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6"/>
  </p:notesMasterIdLst>
  <p:handoutMasterIdLst>
    <p:handoutMasterId r:id="rId27"/>
  </p:handoutMasterIdLst>
  <p:sldIdLst>
    <p:sldId id="263" r:id="rId6"/>
    <p:sldId id="359" r:id="rId7"/>
    <p:sldId id="360" r:id="rId8"/>
    <p:sldId id="361" r:id="rId9"/>
    <p:sldId id="362" r:id="rId10"/>
    <p:sldId id="363" r:id="rId11"/>
    <p:sldId id="364" r:id="rId12"/>
    <p:sldId id="266" r:id="rId13"/>
    <p:sldId id="370" r:id="rId14"/>
    <p:sldId id="371" r:id="rId15"/>
    <p:sldId id="273" r:id="rId16"/>
    <p:sldId id="274" r:id="rId17"/>
    <p:sldId id="269" r:id="rId18"/>
    <p:sldId id="268" r:id="rId19"/>
    <p:sldId id="369" r:id="rId20"/>
    <p:sldId id="267" r:id="rId21"/>
    <p:sldId id="271" r:id="rId22"/>
    <p:sldId id="366" r:id="rId23"/>
    <p:sldId id="367" r:id="rId24"/>
    <p:sldId id="368" r:id="rId25"/>
  </p:sldIdLst>
  <p:sldSz cx="12192000" cy="6858000"/>
  <p:notesSz cx="7010400" cy="92964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482" userDrawn="1">
          <p15:clr>
            <a:srgbClr val="A4A3A4"/>
          </p15:clr>
        </p15:guide>
        <p15:guide id="3" orient="horz" pos="300" userDrawn="1">
          <p15:clr>
            <a:srgbClr val="A4A3A4"/>
          </p15:clr>
        </p15:guide>
        <p15:guide id="4" orient="horz" pos="572" userDrawn="1">
          <p15:clr>
            <a:srgbClr val="A4A3A4"/>
          </p15:clr>
        </p15:guide>
        <p15:guide id="5" pos="3840" userDrawn="1">
          <p15:clr>
            <a:srgbClr val="A4A3A4"/>
          </p15:clr>
        </p15:guide>
        <p15:guide id="6" pos="66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521C2C-49F9-7559-A17B-10915F3511FE}" name="Bean, David" initials="BD" userId="S::dbean@tbs-sct.gc.ca::53e14ec5-dbe2-4b86-abab-018c6d18e75e" providerId="AD"/>
  <p188:author id="{AE9C27B3-F6F7-7F52-5EAB-F104BABD00B3}" name="Florence, John (he/him, il)" initials="JF" userId="S::JFLORENC@tbs-sct.gc.ca::177687c1-107a-48e9-9363-1d7dc0c8db31" providerId="AD"/>
  <p188:author id="{E95198C4-9976-8CB3-3352-CB67C88B95B6}" name="Bean, David" initials="BD" userId="S::DBEAN@tbs-sct.gc.ca::53e14ec5-dbe2-4b86-abab-018c6d18e75e" providerId="AD"/>
  <p188:author id="{529A50E0-5277-B56E-708F-ECCB534A2DF5}" name="Whitwell, Mary" initials="WM" userId="S::mwhitwel@tbs-sct.gc.ca::2b8a8590-6548-4575-ab45-85766524fd75" providerId="AD"/>
  <p188:author id="{58FAE3E8-A9C3-B0CB-99ED-40CFD828B063}" name="Perrault, Simon" initials="" userId="S::SPERRAUL@tbs-sct.gc.ca::f135fb84-885a-42fd-8678-c2d639c9c283" providerId="AD"/>
  <p188:author id="{B8290CEC-BD2E-5007-C7B9-FAE564F897CE}" name="Perrault, Simon" initials="PS" userId="S::sperraul@tbs-sct.gc.ca::f135fb84-885a-42fd-8678-c2d639c9c28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an, David" initials="BD" lastIdx="82" clrIdx="0">
    <p:extLst>
      <p:ext uri="{19B8F6BF-5375-455C-9EA6-DF929625EA0E}">
        <p15:presenceInfo xmlns:p15="http://schemas.microsoft.com/office/powerpoint/2012/main" userId="S::DBEAN@tbs-sct.gc.ca::53e14ec5-dbe2-4b86-abab-018c6d18e75e" providerId="AD"/>
      </p:ext>
    </p:extLst>
  </p:cmAuthor>
  <p:cmAuthor id="2" name="Eid, Dima" initials="ED" lastIdx="34" clrIdx="1">
    <p:extLst>
      <p:ext uri="{19B8F6BF-5375-455C-9EA6-DF929625EA0E}">
        <p15:presenceInfo xmlns:p15="http://schemas.microsoft.com/office/powerpoint/2012/main" userId="S::DEID@tbs-sct.gc.ca::f310d49c-c8c0-4484-a160-c8bab6345def" providerId="AD"/>
      </p:ext>
    </p:extLst>
  </p:cmAuthor>
  <p:cmAuthor id="3" name="Whitwell, Mary" initials="WM" lastIdx="54" clrIdx="2">
    <p:extLst>
      <p:ext uri="{19B8F6BF-5375-455C-9EA6-DF929625EA0E}">
        <p15:presenceInfo xmlns:p15="http://schemas.microsoft.com/office/powerpoint/2012/main" userId="S::mwhitwel@tbs-sct.gc.ca::2b8a8590-6548-4575-ab45-85766524fd75" providerId="AD"/>
      </p:ext>
    </p:extLst>
  </p:cmAuthor>
  <p:cmAuthor id="4" name="Feeney-Svab, Jennifer" initials="FSJ" lastIdx="6" clrIdx="3">
    <p:extLst>
      <p:ext uri="{19B8F6BF-5375-455C-9EA6-DF929625EA0E}">
        <p15:presenceInfo xmlns:p15="http://schemas.microsoft.com/office/powerpoint/2012/main" userId="S::JFSVAB@tbs-sct.gc.ca::29c5a487-6878-4a7b-ad43-9dac9dfdb2e8" providerId="AD"/>
      </p:ext>
    </p:extLst>
  </p:cmAuthor>
  <p:cmAuthor id="5" name="Laroche, Mireille" initials="LM" lastIdx="7" clrIdx="4">
    <p:extLst>
      <p:ext uri="{19B8F6BF-5375-455C-9EA6-DF929625EA0E}">
        <p15:presenceInfo xmlns:p15="http://schemas.microsoft.com/office/powerpoint/2012/main" userId="S::MLAROCHE@tbs-sct.gc.ca::6d445076-5e6d-4975-a146-ce72c3ec3f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3A0CF0"/>
    <a:srgbClr val="1A9A9B"/>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5C99C0-DD2B-49F8-AA38-E3C20427F68F}" v="58" dt="2024-10-30T14:42:23.105"/>
    <p1510:client id="{884091D5-B70E-447A-A01B-E0293DD6E72E}" v="1876" dt="2024-10-29T17:16:09.282"/>
    <p1510:client id="{AF73412D-CA50-1391-6E45-13C4D00F7883}" v="1" dt="2024-10-30T16:22:48.587"/>
    <p1510:client id="{B1B3FC9F-D216-420F-A1EE-30A10AF8638E}" v="273" dt="2024-10-30T15:59:35.068"/>
    <p1510:client id="{B722EFDB-28C1-E8E1-2143-BF3FF2788FE3}" v="517" dt="2024-10-30T14:26:22.3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orient="horz" pos="482"/>
        <p:guide orient="horz" pos="300"/>
        <p:guide orient="horz" pos="572"/>
        <p:guide pos="3840"/>
        <p:guide pos="665"/>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32" Type="http://schemas.openxmlformats.org/officeDocument/2006/relationships/theme" Target="theme/theme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gs" Target="tags/tag1.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rrault, Simon" userId="S::sperraul@tbs-sct.gc.ca::f135fb84-885a-42fd-8678-c2d639c9c283" providerId="AD" clId="Web-{AF73412D-CA50-1391-6E45-13C4D00F7883}"/>
    <pc:docChg chg="modSld">
      <pc:chgData name="Perrault, Simon" userId="S::sperraul@tbs-sct.gc.ca::f135fb84-885a-42fd-8678-c2d639c9c283" providerId="AD" clId="Web-{AF73412D-CA50-1391-6E45-13C4D00F7883}" dt="2024-10-30T16:22:48.587" v="0" actId="14100"/>
      <pc:docMkLst>
        <pc:docMk/>
      </pc:docMkLst>
      <pc:sldChg chg="modSp">
        <pc:chgData name="Perrault, Simon" userId="S::sperraul@tbs-sct.gc.ca::f135fb84-885a-42fd-8678-c2d639c9c283" providerId="AD" clId="Web-{AF73412D-CA50-1391-6E45-13C4D00F7883}" dt="2024-10-30T16:22:48.587" v="0" actId="14100"/>
        <pc:sldMkLst>
          <pc:docMk/>
          <pc:sldMk cId="2407324546" sldId="271"/>
        </pc:sldMkLst>
        <pc:spChg chg="mod">
          <ac:chgData name="Perrault, Simon" userId="S::sperraul@tbs-sct.gc.ca::f135fb84-885a-42fd-8678-c2d639c9c283" providerId="AD" clId="Web-{AF73412D-CA50-1391-6E45-13C4D00F7883}" dt="2024-10-30T16:22:48.587" v="0" actId="14100"/>
          <ac:spMkLst>
            <pc:docMk/>
            <pc:sldMk cId="2407324546" sldId="271"/>
            <ac:spMk id="12" creationId="{B036B99E-20E9-AE63-A0B6-2FC8FD574CE2}"/>
          </ac:spMkLst>
        </pc:spChg>
      </pc:sldChg>
    </pc:docChg>
  </pc:docChgLst>
  <pc:docChgLst>
    <pc:chgData name="Perrault, Simon" userId="f135fb84-885a-42fd-8678-c2d639c9c283" providerId="ADAL" clId="{884091D5-B70E-447A-A01B-E0293DD6E72E}"/>
    <pc:docChg chg="custSel modSld sldOrd">
      <pc:chgData name="Perrault, Simon" userId="f135fb84-885a-42fd-8678-c2d639c9c283" providerId="ADAL" clId="{884091D5-B70E-447A-A01B-E0293DD6E72E}" dt="2024-10-29T17:16:09.282" v="1875" actId="20577"/>
      <pc:docMkLst>
        <pc:docMk/>
      </pc:docMkLst>
      <pc:sldChg chg="modSp mod">
        <pc:chgData name="Perrault, Simon" userId="f135fb84-885a-42fd-8678-c2d639c9c283" providerId="ADAL" clId="{884091D5-B70E-447A-A01B-E0293DD6E72E}" dt="2024-10-29T17:16:09.282" v="1875" actId="20577"/>
        <pc:sldMkLst>
          <pc:docMk/>
          <pc:sldMk cId="2407324546" sldId="271"/>
        </pc:sldMkLst>
        <pc:spChg chg="mod">
          <ac:chgData name="Perrault, Simon" userId="f135fb84-885a-42fd-8678-c2d639c9c283" providerId="ADAL" clId="{884091D5-B70E-447A-A01B-E0293DD6E72E}" dt="2024-10-29T17:16:09.282" v="1875" actId="20577"/>
          <ac:spMkLst>
            <pc:docMk/>
            <pc:sldMk cId="2407324546" sldId="271"/>
            <ac:spMk id="12" creationId="{B036B99E-20E9-AE63-A0B6-2FC8FD574CE2}"/>
          </ac:spMkLst>
        </pc:spChg>
      </pc:sldChg>
      <pc:sldChg chg="modSp mod ord">
        <pc:chgData name="Perrault, Simon" userId="f135fb84-885a-42fd-8678-c2d639c9c283" providerId="ADAL" clId="{884091D5-B70E-447A-A01B-E0293DD6E72E}" dt="2024-10-29T16:30:47.707" v="703" actId="14100"/>
        <pc:sldMkLst>
          <pc:docMk/>
          <pc:sldMk cId="349053937" sldId="371"/>
        </pc:sldMkLst>
        <pc:spChg chg="mod">
          <ac:chgData name="Perrault, Simon" userId="f135fb84-885a-42fd-8678-c2d639c9c283" providerId="ADAL" clId="{884091D5-B70E-447A-A01B-E0293DD6E72E}" dt="2024-10-29T16:30:47.707" v="703" actId="14100"/>
          <ac:spMkLst>
            <pc:docMk/>
            <pc:sldMk cId="349053937" sldId="371"/>
            <ac:spMk id="9" creationId="{FCE920EC-E67E-01CB-8DBF-C2DA21727169}"/>
          </ac:spMkLst>
        </pc:spChg>
      </pc:sldChg>
    </pc:docChg>
  </pc:docChgLst>
  <pc:docChgLst>
    <pc:chgData name="Bean, David" userId="53e14ec5-dbe2-4b86-abab-018c6d18e75e" providerId="ADAL" clId="{D3EC0F90-7225-471D-9E65-915908275E0F}"/>
    <pc:docChg chg="custSel modSld">
      <pc:chgData name="Bean, David" userId="53e14ec5-dbe2-4b86-abab-018c6d18e75e" providerId="ADAL" clId="{D3EC0F90-7225-471D-9E65-915908275E0F}" dt="2024-10-28T13:27:04.039" v="304" actId="20577"/>
      <pc:docMkLst>
        <pc:docMk/>
      </pc:docMkLst>
      <pc:sldChg chg="modSp mod">
        <pc:chgData name="Bean, David" userId="53e14ec5-dbe2-4b86-abab-018c6d18e75e" providerId="ADAL" clId="{D3EC0F90-7225-471D-9E65-915908275E0F}" dt="2024-10-25T12:31:56.665" v="302" actId="20577"/>
        <pc:sldMkLst>
          <pc:docMk/>
          <pc:sldMk cId="1130587199" sldId="263"/>
        </pc:sldMkLst>
        <pc:spChg chg="mod">
          <ac:chgData name="Bean, David" userId="53e14ec5-dbe2-4b86-abab-018c6d18e75e" providerId="ADAL" clId="{D3EC0F90-7225-471D-9E65-915908275E0F}" dt="2024-10-25T12:31:56.665" v="302" actId="20577"/>
          <ac:spMkLst>
            <pc:docMk/>
            <pc:sldMk cId="1130587199" sldId="263"/>
            <ac:spMk id="6" creationId="{F4606081-0AEA-405C-A5A9-98D7954983BE}"/>
          </ac:spMkLst>
        </pc:spChg>
      </pc:sldChg>
      <pc:sldChg chg="modSp mod">
        <pc:chgData name="Bean, David" userId="53e14ec5-dbe2-4b86-abab-018c6d18e75e" providerId="ADAL" clId="{D3EC0F90-7225-471D-9E65-915908275E0F}" dt="2024-10-24T20:24:33.125" v="41" actId="20577"/>
        <pc:sldMkLst>
          <pc:docMk/>
          <pc:sldMk cId="2273196496" sldId="266"/>
        </pc:sldMkLst>
        <pc:spChg chg="mod">
          <ac:chgData name="Bean, David" userId="53e14ec5-dbe2-4b86-abab-018c6d18e75e" providerId="ADAL" clId="{D3EC0F90-7225-471D-9E65-915908275E0F}" dt="2024-10-24T20:24:33.125" v="41" actId="20577"/>
          <ac:spMkLst>
            <pc:docMk/>
            <pc:sldMk cId="2273196496" sldId="266"/>
            <ac:spMk id="12" creationId="{B036B99E-20E9-AE63-A0B6-2FC8FD574CE2}"/>
          </ac:spMkLst>
        </pc:spChg>
      </pc:sldChg>
      <pc:sldChg chg="addSp delSp modSp mod">
        <pc:chgData name="Bean, David" userId="53e14ec5-dbe2-4b86-abab-018c6d18e75e" providerId="ADAL" clId="{D3EC0F90-7225-471D-9E65-915908275E0F}" dt="2024-10-24T20:42:50.928" v="286" actId="20577"/>
        <pc:sldMkLst>
          <pc:docMk/>
          <pc:sldMk cId="3630588877" sldId="267"/>
        </pc:sldMkLst>
        <pc:spChg chg="mod">
          <ac:chgData name="Bean, David" userId="53e14ec5-dbe2-4b86-abab-018c6d18e75e" providerId="ADAL" clId="{D3EC0F90-7225-471D-9E65-915908275E0F}" dt="2024-10-24T20:42:50.928" v="286" actId="20577"/>
          <ac:spMkLst>
            <pc:docMk/>
            <pc:sldMk cId="3630588877" sldId="267"/>
            <ac:spMk id="12" creationId="{B036B99E-20E9-AE63-A0B6-2FC8FD574CE2}"/>
          </ac:spMkLst>
        </pc:spChg>
        <pc:picChg chg="add mod">
          <ac:chgData name="Bean, David" userId="53e14ec5-dbe2-4b86-abab-018c6d18e75e" providerId="ADAL" clId="{D3EC0F90-7225-471D-9E65-915908275E0F}" dt="2024-10-24T20:39:06.918" v="205" actId="1076"/>
          <ac:picMkLst>
            <pc:docMk/>
            <pc:sldMk cId="3630588877" sldId="267"/>
            <ac:picMk id="6" creationId="{9C8C8880-CF89-5E03-2D96-AF2D7E8BE15D}"/>
          </ac:picMkLst>
        </pc:picChg>
      </pc:sldChg>
      <pc:sldChg chg="modSp mod">
        <pc:chgData name="Bean, David" userId="53e14ec5-dbe2-4b86-abab-018c6d18e75e" providerId="ADAL" clId="{D3EC0F90-7225-471D-9E65-915908275E0F}" dt="2024-10-24T20:33:56.710" v="200" actId="20577"/>
        <pc:sldMkLst>
          <pc:docMk/>
          <pc:sldMk cId="3845715621" sldId="269"/>
        </pc:sldMkLst>
        <pc:spChg chg="mod">
          <ac:chgData name="Bean, David" userId="53e14ec5-dbe2-4b86-abab-018c6d18e75e" providerId="ADAL" clId="{D3EC0F90-7225-471D-9E65-915908275E0F}" dt="2024-10-24T20:33:56.710" v="200" actId="20577"/>
          <ac:spMkLst>
            <pc:docMk/>
            <pc:sldMk cId="3845715621" sldId="269"/>
            <ac:spMk id="12" creationId="{B036B99E-20E9-AE63-A0B6-2FC8FD574CE2}"/>
          </ac:spMkLst>
        </pc:spChg>
      </pc:sldChg>
      <pc:sldChg chg="modSp mod">
        <pc:chgData name="Bean, David" userId="53e14ec5-dbe2-4b86-abab-018c6d18e75e" providerId="ADAL" clId="{D3EC0F90-7225-471D-9E65-915908275E0F}" dt="2024-10-24T20:43:56.675" v="301" actId="20577"/>
        <pc:sldMkLst>
          <pc:docMk/>
          <pc:sldMk cId="2407324546" sldId="271"/>
        </pc:sldMkLst>
        <pc:spChg chg="mod">
          <ac:chgData name="Bean, David" userId="53e14ec5-dbe2-4b86-abab-018c6d18e75e" providerId="ADAL" clId="{D3EC0F90-7225-471D-9E65-915908275E0F}" dt="2024-10-24T20:43:56.675" v="301" actId="20577"/>
          <ac:spMkLst>
            <pc:docMk/>
            <pc:sldMk cId="2407324546" sldId="271"/>
            <ac:spMk id="12" creationId="{B036B99E-20E9-AE63-A0B6-2FC8FD574CE2}"/>
          </ac:spMkLst>
        </pc:spChg>
      </pc:sldChg>
      <pc:sldChg chg="modSp mod">
        <pc:chgData name="Bean, David" userId="53e14ec5-dbe2-4b86-abab-018c6d18e75e" providerId="ADAL" clId="{D3EC0F90-7225-471D-9E65-915908275E0F}" dt="2024-10-24T20:26:27.917" v="83" actId="20577"/>
        <pc:sldMkLst>
          <pc:docMk/>
          <pc:sldMk cId="753412399" sldId="273"/>
        </pc:sldMkLst>
        <pc:spChg chg="mod">
          <ac:chgData name="Bean, David" userId="53e14ec5-dbe2-4b86-abab-018c6d18e75e" providerId="ADAL" clId="{D3EC0F90-7225-471D-9E65-915908275E0F}" dt="2024-10-24T20:26:27.917" v="83" actId="20577"/>
          <ac:spMkLst>
            <pc:docMk/>
            <pc:sldMk cId="753412399" sldId="273"/>
            <ac:spMk id="8" creationId="{07576A27-D291-023F-6610-5CE945B702DD}"/>
          </ac:spMkLst>
        </pc:spChg>
      </pc:sldChg>
      <pc:sldChg chg="modSp mod">
        <pc:chgData name="Bean, David" userId="53e14ec5-dbe2-4b86-abab-018c6d18e75e" providerId="ADAL" clId="{D3EC0F90-7225-471D-9E65-915908275E0F}" dt="2024-10-24T20:32:13.795" v="177" actId="20577"/>
        <pc:sldMkLst>
          <pc:docMk/>
          <pc:sldMk cId="3478649016" sldId="274"/>
        </pc:sldMkLst>
        <pc:spChg chg="mod">
          <ac:chgData name="Bean, David" userId="53e14ec5-dbe2-4b86-abab-018c6d18e75e" providerId="ADAL" clId="{D3EC0F90-7225-471D-9E65-915908275E0F}" dt="2024-10-24T20:27:29.703" v="84" actId="20577"/>
          <ac:spMkLst>
            <pc:docMk/>
            <pc:sldMk cId="3478649016" sldId="274"/>
            <ac:spMk id="3" creationId="{00000000-0000-0000-0000-000000000000}"/>
          </ac:spMkLst>
        </pc:spChg>
        <pc:spChg chg="mod">
          <ac:chgData name="Bean, David" userId="53e14ec5-dbe2-4b86-abab-018c6d18e75e" providerId="ADAL" clId="{D3EC0F90-7225-471D-9E65-915908275E0F}" dt="2024-10-24T20:32:13.795" v="177" actId="20577"/>
          <ac:spMkLst>
            <pc:docMk/>
            <pc:sldMk cId="3478649016" sldId="274"/>
            <ac:spMk id="9" creationId="{FCE920EC-E67E-01CB-8DBF-C2DA21727169}"/>
          </ac:spMkLst>
        </pc:spChg>
      </pc:sldChg>
      <pc:sldChg chg="modSp mod">
        <pc:chgData name="Bean, David" userId="53e14ec5-dbe2-4b86-abab-018c6d18e75e" providerId="ADAL" clId="{D3EC0F90-7225-471D-9E65-915908275E0F}" dt="2024-10-28T13:27:04.039" v="304" actId="20577"/>
        <pc:sldMkLst>
          <pc:docMk/>
          <pc:sldMk cId="709801104" sldId="364"/>
        </pc:sldMkLst>
        <pc:graphicFrameChg chg="modGraphic">
          <ac:chgData name="Bean, David" userId="53e14ec5-dbe2-4b86-abab-018c6d18e75e" providerId="ADAL" clId="{D3EC0F90-7225-471D-9E65-915908275E0F}" dt="2024-10-28T13:27:04.039" v="304" actId="20577"/>
          <ac:graphicFrameMkLst>
            <pc:docMk/>
            <pc:sldMk cId="709801104" sldId="364"/>
            <ac:graphicFrameMk id="7" creationId="{4A752013-E2A4-4DE6-2A9C-42D3EB63F834}"/>
          </ac:graphicFrameMkLst>
        </pc:graphicFrameChg>
      </pc:sldChg>
      <pc:sldChg chg="modSp mod">
        <pc:chgData name="Bean, David" userId="53e14ec5-dbe2-4b86-abab-018c6d18e75e" providerId="ADAL" clId="{D3EC0F90-7225-471D-9E65-915908275E0F}" dt="2024-10-24T20:25:33.149" v="49" actId="20577"/>
        <pc:sldMkLst>
          <pc:docMk/>
          <pc:sldMk cId="638139582" sldId="370"/>
        </pc:sldMkLst>
        <pc:spChg chg="mod">
          <ac:chgData name="Bean, David" userId="53e14ec5-dbe2-4b86-abab-018c6d18e75e" providerId="ADAL" clId="{D3EC0F90-7225-471D-9E65-915908275E0F}" dt="2024-10-24T20:25:33.149" v="49" actId="20577"/>
          <ac:spMkLst>
            <pc:docMk/>
            <pc:sldMk cId="638139582" sldId="370"/>
            <ac:spMk id="12" creationId="{B036B99E-20E9-AE63-A0B6-2FC8FD574CE2}"/>
          </ac:spMkLst>
        </pc:spChg>
      </pc:sldChg>
    </pc:docChg>
  </pc:docChgLst>
  <pc:docChgLst>
    <pc:chgData name="Bean, David" userId="S::dbean@tbs-sct.gc.ca::53e14ec5-dbe2-4b86-abab-018c6d18e75e" providerId="AD" clId="Web-{FC353E35-F543-65CA-5069-FFD57C297C71}"/>
    <pc:docChg chg="addSld modSld">
      <pc:chgData name="Bean, David" userId="S::dbean@tbs-sct.gc.ca::53e14ec5-dbe2-4b86-abab-018c6d18e75e" providerId="AD" clId="Web-{FC353E35-F543-65CA-5069-FFD57C297C71}" dt="2024-10-29T12:33:29.081" v="428" actId="20577"/>
      <pc:docMkLst>
        <pc:docMk/>
      </pc:docMkLst>
      <pc:sldChg chg="addSp delSp modSp add replId">
        <pc:chgData name="Bean, David" userId="S::dbean@tbs-sct.gc.ca::53e14ec5-dbe2-4b86-abab-018c6d18e75e" providerId="AD" clId="Web-{FC353E35-F543-65CA-5069-FFD57C297C71}" dt="2024-10-29T12:33:29.081" v="428" actId="20577"/>
        <pc:sldMkLst>
          <pc:docMk/>
          <pc:sldMk cId="349053937" sldId="371"/>
        </pc:sldMkLst>
        <pc:spChg chg="mod">
          <ac:chgData name="Bean, David" userId="S::dbean@tbs-sct.gc.ca::53e14ec5-dbe2-4b86-abab-018c6d18e75e" providerId="AD" clId="Web-{FC353E35-F543-65CA-5069-FFD57C297C71}" dt="2024-10-29T12:27:28.437" v="44" actId="20577"/>
          <ac:spMkLst>
            <pc:docMk/>
            <pc:sldMk cId="349053937" sldId="371"/>
            <ac:spMk id="3" creationId="{00000000-0000-0000-0000-000000000000}"/>
          </ac:spMkLst>
        </pc:spChg>
        <pc:spChg chg="mod">
          <ac:chgData name="Bean, David" userId="S::dbean@tbs-sct.gc.ca::53e14ec5-dbe2-4b86-abab-018c6d18e75e" providerId="AD" clId="Web-{FC353E35-F543-65CA-5069-FFD57C297C71}" dt="2024-10-29T12:33:29.081" v="428" actId="20577"/>
          <ac:spMkLst>
            <pc:docMk/>
            <pc:sldMk cId="349053937" sldId="371"/>
            <ac:spMk id="9" creationId="{FCE920EC-E67E-01CB-8DBF-C2DA21727169}"/>
          </ac:spMkLst>
        </pc:spChg>
        <pc:picChg chg="add mod">
          <ac:chgData name="Bean, David" userId="S::dbean@tbs-sct.gc.ca::53e14ec5-dbe2-4b86-abab-018c6d18e75e" providerId="AD" clId="Web-{FC353E35-F543-65CA-5069-FFD57C297C71}" dt="2024-10-29T12:28:30.110" v="53" actId="14100"/>
          <ac:picMkLst>
            <pc:docMk/>
            <pc:sldMk cId="349053937" sldId="371"/>
            <ac:picMk id="4" creationId="{C452113F-357D-DFB8-8AF1-A67AAEAA135D}"/>
          </ac:picMkLst>
        </pc:picChg>
        <pc:picChg chg="del">
          <ac:chgData name="Bean, David" userId="S::dbean@tbs-sct.gc.ca::53e14ec5-dbe2-4b86-abab-018c6d18e75e" providerId="AD" clId="Web-{FC353E35-F543-65CA-5069-FFD57C297C71}" dt="2024-10-29T12:28:04.359" v="49"/>
          <ac:picMkLst>
            <pc:docMk/>
            <pc:sldMk cId="349053937" sldId="371"/>
            <ac:picMk id="5" creationId="{5C47AD8F-EE6A-85F4-A6E3-3A6292F32D5C}"/>
          </ac:picMkLst>
        </pc:picChg>
      </pc:sldChg>
    </pc:docChg>
  </pc:docChgLst>
  <pc:docChgLst>
    <pc:chgData name="Perrault, Simon" userId="f135fb84-885a-42fd-8678-c2d639c9c283" providerId="ADAL" clId="{D55806F9-8B9E-47C4-B179-DCA808E43EF7}"/>
    <pc:docChg chg="undo custSel modSld">
      <pc:chgData name="Perrault, Simon" userId="f135fb84-885a-42fd-8678-c2d639c9c283" providerId="ADAL" clId="{D55806F9-8B9E-47C4-B179-DCA808E43EF7}" dt="2024-10-29T12:45:45.966" v="1708" actId="20577"/>
      <pc:docMkLst>
        <pc:docMk/>
      </pc:docMkLst>
      <pc:sldChg chg="modSp mod">
        <pc:chgData name="Perrault, Simon" userId="f135fb84-885a-42fd-8678-c2d639c9c283" providerId="ADAL" clId="{D55806F9-8B9E-47C4-B179-DCA808E43EF7}" dt="2024-10-29T10:39:11.623" v="281" actId="20577"/>
        <pc:sldMkLst>
          <pc:docMk/>
          <pc:sldMk cId="2273196496" sldId="266"/>
        </pc:sldMkLst>
        <pc:spChg chg="mod">
          <ac:chgData name="Perrault, Simon" userId="f135fb84-885a-42fd-8678-c2d639c9c283" providerId="ADAL" clId="{D55806F9-8B9E-47C4-B179-DCA808E43EF7}" dt="2024-10-29T10:39:11.623" v="281" actId="20577"/>
          <ac:spMkLst>
            <pc:docMk/>
            <pc:sldMk cId="2273196496" sldId="266"/>
            <ac:spMk id="12" creationId="{B036B99E-20E9-AE63-A0B6-2FC8FD574CE2}"/>
          </ac:spMkLst>
        </pc:spChg>
      </pc:sldChg>
      <pc:sldChg chg="modSp mod">
        <pc:chgData name="Perrault, Simon" userId="f135fb84-885a-42fd-8678-c2d639c9c283" providerId="ADAL" clId="{D55806F9-8B9E-47C4-B179-DCA808E43EF7}" dt="2024-10-29T12:45:45.966" v="1708" actId="20577"/>
        <pc:sldMkLst>
          <pc:docMk/>
          <pc:sldMk cId="3630588877" sldId="267"/>
        </pc:sldMkLst>
        <pc:spChg chg="mod">
          <ac:chgData name="Perrault, Simon" userId="f135fb84-885a-42fd-8678-c2d639c9c283" providerId="ADAL" clId="{D55806F9-8B9E-47C4-B179-DCA808E43EF7}" dt="2024-10-29T12:45:45.966" v="1708" actId="20577"/>
          <ac:spMkLst>
            <pc:docMk/>
            <pc:sldMk cId="3630588877" sldId="267"/>
            <ac:spMk id="12" creationId="{B036B99E-20E9-AE63-A0B6-2FC8FD574CE2}"/>
          </ac:spMkLst>
        </pc:spChg>
      </pc:sldChg>
      <pc:sldChg chg="modSp mod">
        <pc:chgData name="Perrault, Simon" userId="f135fb84-885a-42fd-8678-c2d639c9c283" providerId="ADAL" clId="{D55806F9-8B9E-47C4-B179-DCA808E43EF7}" dt="2024-10-29T11:11:33.217" v="906" actId="6549"/>
        <pc:sldMkLst>
          <pc:docMk/>
          <pc:sldMk cId="753412399" sldId="273"/>
        </pc:sldMkLst>
        <pc:spChg chg="mod">
          <ac:chgData name="Perrault, Simon" userId="f135fb84-885a-42fd-8678-c2d639c9c283" providerId="ADAL" clId="{D55806F9-8B9E-47C4-B179-DCA808E43EF7}" dt="2024-10-29T11:11:33.217" v="906" actId="6549"/>
          <ac:spMkLst>
            <pc:docMk/>
            <pc:sldMk cId="753412399" sldId="273"/>
            <ac:spMk id="8" creationId="{07576A27-D291-023F-6610-5CE945B702DD}"/>
          </ac:spMkLst>
        </pc:spChg>
      </pc:sldChg>
      <pc:sldChg chg="modSp mod">
        <pc:chgData name="Perrault, Simon" userId="f135fb84-885a-42fd-8678-c2d639c9c283" providerId="ADAL" clId="{D55806F9-8B9E-47C4-B179-DCA808E43EF7}" dt="2024-10-29T12:19:15.990" v="1257" actId="20577"/>
        <pc:sldMkLst>
          <pc:docMk/>
          <pc:sldMk cId="3478649016" sldId="274"/>
        </pc:sldMkLst>
        <pc:spChg chg="mod">
          <ac:chgData name="Perrault, Simon" userId="f135fb84-885a-42fd-8678-c2d639c9c283" providerId="ADAL" clId="{D55806F9-8B9E-47C4-B179-DCA808E43EF7}" dt="2024-10-29T12:19:15.990" v="1257" actId="20577"/>
          <ac:spMkLst>
            <pc:docMk/>
            <pc:sldMk cId="3478649016" sldId="274"/>
            <ac:spMk id="9" creationId="{FCE920EC-E67E-01CB-8DBF-C2DA21727169}"/>
          </ac:spMkLst>
        </pc:spChg>
      </pc:sldChg>
      <pc:sldChg chg="modSp mod">
        <pc:chgData name="Perrault, Simon" userId="f135fb84-885a-42fd-8678-c2d639c9c283" providerId="ADAL" clId="{D55806F9-8B9E-47C4-B179-DCA808E43EF7}" dt="2024-10-29T10:48:29.568" v="509" actId="20577"/>
        <pc:sldMkLst>
          <pc:docMk/>
          <pc:sldMk cId="638139582" sldId="370"/>
        </pc:sldMkLst>
        <pc:spChg chg="mod">
          <ac:chgData name="Perrault, Simon" userId="f135fb84-885a-42fd-8678-c2d639c9c283" providerId="ADAL" clId="{D55806F9-8B9E-47C4-B179-DCA808E43EF7}" dt="2024-10-29T10:48:29.568" v="509" actId="20577"/>
          <ac:spMkLst>
            <pc:docMk/>
            <pc:sldMk cId="638139582" sldId="370"/>
            <ac:spMk id="12" creationId="{B036B99E-20E9-AE63-A0B6-2FC8FD574CE2}"/>
          </ac:spMkLst>
        </pc:spChg>
      </pc:sldChg>
    </pc:docChg>
  </pc:docChgLst>
  <pc:docChgLst>
    <pc:chgData name="Bean, David" userId="S::dbean@tbs-sct.gc.ca::53e14ec5-dbe2-4b86-abab-018c6d18e75e" providerId="AD" clId="Web-{E9939A4E-EF70-4BDF-908F-3DB01421FE72}"/>
    <pc:docChg chg="modSld">
      <pc:chgData name="Bean, David" userId="S::dbean@tbs-sct.gc.ca::53e14ec5-dbe2-4b86-abab-018c6d18e75e" providerId="AD" clId="Web-{E9939A4E-EF70-4BDF-908F-3DB01421FE72}" dt="2024-10-28T13:25:47.487" v="26"/>
      <pc:docMkLst>
        <pc:docMk/>
      </pc:docMkLst>
      <pc:sldChg chg="modSp">
        <pc:chgData name="Bean, David" userId="S::dbean@tbs-sct.gc.ca::53e14ec5-dbe2-4b86-abab-018c6d18e75e" providerId="AD" clId="Web-{E9939A4E-EF70-4BDF-908F-3DB01421FE72}" dt="2024-10-28T13:25:47.487" v="26"/>
        <pc:sldMkLst>
          <pc:docMk/>
          <pc:sldMk cId="709801104" sldId="364"/>
        </pc:sldMkLst>
        <pc:graphicFrameChg chg="mod modGraphic">
          <ac:chgData name="Bean, David" userId="S::dbean@tbs-sct.gc.ca::53e14ec5-dbe2-4b86-abab-018c6d18e75e" providerId="AD" clId="Web-{E9939A4E-EF70-4BDF-908F-3DB01421FE72}" dt="2024-10-28T13:25:47.487" v="26"/>
          <ac:graphicFrameMkLst>
            <pc:docMk/>
            <pc:sldMk cId="709801104" sldId="364"/>
            <ac:graphicFrameMk id="7" creationId="{4A752013-E2A4-4DE6-2A9C-42D3EB63F834}"/>
          </ac:graphicFrameMkLst>
        </pc:graphicFrameChg>
      </pc:sldChg>
    </pc:docChg>
  </pc:docChgLst>
  <pc:docChgLst>
    <pc:chgData name="Perrault, Simon" userId="f135fb84-885a-42fd-8678-c2d639c9c283" providerId="ADAL" clId="{B1B3FC9F-D216-420F-A1EE-30A10AF8638E}"/>
    <pc:docChg chg="custSel modSld sldOrd">
      <pc:chgData name="Perrault, Simon" userId="f135fb84-885a-42fd-8678-c2d639c9c283" providerId="ADAL" clId="{B1B3FC9F-D216-420F-A1EE-30A10AF8638E}" dt="2024-10-30T15:59:35.068" v="273" actId="255"/>
      <pc:docMkLst>
        <pc:docMk/>
      </pc:docMkLst>
      <pc:sldChg chg="modSp mod">
        <pc:chgData name="Perrault, Simon" userId="f135fb84-885a-42fd-8678-c2d639c9c283" providerId="ADAL" clId="{B1B3FC9F-D216-420F-A1EE-30A10AF8638E}" dt="2024-10-30T15:59:35.068" v="273" actId="255"/>
        <pc:sldMkLst>
          <pc:docMk/>
          <pc:sldMk cId="3630588877" sldId="267"/>
        </pc:sldMkLst>
        <pc:spChg chg="mod">
          <ac:chgData name="Perrault, Simon" userId="f135fb84-885a-42fd-8678-c2d639c9c283" providerId="ADAL" clId="{B1B3FC9F-D216-420F-A1EE-30A10AF8638E}" dt="2024-10-30T15:59:35.068" v="273" actId="255"/>
          <ac:spMkLst>
            <pc:docMk/>
            <pc:sldMk cId="3630588877" sldId="267"/>
            <ac:spMk id="12" creationId="{B036B99E-20E9-AE63-A0B6-2FC8FD574CE2}"/>
          </ac:spMkLst>
        </pc:spChg>
      </pc:sldChg>
      <pc:sldChg chg="modSp mod">
        <pc:chgData name="Perrault, Simon" userId="f135fb84-885a-42fd-8678-c2d639c9c283" providerId="ADAL" clId="{B1B3FC9F-D216-420F-A1EE-30A10AF8638E}" dt="2024-10-30T14:36:31.532" v="1" actId="255"/>
        <pc:sldMkLst>
          <pc:docMk/>
          <pc:sldMk cId="3845715621" sldId="269"/>
        </pc:sldMkLst>
        <pc:spChg chg="mod">
          <ac:chgData name="Perrault, Simon" userId="f135fb84-885a-42fd-8678-c2d639c9c283" providerId="ADAL" clId="{B1B3FC9F-D216-420F-A1EE-30A10AF8638E}" dt="2024-10-30T14:36:31.532" v="1" actId="255"/>
          <ac:spMkLst>
            <pc:docMk/>
            <pc:sldMk cId="3845715621" sldId="269"/>
            <ac:spMk id="12" creationId="{B036B99E-20E9-AE63-A0B6-2FC8FD574CE2}"/>
          </ac:spMkLst>
        </pc:spChg>
      </pc:sldChg>
      <pc:sldChg chg="modSp mod">
        <pc:chgData name="Perrault, Simon" userId="f135fb84-885a-42fd-8678-c2d639c9c283" providerId="ADAL" clId="{B1B3FC9F-D216-420F-A1EE-30A10AF8638E}" dt="2024-10-30T14:36:16.753" v="0" actId="255"/>
        <pc:sldMkLst>
          <pc:docMk/>
          <pc:sldMk cId="2407324546" sldId="271"/>
        </pc:sldMkLst>
        <pc:spChg chg="mod">
          <ac:chgData name="Perrault, Simon" userId="f135fb84-885a-42fd-8678-c2d639c9c283" providerId="ADAL" clId="{B1B3FC9F-D216-420F-A1EE-30A10AF8638E}" dt="2024-10-30T14:36:16.753" v="0" actId="255"/>
          <ac:spMkLst>
            <pc:docMk/>
            <pc:sldMk cId="2407324546" sldId="271"/>
            <ac:spMk id="12" creationId="{B036B99E-20E9-AE63-A0B6-2FC8FD574CE2}"/>
          </ac:spMkLst>
        </pc:spChg>
      </pc:sldChg>
      <pc:sldChg chg="ord">
        <pc:chgData name="Perrault, Simon" userId="f135fb84-885a-42fd-8678-c2d639c9c283" providerId="ADAL" clId="{B1B3FC9F-D216-420F-A1EE-30A10AF8638E}" dt="2024-10-30T14:49:04.715" v="3"/>
        <pc:sldMkLst>
          <pc:docMk/>
          <pc:sldMk cId="349053937" sldId="371"/>
        </pc:sldMkLst>
      </pc:sldChg>
    </pc:docChg>
  </pc:docChgLst>
  <pc:docChgLst>
    <pc:chgData name="Bean, David" userId="53e14ec5-dbe2-4b86-abab-018c6d18e75e" providerId="ADAL" clId="{7F5C99C0-DD2B-49F8-AA38-E3C20427F68F}"/>
    <pc:docChg chg="custSel modSld sldOrd">
      <pc:chgData name="Bean, David" userId="53e14ec5-dbe2-4b86-abab-018c6d18e75e" providerId="ADAL" clId="{7F5C99C0-DD2B-49F8-AA38-E3C20427F68F}" dt="2024-10-30T14:42:23.105" v="66" actId="20577"/>
      <pc:docMkLst>
        <pc:docMk/>
      </pc:docMkLst>
      <pc:sldChg chg="addSp delSp modSp mod">
        <pc:chgData name="Bean, David" userId="53e14ec5-dbe2-4b86-abab-018c6d18e75e" providerId="ADAL" clId="{7F5C99C0-DD2B-49F8-AA38-E3C20427F68F}" dt="2024-10-30T14:42:23.105" v="66" actId="20577"/>
        <pc:sldMkLst>
          <pc:docMk/>
          <pc:sldMk cId="3630588877" sldId="267"/>
        </pc:sldMkLst>
        <pc:spChg chg="mod">
          <ac:chgData name="Bean, David" userId="53e14ec5-dbe2-4b86-abab-018c6d18e75e" providerId="ADAL" clId="{7F5C99C0-DD2B-49F8-AA38-E3C20427F68F}" dt="2024-10-30T14:42:23.105" v="66" actId="20577"/>
          <ac:spMkLst>
            <pc:docMk/>
            <pc:sldMk cId="3630588877" sldId="267"/>
            <ac:spMk id="12" creationId="{B036B99E-20E9-AE63-A0B6-2FC8FD574CE2}"/>
          </ac:spMkLst>
        </pc:spChg>
        <pc:picChg chg="del">
          <ac:chgData name="Bean, David" userId="53e14ec5-dbe2-4b86-abab-018c6d18e75e" providerId="ADAL" clId="{7F5C99C0-DD2B-49F8-AA38-E3C20427F68F}" dt="2024-10-30T14:41:32.714" v="10" actId="478"/>
          <ac:picMkLst>
            <pc:docMk/>
            <pc:sldMk cId="3630588877" sldId="267"/>
            <ac:picMk id="6" creationId="{9C8C8880-CF89-5E03-2D96-AF2D7E8BE15D}"/>
          </ac:picMkLst>
        </pc:picChg>
        <pc:picChg chg="add mod">
          <ac:chgData name="Bean, David" userId="53e14ec5-dbe2-4b86-abab-018c6d18e75e" providerId="ADAL" clId="{7F5C99C0-DD2B-49F8-AA38-E3C20427F68F}" dt="2024-10-30T14:41:41.617" v="14" actId="1076"/>
          <ac:picMkLst>
            <pc:docMk/>
            <pc:sldMk cId="3630588877" sldId="267"/>
            <ac:picMk id="7" creationId="{CE0A35CA-B421-37F0-27E2-92B085BE6635}"/>
          </ac:picMkLst>
        </pc:picChg>
      </pc:sldChg>
      <pc:sldChg chg="ord">
        <pc:chgData name="Bean, David" userId="53e14ec5-dbe2-4b86-abab-018c6d18e75e" providerId="ADAL" clId="{7F5C99C0-DD2B-49F8-AA38-E3C20427F68F}" dt="2024-10-29T19:26:28.707" v="3"/>
        <pc:sldMkLst>
          <pc:docMk/>
          <pc:sldMk cId="3478649016" sldId="274"/>
        </pc:sldMkLst>
      </pc:sldChg>
      <pc:sldChg chg="modSp mod ord">
        <pc:chgData name="Bean, David" userId="53e14ec5-dbe2-4b86-abab-018c6d18e75e" providerId="ADAL" clId="{7F5C99C0-DD2B-49F8-AA38-E3C20427F68F}" dt="2024-10-29T19:32:39.842" v="9" actId="20577"/>
        <pc:sldMkLst>
          <pc:docMk/>
          <pc:sldMk cId="349053937" sldId="371"/>
        </pc:sldMkLst>
        <pc:spChg chg="mod">
          <ac:chgData name="Bean, David" userId="53e14ec5-dbe2-4b86-abab-018c6d18e75e" providerId="ADAL" clId="{7F5C99C0-DD2B-49F8-AA38-E3C20427F68F}" dt="2024-10-29T19:32:39.842" v="9" actId="20577"/>
          <ac:spMkLst>
            <pc:docMk/>
            <pc:sldMk cId="349053937" sldId="371"/>
            <ac:spMk id="9" creationId="{FCE920EC-E67E-01CB-8DBF-C2DA21727169}"/>
          </ac:spMkLst>
        </pc:spChg>
      </pc:sldChg>
    </pc:docChg>
  </pc:docChgLst>
  <pc:docChgLst>
    <pc:chgData name="Perrault, Simon" userId="S::sperraul@tbs-sct.gc.ca::f135fb84-885a-42fd-8678-c2d639c9c283" providerId="AD" clId="Web-{B722EFDB-28C1-E8E1-2143-BF3FF2788FE3}"/>
    <pc:docChg chg="modSld">
      <pc:chgData name="Perrault, Simon" userId="S::sperraul@tbs-sct.gc.ca::f135fb84-885a-42fd-8678-c2d639c9c283" providerId="AD" clId="Web-{B722EFDB-28C1-E8E1-2143-BF3FF2788FE3}" dt="2024-10-30T14:26:20.710" v="355" actId="20577"/>
      <pc:docMkLst>
        <pc:docMk/>
      </pc:docMkLst>
      <pc:sldChg chg="modSp">
        <pc:chgData name="Perrault, Simon" userId="S::sperraul@tbs-sct.gc.ca::f135fb84-885a-42fd-8678-c2d639c9c283" providerId="AD" clId="Web-{B722EFDB-28C1-E8E1-2143-BF3FF2788FE3}" dt="2024-10-30T14:26:20.710" v="355" actId="20577"/>
        <pc:sldMkLst>
          <pc:docMk/>
          <pc:sldMk cId="2407324546" sldId="271"/>
        </pc:sldMkLst>
        <pc:spChg chg="mod">
          <ac:chgData name="Perrault, Simon" userId="S::sperraul@tbs-sct.gc.ca::f135fb84-885a-42fd-8678-c2d639c9c283" providerId="AD" clId="Web-{B722EFDB-28C1-E8E1-2143-BF3FF2788FE3}" dt="2024-10-30T14:26:20.710" v="355" actId="20577"/>
          <ac:spMkLst>
            <pc:docMk/>
            <pc:sldMk cId="2407324546" sldId="271"/>
            <ac:spMk id="12" creationId="{B036B99E-20E9-AE63-A0B6-2FC8FD574CE2}"/>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C4B2F2-52BA-44F9-B2CF-3197E8E487C4}" type="doc">
      <dgm:prSet loTypeId="urn:microsoft.com/office/officeart/2008/layout/BendingPictureCaptionList" loCatId="picture" qsTypeId="urn:microsoft.com/office/officeart/2005/8/quickstyle/simple4" qsCatId="simple" csTypeId="urn:microsoft.com/office/officeart/2005/8/colors/accent1_2" csCatId="accent1" phldr="1"/>
      <dgm:spPr/>
      <dgm:t>
        <a:bodyPr/>
        <a:lstStyle/>
        <a:p>
          <a:endParaRPr lang="en-US"/>
        </a:p>
      </dgm:t>
    </dgm:pt>
    <dgm:pt modelId="{8860B79C-F60A-4B18-A551-23D38B5EBD95}">
      <dgm:prSet phldrT="[Text]" custT="1"/>
      <dgm:spPr/>
      <dgm:t>
        <a:bodyPr/>
        <a:lstStyle/>
        <a:p>
          <a:r>
            <a:rPr lang="en-US" sz="1800"/>
            <a:t>What is it?</a:t>
          </a:r>
        </a:p>
      </dgm:t>
    </dgm:pt>
    <dgm:pt modelId="{8FC5A2A0-110E-4DD0-A255-056A9113E328}" type="parTrans" cxnId="{DD1FE65F-06FE-4EB4-94B1-256B897564B2}">
      <dgm:prSet/>
      <dgm:spPr/>
      <dgm:t>
        <a:bodyPr/>
        <a:lstStyle/>
        <a:p>
          <a:endParaRPr lang="en-US"/>
        </a:p>
      </dgm:t>
    </dgm:pt>
    <dgm:pt modelId="{EEC2E6C7-10CC-4E87-A838-E36F2E1B5C3C}" type="sibTrans" cxnId="{DD1FE65F-06FE-4EB4-94B1-256B897564B2}">
      <dgm:prSet/>
      <dgm:spPr/>
      <dgm:t>
        <a:bodyPr/>
        <a:lstStyle/>
        <a:p>
          <a:endParaRPr lang="en-US"/>
        </a:p>
      </dgm:t>
    </dgm:pt>
    <dgm:pt modelId="{20DCD0F6-BF03-4D4C-A721-DB7089DBE8C2}">
      <dgm:prSet phldrT="[Text]" custT="1"/>
      <dgm:spPr/>
      <dgm:t>
        <a:bodyPr/>
        <a:lstStyle/>
        <a:p>
          <a:r>
            <a:rPr lang="en-US" sz="1800"/>
            <a:t>Why was it developed?</a:t>
          </a:r>
        </a:p>
      </dgm:t>
    </dgm:pt>
    <dgm:pt modelId="{B471798E-D045-4BA7-8F57-7167F0F9BE75}" type="parTrans" cxnId="{45B18FC6-1753-4120-ADA5-4EF91C114E94}">
      <dgm:prSet/>
      <dgm:spPr/>
      <dgm:t>
        <a:bodyPr/>
        <a:lstStyle/>
        <a:p>
          <a:endParaRPr lang="en-US"/>
        </a:p>
      </dgm:t>
    </dgm:pt>
    <dgm:pt modelId="{76ED0D70-7EC7-44BC-B5EF-18F5CC1801E1}" type="sibTrans" cxnId="{45B18FC6-1753-4120-ADA5-4EF91C114E94}">
      <dgm:prSet/>
      <dgm:spPr/>
      <dgm:t>
        <a:bodyPr/>
        <a:lstStyle/>
        <a:p>
          <a:endParaRPr lang="en-US"/>
        </a:p>
      </dgm:t>
    </dgm:pt>
    <dgm:pt modelId="{A4CCBB6E-9736-4AC0-A86B-2FA5BBCE3743}">
      <dgm:prSet phldrT="[Text]" custT="1"/>
      <dgm:spPr/>
      <dgm:t>
        <a:bodyPr/>
        <a:lstStyle/>
        <a:p>
          <a:r>
            <a:rPr lang="en-US" sz="1800"/>
            <a:t>How was it developed?</a:t>
          </a:r>
        </a:p>
      </dgm:t>
    </dgm:pt>
    <dgm:pt modelId="{6D8DB92F-D9BD-4ED1-A93C-B0363F4C70C6}" type="parTrans" cxnId="{528B82F9-2F69-471E-8A1B-418E45FCCEBD}">
      <dgm:prSet/>
      <dgm:spPr/>
      <dgm:t>
        <a:bodyPr/>
        <a:lstStyle/>
        <a:p>
          <a:endParaRPr lang="en-US"/>
        </a:p>
      </dgm:t>
    </dgm:pt>
    <dgm:pt modelId="{9D48433B-6E6D-45D8-82F2-E3BD7149542C}" type="sibTrans" cxnId="{528B82F9-2F69-471E-8A1B-418E45FCCEBD}">
      <dgm:prSet/>
      <dgm:spPr/>
      <dgm:t>
        <a:bodyPr/>
        <a:lstStyle/>
        <a:p>
          <a:endParaRPr lang="en-US"/>
        </a:p>
      </dgm:t>
    </dgm:pt>
    <dgm:pt modelId="{1838EC1E-898F-4493-A632-3A791E202A61}">
      <dgm:prSet phldrT="[Text]" custT="1"/>
      <dgm:spPr/>
      <dgm:t>
        <a:bodyPr/>
        <a:lstStyle/>
        <a:p>
          <a:r>
            <a:rPr lang="en-US" sz="1800"/>
            <a:t>Contact</a:t>
          </a:r>
        </a:p>
      </dgm:t>
    </dgm:pt>
    <dgm:pt modelId="{472E3BD6-49E1-4BED-A2FA-DB3847D3F83C}" type="parTrans" cxnId="{D227A991-DDDA-4783-937F-B9FA8E803D2F}">
      <dgm:prSet/>
      <dgm:spPr/>
      <dgm:t>
        <a:bodyPr/>
        <a:lstStyle/>
        <a:p>
          <a:endParaRPr lang="en-US"/>
        </a:p>
      </dgm:t>
    </dgm:pt>
    <dgm:pt modelId="{118F35F7-AEF0-4329-A4A6-E61206A46335}" type="sibTrans" cxnId="{D227A991-DDDA-4783-937F-B9FA8E803D2F}">
      <dgm:prSet/>
      <dgm:spPr/>
      <dgm:t>
        <a:bodyPr/>
        <a:lstStyle/>
        <a:p>
          <a:endParaRPr lang="en-US"/>
        </a:p>
      </dgm:t>
    </dgm:pt>
    <dgm:pt modelId="{8B84D78D-8702-45B0-B9EF-D5CBB5871A07}">
      <dgm:prSet phldrT="[Text]" custT="1"/>
      <dgm:spPr/>
      <dgm:t>
        <a:bodyPr/>
        <a:lstStyle/>
        <a:p>
          <a:r>
            <a:rPr lang="en-US" sz="1800"/>
            <a:t>What does it tell us?</a:t>
          </a:r>
        </a:p>
      </dgm:t>
    </dgm:pt>
    <dgm:pt modelId="{4933311C-49ED-432F-ABDF-C6544CCA6C7B}" type="parTrans" cxnId="{6DD1D1A9-8252-46C2-8C97-AAE988EF5105}">
      <dgm:prSet/>
      <dgm:spPr/>
      <dgm:t>
        <a:bodyPr/>
        <a:lstStyle/>
        <a:p>
          <a:endParaRPr lang="en-US"/>
        </a:p>
      </dgm:t>
    </dgm:pt>
    <dgm:pt modelId="{DD847E4A-A5F5-4120-AA5E-378073CD22CA}" type="sibTrans" cxnId="{6DD1D1A9-8252-46C2-8C97-AAE988EF5105}">
      <dgm:prSet/>
      <dgm:spPr/>
      <dgm:t>
        <a:bodyPr/>
        <a:lstStyle/>
        <a:p>
          <a:endParaRPr lang="en-US"/>
        </a:p>
      </dgm:t>
    </dgm:pt>
    <dgm:pt modelId="{315071E8-197A-4F39-A7EE-01B8C1983CAE}">
      <dgm:prSet phldrT="[Text]" custT="1"/>
      <dgm:spPr/>
      <dgm:t>
        <a:bodyPr/>
        <a:lstStyle/>
        <a:p>
          <a:r>
            <a:rPr lang="en-US" sz="1800"/>
            <a:t>What do the tabs produce?</a:t>
          </a:r>
        </a:p>
      </dgm:t>
    </dgm:pt>
    <dgm:pt modelId="{F71BCD05-84BF-4C50-85A2-192FE8A07FD3}" type="parTrans" cxnId="{4CD0E3F9-7B21-454A-87EC-76870D6B3AAA}">
      <dgm:prSet/>
      <dgm:spPr/>
      <dgm:t>
        <a:bodyPr/>
        <a:lstStyle/>
        <a:p>
          <a:endParaRPr lang="en-US"/>
        </a:p>
      </dgm:t>
    </dgm:pt>
    <dgm:pt modelId="{823FF504-C46D-4A26-ACEE-3930E132A2EA}" type="sibTrans" cxnId="{4CD0E3F9-7B21-454A-87EC-76870D6B3AAA}">
      <dgm:prSet/>
      <dgm:spPr/>
      <dgm:t>
        <a:bodyPr/>
        <a:lstStyle/>
        <a:p>
          <a:endParaRPr lang="en-US"/>
        </a:p>
      </dgm:t>
    </dgm:pt>
    <dgm:pt modelId="{6E8718D9-35FC-4E2A-86D2-D37268DC2872}">
      <dgm:prSet phldrT="[Text]" custT="1"/>
      <dgm:spPr/>
      <dgm:t>
        <a:bodyPr/>
        <a:lstStyle/>
        <a:p>
          <a:r>
            <a:rPr lang="en-US" sz="1800"/>
            <a:t>Demonstration (some key results)</a:t>
          </a:r>
        </a:p>
      </dgm:t>
    </dgm:pt>
    <dgm:pt modelId="{FA6BB496-5B2D-4720-A08F-7E263970CAD9}" type="parTrans" cxnId="{60C1F7B0-E2F7-41A9-9458-9346760B7D03}">
      <dgm:prSet/>
      <dgm:spPr/>
      <dgm:t>
        <a:bodyPr/>
        <a:lstStyle/>
        <a:p>
          <a:endParaRPr lang="en-US"/>
        </a:p>
      </dgm:t>
    </dgm:pt>
    <dgm:pt modelId="{1BB7D872-A627-4EB2-8799-C798066C8850}" type="sibTrans" cxnId="{60C1F7B0-E2F7-41A9-9458-9346760B7D03}">
      <dgm:prSet/>
      <dgm:spPr/>
      <dgm:t>
        <a:bodyPr/>
        <a:lstStyle/>
        <a:p>
          <a:endParaRPr lang="en-US"/>
        </a:p>
      </dgm:t>
    </dgm:pt>
    <dgm:pt modelId="{0D080F38-A52A-4E36-9743-A0047171D010}" type="pres">
      <dgm:prSet presAssocID="{70C4B2F2-52BA-44F9-B2CF-3197E8E487C4}" presName="Name0" presStyleCnt="0">
        <dgm:presLayoutVars>
          <dgm:dir/>
          <dgm:resizeHandles val="exact"/>
        </dgm:presLayoutVars>
      </dgm:prSet>
      <dgm:spPr/>
    </dgm:pt>
    <dgm:pt modelId="{162644D8-2518-4AAE-A180-BAB0E8A80998}" type="pres">
      <dgm:prSet presAssocID="{8860B79C-F60A-4B18-A551-23D38B5EBD95}" presName="composite" presStyleCnt="0"/>
      <dgm:spPr/>
    </dgm:pt>
    <dgm:pt modelId="{50226701-480D-4787-B24D-80FCBD201D21}" type="pres">
      <dgm:prSet presAssocID="{8860B79C-F60A-4B18-A551-23D38B5EBD95}" presName="rect1" presStyleLbl="bgImgPlace1" presStyleIdx="0" presStyleCnt="7"/>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Questions with solid fill"/>
        </a:ext>
      </dgm:extLst>
    </dgm:pt>
    <dgm:pt modelId="{29049C73-B66E-4323-B990-D0C5261E1F8F}" type="pres">
      <dgm:prSet presAssocID="{8860B79C-F60A-4B18-A551-23D38B5EBD95}" presName="wedgeRectCallout1" presStyleLbl="node1" presStyleIdx="0" presStyleCnt="7">
        <dgm:presLayoutVars>
          <dgm:bulletEnabled val="1"/>
        </dgm:presLayoutVars>
      </dgm:prSet>
      <dgm:spPr/>
    </dgm:pt>
    <dgm:pt modelId="{04FA40A9-2F58-4720-9F98-2BB0676C28D3}" type="pres">
      <dgm:prSet presAssocID="{EEC2E6C7-10CC-4E87-A838-E36F2E1B5C3C}" presName="sibTrans" presStyleCnt="0"/>
      <dgm:spPr/>
    </dgm:pt>
    <dgm:pt modelId="{DACFFAC9-B139-4978-859A-B105BDC88829}" type="pres">
      <dgm:prSet presAssocID="{20DCD0F6-BF03-4D4C-A721-DB7089DBE8C2}" presName="composite" presStyleCnt="0"/>
      <dgm:spPr/>
    </dgm:pt>
    <dgm:pt modelId="{41BC8E90-F4CE-407D-BE95-ABDBE893B491}" type="pres">
      <dgm:prSet presAssocID="{20DCD0F6-BF03-4D4C-A721-DB7089DBE8C2}" presName="rect1" presStyleLbl="bgImgPlace1" presStyleIdx="1" presStyleCnt="7"/>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Target with solid fill"/>
        </a:ext>
      </dgm:extLst>
    </dgm:pt>
    <dgm:pt modelId="{182034B6-F61C-4159-A4E3-3EF2F4B16170}" type="pres">
      <dgm:prSet presAssocID="{20DCD0F6-BF03-4D4C-A721-DB7089DBE8C2}" presName="wedgeRectCallout1" presStyleLbl="node1" presStyleIdx="1" presStyleCnt="7">
        <dgm:presLayoutVars>
          <dgm:bulletEnabled val="1"/>
        </dgm:presLayoutVars>
      </dgm:prSet>
      <dgm:spPr/>
    </dgm:pt>
    <dgm:pt modelId="{9D3618C7-25DF-4327-AF20-A49B70E1BEBA}" type="pres">
      <dgm:prSet presAssocID="{76ED0D70-7EC7-44BC-B5EF-18F5CC1801E1}" presName="sibTrans" presStyleCnt="0"/>
      <dgm:spPr/>
    </dgm:pt>
    <dgm:pt modelId="{04391502-415F-4DC6-883B-1039AAC6C202}" type="pres">
      <dgm:prSet presAssocID="{A4CCBB6E-9736-4AC0-A86B-2FA5BBCE3743}" presName="composite" presStyleCnt="0"/>
      <dgm:spPr/>
    </dgm:pt>
    <dgm:pt modelId="{844A21B2-5842-4C43-A3A6-AC67EFE3F21A}" type="pres">
      <dgm:prSet presAssocID="{A4CCBB6E-9736-4AC0-A86B-2FA5BBCE3743}" presName="rect1" presStyleLbl="bgImgPlace1" presStyleIdx="2" presStyleCnt="7"/>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Flask with solid fill"/>
        </a:ext>
      </dgm:extLst>
    </dgm:pt>
    <dgm:pt modelId="{AEC3B36C-0C37-4A73-A8E0-42622C2DE79F}" type="pres">
      <dgm:prSet presAssocID="{A4CCBB6E-9736-4AC0-A86B-2FA5BBCE3743}" presName="wedgeRectCallout1" presStyleLbl="node1" presStyleIdx="2" presStyleCnt="7">
        <dgm:presLayoutVars>
          <dgm:bulletEnabled val="1"/>
        </dgm:presLayoutVars>
      </dgm:prSet>
      <dgm:spPr/>
    </dgm:pt>
    <dgm:pt modelId="{789F6618-31AF-4BE3-AAEB-6EB771A576A2}" type="pres">
      <dgm:prSet presAssocID="{9D48433B-6E6D-45D8-82F2-E3BD7149542C}" presName="sibTrans" presStyleCnt="0"/>
      <dgm:spPr/>
    </dgm:pt>
    <dgm:pt modelId="{E359C091-1A2F-4FD0-B440-5AEE728AE151}" type="pres">
      <dgm:prSet presAssocID="{8B84D78D-8702-45B0-B9EF-D5CBB5871A07}" presName="composite" presStyleCnt="0"/>
      <dgm:spPr/>
    </dgm:pt>
    <dgm:pt modelId="{278058D8-FF19-4F64-A431-14567AF9873C}" type="pres">
      <dgm:prSet presAssocID="{8B84D78D-8702-45B0-B9EF-D5CBB5871A07}" presName="rect1" presStyleLbl="bgImgPlac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Upward trend with solid fill"/>
        </a:ext>
      </dgm:extLst>
    </dgm:pt>
    <dgm:pt modelId="{1743AE13-184B-4248-9C6A-B046C16E55C7}" type="pres">
      <dgm:prSet presAssocID="{8B84D78D-8702-45B0-B9EF-D5CBB5871A07}" presName="wedgeRectCallout1" presStyleLbl="node1" presStyleIdx="3" presStyleCnt="7">
        <dgm:presLayoutVars>
          <dgm:bulletEnabled val="1"/>
        </dgm:presLayoutVars>
      </dgm:prSet>
      <dgm:spPr/>
    </dgm:pt>
    <dgm:pt modelId="{01FDC5FF-B1F8-492A-85ED-F31CC27D6A4C}" type="pres">
      <dgm:prSet presAssocID="{DD847E4A-A5F5-4120-AA5E-378073CD22CA}" presName="sibTrans" presStyleCnt="0"/>
      <dgm:spPr/>
    </dgm:pt>
    <dgm:pt modelId="{6E5C216D-2CDD-4802-BF34-F76B2476F502}" type="pres">
      <dgm:prSet presAssocID="{315071E8-197A-4F39-A7EE-01B8C1983CAE}" presName="composite" presStyleCnt="0"/>
      <dgm:spPr/>
    </dgm:pt>
    <dgm:pt modelId="{0AC3C423-AD45-40B1-9281-FFAA611D6B6D}" type="pres">
      <dgm:prSet presAssocID="{315071E8-197A-4F39-A7EE-01B8C1983CAE}" presName="rect1" presStyleLbl="bgImgPlace1" presStyleIdx="4" presStyleCnt="7"/>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Bar chart with solid fill"/>
        </a:ext>
      </dgm:extLst>
    </dgm:pt>
    <dgm:pt modelId="{5BE63F0A-D6F3-4E7D-8755-4D4A67520FB9}" type="pres">
      <dgm:prSet presAssocID="{315071E8-197A-4F39-A7EE-01B8C1983CAE}" presName="wedgeRectCallout1" presStyleLbl="node1" presStyleIdx="4" presStyleCnt="7">
        <dgm:presLayoutVars>
          <dgm:bulletEnabled val="1"/>
        </dgm:presLayoutVars>
      </dgm:prSet>
      <dgm:spPr/>
    </dgm:pt>
    <dgm:pt modelId="{3D1A064E-CDDA-48F5-ADC0-36A661ADFDF7}" type="pres">
      <dgm:prSet presAssocID="{823FF504-C46D-4A26-ACEE-3930E132A2EA}" presName="sibTrans" presStyleCnt="0"/>
      <dgm:spPr/>
    </dgm:pt>
    <dgm:pt modelId="{E88E6E83-403F-433D-B09E-24B431A9D922}" type="pres">
      <dgm:prSet presAssocID="{6E8718D9-35FC-4E2A-86D2-D37268DC2872}" presName="composite" presStyleCnt="0"/>
      <dgm:spPr/>
    </dgm:pt>
    <dgm:pt modelId="{C6522B6F-5591-430A-989E-E7DD24404C34}" type="pres">
      <dgm:prSet presAssocID="{6E8718D9-35FC-4E2A-86D2-D37268DC2872}" presName="rect1" presStyleLbl="bgImgPlac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Right pointing backhand index with solid fill"/>
        </a:ext>
      </dgm:extLst>
    </dgm:pt>
    <dgm:pt modelId="{73DE0D70-AF4F-4E31-AE89-EE3C57170C43}" type="pres">
      <dgm:prSet presAssocID="{6E8718D9-35FC-4E2A-86D2-D37268DC2872}" presName="wedgeRectCallout1" presStyleLbl="node1" presStyleIdx="5" presStyleCnt="7">
        <dgm:presLayoutVars>
          <dgm:bulletEnabled val="1"/>
        </dgm:presLayoutVars>
      </dgm:prSet>
      <dgm:spPr/>
    </dgm:pt>
    <dgm:pt modelId="{39840A59-447F-436B-AB0E-C9A384E5FB11}" type="pres">
      <dgm:prSet presAssocID="{1BB7D872-A627-4EB2-8799-C798066C8850}" presName="sibTrans" presStyleCnt="0"/>
      <dgm:spPr/>
    </dgm:pt>
    <dgm:pt modelId="{D01C36CC-8714-4300-8B4B-63C85DAF4AD9}" type="pres">
      <dgm:prSet presAssocID="{1838EC1E-898F-4493-A632-3A791E202A61}" presName="composite" presStyleCnt="0"/>
      <dgm:spPr/>
    </dgm:pt>
    <dgm:pt modelId="{D3D52DB0-56EF-4FAC-9919-3A9DE689C665}" type="pres">
      <dgm:prSet presAssocID="{1838EC1E-898F-4493-A632-3A791E202A61}" presName="rect1" presStyleLbl="bgImgPlac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dgm:spPr>
      <dgm:extLst>
        <a:ext uri="{E40237B7-FDA0-4F09-8148-C483321AD2D9}">
          <dgm14:cNvPr xmlns:dgm14="http://schemas.microsoft.com/office/drawing/2010/diagram" id="0" name="" descr="Mailbox with solid fill"/>
        </a:ext>
      </dgm:extLst>
    </dgm:pt>
    <dgm:pt modelId="{49171D38-9C7F-404E-894E-FE13E1120414}" type="pres">
      <dgm:prSet presAssocID="{1838EC1E-898F-4493-A632-3A791E202A61}" presName="wedgeRectCallout1" presStyleLbl="node1" presStyleIdx="6" presStyleCnt="7">
        <dgm:presLayoutVars>
          <dgm:bulletEnabled val="1"/>
        </dgm:presLayoutVars>
      </dgm:prSet>
      <dgm:spPr/>
    </dgm:pt>
  </dgm:ptLst>
  <dgm:cxnLst>
    <dgm:cxn modelId="{92BBF824-DF8B-4A47-A805-8D9D2C3BE061}" type="presOf" srcId="{6E8718D9-35FC-4E2A-86D2-D37268DC2872}" destId="{73DE0D70-AF4F-4E31-AE89-EE3C57170C43}" srcOrd="0" destOrd="0" presId="urn:microsoft.com/office/officeart/2008/layout/BendingPictureCaptionList"/>
    <dgm:cxn modelId="{DD1FE65F-06FE-4EB4-94B1-256B897564B2}" srcId="{70C4B2F2-52BA-44F9-B2CF-3197E8E487C4}" destId="{8860B79C-F60A-4B18-A551-23D38B5EBD95}" srcOrd="0" destOrd="0" parTransId="{8FC5A2A0-110E-4DD0-A255-056A9113E328}" sibTransId="{EEC2E6C7-10CC-4E87-A838-E36F2E1B5C3C}"/>
    <dgm:cxn modelId="{4FD9B47A-E20B-471A-9038-41AE789DBE55}" type="presOf" srcId="{70C4B2F2-52BA-44F9-B2CF-3197E8E487C4}" destId="{0D080F38-A52A-4E36-9743-A0047171D010}" srcOrd="0" destOrd="0" presId="urn:microsoft.com/office/officeart/2008/layout/BendingPictureCaptionList"/>
    <dgm:cxn modelId="{D227A991-DDDA-4783-937F-B9FA8E803D2F}" srcId="{70C4B2F2-52BA-44F9-B2CF-3197E8E487C4}" destId="{1838EC1E-898F-4493-A632-3A791E202A61}" srcOrd="6" destOrd="0" parTransId="{472E3BD6-49E1-4BED-A2FA-DB3847D3F83C}" sibTransId="{118F35F7-AEF0-4329-A4A6-E61206A46335}"/>
    <dgm:cxn modelId="{5D37E19C-499B-4F96-86FA-08433D801521}" type="presOf" srcId="{20DCD0F6-BF03-4D4C-A721-DB7089DBE8C2}" destId="{182034B6-F61C-4159-A4E3-3EF2F4B16170}" srcOrd="0" destOrd="0" presId="urn:microsoft.com/office/officeart/2008/layout/BendingPictureCaptionList"/>
    <dgm:cxn modelId="{8D761C9D-08F8-4937-9021-8E16CD79E8F2}" type="presOf" srcId="{8860B79C-F60A-4B18-A551-23D38B5EBD95}" destId="{29049C73-B66E-4323-B990-D0C5261E1F8F}" srcOrd="0" destOrd="0" presId="urn:microsoft.com/office/officeart/2008/layout/BendingPictureCaptionList"/>
    <dgm:cxn modelId="{6DF5A4A3-C53C-45E1-B0BE-BEB902F3A28F}" type="presOf" srcId="{1838EC1E-898F-4493-A632-3A791E202A61}" destId="{49171D38-9C7F-404E-894E-FE13E1120414}" srcOrd="0" destOrd="0" presId="urn:microsoft.com/office/officeart/2008/layout/BendingPictureCaptionList"/>
    <dgm:cxn modelId="{6DD1D1A9-8252-46C2-8C97-AAE988EF5105}" srcId="{70C4B2F2-52BA-44F9-B2CF-3197E8E487C4}" destId="{8B84D78D-8702-45B0-B9EF-D5CBB5871A07}" srcOrd="3" destOrd="0" parTransId="{4933311C-49ED-432F-ABDF-C6544CCA6C7B}" sibTransId="{DD847E4A-A5F5-4120-AA5E-378073CD22CA}"/>
    <dgm:cxn modelId="{60C1F7B0-E2F7-41A9-9458-9346760B7D03}" srcId="{70C4B2F2-52BA-44F9-B2CF-3197E8E487C4}" destId="{6E8718D9-35FC-4E2A-86D2-D37268DC2872}" srcOrd="5" destOrd="0" parTransId="{FA6BB496-5B2D-4720-A08F-7E263970CAD9}" sibTransId="{1BB7D872-A627-4EB2-8799-C798066C8850}"/>
    <dgm:cxn modelId="{45B18FC6-1753-4120-ADA5-4EF91C114E94}" srcId="{70C4B2F2-52BA-44F9-B2CF-3197E8E487C4}" destId="{20DCD0F6-BF03-4D4C-A721-DB7089DBE8C2}" srcOrd="1" destOrd="0" parTransId="{B471798E-D045-4BA7-8F57-7167F0F9BE75}" sibTransId="{76ED0D70-7EC7-44BC-B5EF-18F5CC1801E1}"/>
    <dgm:cxn modelId="{C37BFBDA-3294-47CD-86F3-E6D8CF043EF7}" type="presOf" srcId="{315071E8-197A-4F39-A7EE-01B8C1983CAE}" destId="{5BE63F0A-D6F3-4E7D-8755-4D4A67520FB9}" srcOrd="0" destOrd="0" presId="urn:microsoft.com/office/officeart/2008/layout/BendingPictureCaptionList"/>
    <dgm:cxn modelId="{869166EF-3150-40A4-A2D2-12E3B66C52D6}" type="presOf" srcId="{8B84D78D-8702-45B0-B9EF-D5CBB5871A07}" destId="{1743AE13-184B-4248-9C6A-B046C16E55C7}" srcOrd="0" destOrd="0" presId="urn:microsoft.com/office/officeart/2008/layout/BendingPictureCaptionList"/>
    <dgm:cxn modelId="{593028F0-4C55-4C66-862E-5D512C7EFEDA}" type="presOf" srcId="{A4CCBB6E-9736-4AC0-A86B-2FA5BBCE3743}" destId="{AEC3B36C-0C37-4A73-A8E0-42622C2DE79F}" srcOrd="0" destOrd="0" presId="urn:microsoft.com/office/officeart/2008/layout/BendingPictureCaptionList"/>
    <dgm:cxn modelId="{528B82F9-2F69-471E-8A1B-418E45FCCEBD}" srcId="{70C4B2F2-52BA-44F9-B2CF-3197E8E487C4}" destId="{A4CCBB6E-9736-4AC0-A86B-2FA5BBCE3743}" srcOrd="2" destOrd="0" parTransId="{6D8DB92F-D9BD-4ED1-A93C-B0363F4C70C6}" sibTransId="{9D48433B-6E6D-45D8-82F2-E3BD7149542C}"/>
    <dgm:cxn modelId="{4CD0E3F9-7B21-454A-87EC-76870D6B3AAA}" srcId="{70C4B2F2-52BA-44F9-B2CF-3197E8E487C4}" destId="{315071E8-197A-4F39-A7EE-01B8C1983CAE}" srcOrd="4" destOrd="0" parTransId="{F71BCD05-84BF-4C50-85A2-192FE8A07FD3}" sibTransId="{823FF504-C46D-4A26-ACEE-3930E132A2EA}"/>
    <dgm:cxn modelId="{3885B41B-5723-445F-BE75-8BE61C3C3E9A}" type="presParOf" srcId="{0D080F38-A52A-4E36-9743-A0047171D010}" destId="{162644D8-2518-4AAE-A180-BAB0E8A80998}" srcOrd="0" destOrd="0" presId="urn:microsoft.com/office/officeart/2008/layout/BendingPictureCaptionList"/>
    <dgm:cxn modelId="{9A759721-E180-4D0C-92F5-5CB9312D1B05}" type="presParOf" srcId="{162644D8-2518-4AAE-A180-BAB0E8A80998}" destId="{50226701-480D-4787-B24D-80FCBD201D21}" srcOrd="0" destOrd="0" presId="urn:microsoft.com/office/officeart/2008/layout/BendingPictureCaptionList"/>
    <dgm:cxn modelId="{5F711864-D36D-48FD-AC7D-53D7FFD1F25D}" type="presParOf" srcId="{162644D8-2518-4AAE-A180-BAB0E8A80998}" destId="{29049C73-B66E-4323-B990-D0C5261E1F8F}" srcOrd="1" destOrd="0" presId="urn:microsoft.com/office/officeart/2008/layout/BendingPictureCaptionList"/>
    <dgm:cxn modelId="{80DBE1AC-4BE0-4CBE-9F7B-A2AEA7ACCC73}" type="presParOf" srcId="{0D080F38-A52A-4E36-9743-A0047171D010}" destId="{04FA40A9-2F58-4720-9F98-2BB0676C28D3}" srcOrd="1" destOrd="0" presId="urn:microsoft.com/office/officeart/2008/layout/BendingPictureCaptionList"/>
    <dgm:cxn modelId="{D0F8BAAF-DB1E-4E64-B6C6-72218007E717}" type="presParOf" srcId="{0D080F38-A52A-4E36-9743-A0047171D010}" destId="{DACFFAC9-B139-4978-859A-B105BDC88829}" srcOrd="2" destOrd="0" presId="urn:microsoft.com/office/officeart/2008/layout/BendingPictureCaptionList"/>
    <dgm:cxn modelId="{0B6FC621-503D-436E-8BBB-B8F92F6449DB}" type="presParOf" srcId="{DACFFAC9-B139-4978-859A-B105BDC88829}" destId="{41BC8E90-F4CE-407D-BE95-ABDBE893B491}" srcOrd="0" destOrd="0" presId="urn:microsoft.com/office/officeart/2008/layout/BendingPictureCaptionList"/>
    <dgm:cxn modelId="{BE385746-CA75-4869-9592-3B6210A1A6C2}" type="presParOf" srcId="{DACFFAC9-B139-4978-859A-B105BDC88829}" destId="{182034B6-F61C-4159-A4E3-3EF2F4B16170}" srcOrd="1" destOrd="0" presId="urn:microsoft.com/office/officeart/2008/layout/BendingPictureCaptionList"/>
    <dgm:cxn modelId="{673F8D1E-024E-4552-9102-ED472C3DCF83}" type="presParOf" srcId="{0D080F38-A52A-4E36-9743-A0047171D010}" destId="{9D3618C7-25DF-4327-AF20-A49B70E1BEBA}" srcOrd="3" destOrd="0" presId="urn:microsoft.com/office/officeart/2008/layout/BendingPictureCaptionList"/>
    <dgm:cxn modelId="{82F965C2-5B70-40DA-8374-807499DBFBC2}" type="presParOf" srcId="{0D080F38-A52A-4E36-9743-A0047171D010}" destId="{04391502-415F-4DC6-883B-1039AAC6C202}" srcOrd="4" destOrd="0" presId="urn:microsoft.com/office/officeart/2008/layout/BendingPictureCaptionList"/>
    <dgm:cxn modelId="{4A979889-159B-4513-8041-EA93ACA2A051}" type="presParOf" srcId="{04391502-415F-4DC6-883B-1039AAC6C202}" destId="{844A21B2-5842-4C43-A3A6-AC67EFE3F21A}" srcOrd="0" destOrd="0" presId="urn:microsoft.com/office/officeart/2008/layout/BendingPictureCaptionList"/>
    <dgm:cxn modelId="{D9540E50-96FF-4401-AA47-14700344D62E}" type="presParOf" srcId="{04391502-415F-4DC6-883B-1039AAC6C202}" destId="{AEC3B36C-0C37-4A73-A8E0-42622C2DE79F}" srcOrd="1" destOrd="0" presId="urn:microsoft.com/office/officeart/2008/layout/BendingPictureCaptionList"/>
    <dgm:cxn modelId="{EC5A2072-0654-4AD8-BBC7-095FBA6E44B9}" type="presParOf" srcId="{0D080F38-A52A-4E36-9743-A0047171D010}" destId="{789F6618-31AF-4BE3-AAEB-6EB771A576A2}" srcOrd="5" destOrd="0" presId="urn:microsoft.com/office/officeart/2008/layout/BendingPictureCaptionList"/>
    <dgm:cxn modelId="{3E415477-D5F8-4D68-BB40-DDB22B2FE5A3}" type="presParOf" srcId="{0D080F38-A52A-4E36-9743-A0047171D010}" destId="{E359C091-1A2F-4FD0-B440-5AEE728AE151}" srcOrd="6" destOrd="0" presId="urn:microsoft.com/office/officeart/2008/layout/BendingPictureCaptionList"/>
    <dgm:cxn modelId="{2921E56A-CE4F-4D58-9825-29E4F4AB4F39}" type="presParOf" srcId="{E359C091-1A2F-4FD0-B440-5AEE728AE151}" destId="{278058D8-FF19-4F64-A431-14567AF9873C}" srcOrd="0" destOrd="0" presId="urn:microsoft.com/office/officeart/2008/layout/BendingPictureCaptionList"/>
    <dgm:cxn modelId="{B498252E-3EDE-4267-8CB5-388EAA9E4EC5}" type="presParOf" srcId="{E359C091-1A2F-4FD0-B440-5AEE728AE151}" destId="{1743AE13-184B-4248-9C6A-B046C16E55C7}" srcOrd="1" destOrd="0" presId="urn:microsoft.com/office/officeart/2008/layout/BendingPictureCaptionList"/>
    <dgm:cxn modelId="{125D9E8F-7D94-4B52-9DFC-5B9105D549F5}" type="presParOf" srcId="{0D080F38-A52A-4E36-9743-A0047171D010}" destId="{01FDC5FF-B1F8-492A-85ED-F31CC27D6A4C}" srcOrd="7" destOrd="0" presId="urn:microsoft.com/office/officeart/2008/layout/BendingPictureCaptionList"/>
    <dgm:cxn modelId="{8FF37383-E20D-406E-B521-000AFB27DCE9}" type="presParOf" srcId="{0D080F38-A52A-4E36-9743-A0047171D010}" destId="{6E5C216D-2CDD-4802-BF34-F76B2476F502}" srcOrd="8" destOrd="0" presId="urn:microsoft.com/office/officeart/2008/layout/BendingPictureCaptionList"/>
    <dgm:cxn modelId="{91A47B94-DE49-4F0E-AF6E-61E2B361311E}" type="presParOf" srcId="{6E5C216D-2CDD-4802-BF34-F76B2476F502}" destId="{0AC3C423-AD45-40B1-9281-FFAA611D6B6D}" srcOrd="0" destOrd="0" presId="urn:microsoft.com/office/officeart/2008/layout/BendingPictureCaptionList"/>
    <dgm:cxn modelId="{288A2543-AC00-470E-87C4-F1459F0C043A}" type="presParOf" srcId="{6E5C216D-2CDD-4802-BF34-F76B2476F502}" destId="{5BE63F0A-D6F3-4E7D-8755-4D4A67520FB9}" srcOrd="1" destOrd="0" presId="urn:microsoft.com/office/officeart/2008/layout/BendingPictureCaptionList"/>
    <dgm:cxn modelId="{59B153BD-8C0B-4FB9-8CEF-C0B659B00DB3}" type="presParOf" srcId="{0D080F38-A52A-4E36-9743-A0047171D010}" destId="{3D1A064E-CDDA-48F5-ADC0-36A661ADFDF7}" srcOrd="9" destOrd="0" presId="urn:microsoft.com/office/officeart/2008/layout/BendingPictureCaptionList"/>
    <dgm:cxn modelId="{F5894255-717C-4C39-89DC-DAE64838F07D}" type="presParOf" srcId="{0D080F38-A52A-4E36-9743-A0047171D010}" destId="{E88E6E83-403F-433D-B09E-24B431A9D922}" srcOrd="10" destOrd="0" presId="urn:microsoft.com/office/officeart/2008/layout/BendingPictureCaptionList"/>
    <dgm:cxn modelId="{9B2A6593-B56B-4DE6-B34E-C1D8983EF43F}" type="presParOf" srcId="{E88E6E83-403F-433D-B09E-24B431A9D922}" destId="{C6522B6F-5591-430A-989E-E7DD24404C34}" srcOrd="0" destOrd="0" presId="urn:microsoft.com/office/officeart/2008/layout/BendingPictureCaptionList"/>
    <dgm:cxn modelId="{9EA24DBC-96B4-4E4D-9DED-95EB45EDC371}" type="presParOf" srcId="{E88E6E83-403F-433D-B09E-24B431A9D922}" destId="{73DE0D70-AF4F-4E31-AE89-EE3C57170C43}" srcOrd="1" destOrd="0" presId="urn:microsoft.com/office/officeart/2008/layout/BendingPictureCaptionList"/>
    <dgm:cxn modelId="{97EF66F3-5B1E-4CB3-8E93-60C4CBE06CED}" type="presParOf" srcId="{0D080F38-A52A-4E36-9743-A0047171D010}" destId="{39840A59-447F-436B-AB0E-C9A384E5FB11}" srcOrd="11" destOrd="0" presId="urn:microsoft.com/office/officeart/2008/layout/BendingPictureCaptionList"/>
    <dgm:cxn modelId="{6917A7DE-85FD-4D59-B2B1-2D5517BA62D8}" type="presParOf" srcId="{0D080F38-A52A-4E36-9743-A0047171D010}" destId="{D01C36CC-8714-4300-8B4B-63C85DAF4AD9}" srcOrd="12" destOrd="0" presId="urn:microsoft.com/office/officeart/2008/layout/BendingPictureCaptionList"/>
    <dgm:cxn modelId="{84411993-0432-44AA-9FC1-ECD2896809EE}" type="presParOf" srcId="{D01C36CC-8714-4300-8B4B-63C85DAF4AD9}" destId="{D3D52DB0-56EF-4FAC-9919-3A9DE689C665}" srcOrd="0" destOrd="0" presId="urn:microsoft.com/office/officeart/2008/layout/BendingPictureCaptionList"/>
    <dgm:cxn modelId="{1B00F6F8-6386-47C8-A0E3-45626B5B04B3}" type="presParOf" srcId="{D01C36CC-8714-4300-8B4B-63C85DAF4AD9}" destId="{49171D38-9C7F-404E-894E-FE13E1120414}" srcOrd="1" destOrd="0" presId="urn:microsoft.com/office/officeart/2008/layout/BendingPictureCaptionList"/>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226701-480D-4787-B24D-80FCBD201D21}">
      <dsp:nvSpPr>
        <dsp:cNvPr id="0" name=""/>
        <dsp:cNvSpPr/>
      </dsp:nvSpPr>
      <dsp:spPr>
        <a:xfrm>
          <a:off x="2611" y="242967"/>
          <a:ext cx="2072133" cy="1657707"/>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9049C73-B66E-4323-B990-D0C5261E1F8F}">
      <dsp:nvSpPr>
        <dsp:cNvPr id="0" name=""/>
        <dsp:cNvSpPr/>
      </dsp:nvSpPr>
      <dsp:spPr>
        <a:xfrm>
          <a:off x="189103" y="1734903"/>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What is it?</a:t>
          </a:r>
        </a:p>
      </dsp:txBody>
      <dsp:txXfrm>
        <a:off x="189103" y="1734903"/>
        <a:ext cx="1844199" cy="580197"/>
      </dsp:txXfrm>
    </dsp:sp>
    <dsp:sp modelId="{41BC8E90-F4CE-407D-BE95-ABDBE893B491}">
      <dsp:nvSpPr>
        <dsp:cNvPr id="0" name=""/>
        <dsp:cNvSpPr/>
      </dsp:nvSpPr>
      <dsp:spPr>
        <a:xfrm>
          <a:off x="2281959" y="242967"/>
          <a:ext cx="2072133" cy="1657707"/>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82034B6-F61C-4159-A4E3-3EF2F4B16170}">
      <dsp:nvSpPr>
        <dsp:cNvPr id="0" name=""/>
        <dsp:cNvSpPr/>
      </dsp:nvSpPr>
      <dsp:spPr>
        <a:xfrm>
          <a:off x="2468451" y="1734903"/>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Why was it developed?</a:t>
          </a:r>
        </a:p>
      </dsp:txBody>
      <dsp:txXfrm>
        <a:off x="2468451" y="1734903"/>
        <a:ext cx="1844199" cy="580197"/>
      </dsp:txXfrm>
    </dsp:sp>
    <dsp:sp modelId="{844A21B2-5842-4C43-A3A6-AC67EFE3F21A}">
      <dsp:nvSpPr>
        <dsp:cNvPr id="0" name=""/>
        <dsp:cNvSpPr/>
      </dsp:nvSpPr>
      <dsp:spPr>
        <a:xfrm>
          <a:off x="4561306" y="242967"/>
          <a:ext cx="2072133" cy="165770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EC3B36C-0C37-4A73-A8E0-42622C2DE79F}">
      <dsp:nvSpPr>
        <dsp:cNvPr id="0" name=""/>
        <dsp:cNvSpPr/>
      </dsp:nvSpPr>
      <dsp:spPr>
        <a:xfrm>
          <a:off x="4747798" y="1734903"/>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How was it developed?</a:t>
          </a:r>
        </a:p>
      </dsp:txBody>
      <dsp:txXfrm>
        <a:off x="4747798" y="1734903"/>
        <a:ext cx="1844199" cy="580197"/>
      </dsp:txXfrm>
    </dsp:sp>
    <dsp:sp modelId="{278058D8-FF19-4F64-A431-14567AF9873C}">
      <dsp:nvSpPr>
        <dsp:cNvPr id="0" name=""/>
        <dsp:cNvSpPr/>
      </dsp:nvSpPr>
      <dsp:spPr>
        <a:xfrm>
          <a:off x="6840654" y="242967"/>
          <a:ext cx="2072133" cy="165770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743AE13-184B-4248-9C6A-B046C16E55C7}">
      <dsp:nvSpPr>
        <dsp:cNvPr id="0" name=""/>
        <dsp:cNvSpPr/>
      </dsp:nvSpPr>
      <dsp:spPr>
        <a:xfrm>
          <a:off x="7027146" y="1734903"/>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What does it tell us?</a:t>
          </a:r>
        </a:p>
      </dsp:txBody>
      <dsp:txXfrm>
        <a:off x="7027146" y="1734903"/>
        <a:ext cx="1844199" cy="580197"/>
      </dsp:txXfrm>
    </dsp:sp>
    <dsp:sp modelId="{0AC3C423-AD45-40B1-9281-FFAA611D6B6D}">
      <dsp:nvSpPr>
        <dsp:cNvPr id="0" name=""/>
        <dsp:cNvSpPr/>
      </dsp:nvSpPr>
      <dsp:spPr>
        <a:xfrm>
          <a:off x="1142285" y="2522314"/>
          <a:ext cx="2072133" cy="1657707"/>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BE63F0A-D6F3-4E7D-8755-4D4A67520FB9}">
      <dsp:nvSpPr>
        <dsp:cNvPr id="0" name=""/>
        <dsp:cNvSpPr/>
      </dsp:nvSpPr>
      <dsp:spPr>
        <a:xfrm>
          <a:off x="1328777" y="4014251"/>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What do the tabs produce?</a:t>
          </a:r>
        </a:p>
      </dsp:txBody>
      <dsp:txXfrm>
        <a:off x="1328777" y="4014251"/>
        <a:ext cx="1844199" cy="580197"/>
      </dsp:txXfrm>
    </dsp:sp>
    <dsp:sp modelId="{C6522B6F-5591-430A-989E-E7DD24404C34}">
      <dsp:nvSpPr>
        <dsp:cNvPr id="0" name=""/>
        <dsp:cNvSpPr/>
      </dsp:nvSpPr>
      <dsp:spPr>
        <a:xfrm>
          <a:off x="3421633" y="2522314"/>
          <a:ext cx="2072133" cy="165770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73DE0D70-AF4F-4E31-AE89-EE3C57170C43}">
      <dsp:nvSpPr>
        <dsp:cNvPr id="0" name=""/>
        <dsp:cNvSpPr/>
      </dsp:nvSpPr>
      <dsp:spPr>
        <a:xfrm>
          <a:off x="3608125" y="4014251"/>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Demonstration (some key results)</a:t>
          </a:r>
        </a:p>
      </dsp:txBody>
      <dsp:txXfrm>
        <a:off x="3608125" y="4014251"/>
        <a:ext cx="1844199" cy="580197"/>
      </dsp:txXfrm>
    </dsp:sp>
    <dsp:sp modelId="{D3D52DB0-56EF-4FAC-9919-3A9DE689C665}">
      <dsp:nvSpPr>
        <dsp:cNvPr id="0" name=""/>
        <dsp:cNvSpPr/>
      </dsp:nvSpPr>
      <dsp:spPr>
        <a:xfrm>
          <a:off x="5700980" y="2522314"/>
          <a:ext cx="2072133" cy="165770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9171D38-9C7F-404E-894E-FE13E1120414}">
      <dsp:nvSpPr>
        <dsp:cNvPr id="0" name=""/>
        <dsp:cNvSpPr/>
      </dsp:nvSpPr>
      <dsp:spPr>
        <a:xfrm>
          <a:off x="5887472" y="4014251"/>
          <a:ext cx="1844199" cy="580197"/>
        </a:xfrm>
        <a:prstGeom prst="wedgeRectCallout">
          <a:avLst>
            <a:gd name="adj1" fmla="val 20250"/>
            <a:gd name="adj2" fmla="val -607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Contact</a:t>
          </a:r>
        </a:p>
      </dsp:txBody>
      <dsp:txXfrm>
        <a:off x="5887472" y="4014251"/>
        <a:ext cx="1844199" cy="580197"/>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8C125156-8CB5-4F94-B1DD-9DEF660CA43A}" type="datetimeFigureOut">
              <a:rPr lang="en-CA" smtClean="0"/>
              <a:t>2024-10-30</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C297B32-12A3-46AB-84D3-B62C0D6D9FAB}" type="slidenum">
              <a:rPr lang="en-CA" smtClean="0"/>
              <a:t>‹#›</a:t>
            </a:fld>
            <a:endParaRPr lang="en-CA"/>
          </a:p>
        </p:txBody>
      </p:sp>
    </p:spTree>
    <p:extLst>
      <p:ext uri="{BB962C8B-B14F-4D97-AF65-F5344CB8AC3E}">
        <p14:creationId xmlns:p14="http://schemas.microsoft.com/office/powerpoint/2010/main" val="1193717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5BE00D6-E049-4381-83C8-29CB14B5448F}" type="datetimeFigureOut">
              <a:rPr lang="en-CA" smtClean="0"/>
              <a:t>2024-10-30</a:t>
            </a:fld>
            <a:endParaRPr lang="en-CA"/>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B3A5D88-BC26-4EFA-A680-927F6A4ACCF4}" type="slidenum">
              <a:rPr lang="en-CA" smtClean="0"/>
              <a:t>‹#›</a:t>
            </a:fld>
            <a:endParaRPr lang="en-CA"/>
          </a:p>
        </p:txBody>
      </p:sp>
    </p:spTree>
    <p:extLst>
      <p:ext uri="{BB962C8B-B14F-4D97-AF65-F5344CB8AC3E}">
        <p14:creationId xmlns:p14="http://schemas.microsoft.com/office/powerpoint/2010/main" val="2744622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a:t>
            </a:fld>
            <a:endParaRPr lang="en-CA"/>
          </a:p>
        </p:txBody>
      </p:sp>
    </p:spTree>
    <p:extLst>
      <p:ext uri="{BB962C8B-B14F-4D97-AF65-F5344CB8AC3E}">
        <p14:creationId xmlns:p14="http://schemas.microsoft.com/office/powerpoint/2010/main" val="2958867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cs typeface="Calibri"/>
            </a:endParaRPr>
          </a:p>
          <a:p>
            <a:endParaRPr lang="en-US" i="1">
              <a:cs typeface="Calibri"/>
            </a:endParaRPr>
          </a:p>
          <a:p>
            <a:endParaRPr lang="en-CA">
              <a:cs typeface="Calibri"/>
            </a:endParaRPr>
          </a:p>
          <a:p>
            <a:endParaRPr lang="en-CA"/>
          </a:p>
          <a:p>
            <a:endParaRPr lang="en-CA">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3</a:t>
            </a:fld>
            <a:endParaRPr lang="en-CA"/>
          </a:p>
        </p:txBody>
      </p:sp>
    </p:spTree>
    <p:extLst>
      <p:ext uri="{BB962C8B-B14F-4D97-AF65-F5344CB8AC3E}">
        <p14:creationId xmlns:p14="http://schemas.microsoft.com/office/powerpoint/2010/main" val="806569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CA">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4</a:t>
            </a:fld>
            <a:endParaRPr lang="en-CA"/>
          </a:p>
        </p:txBody>
      </p:sp>
    </p:spTree>
    <p:extLst>
      <p:ext uri="{BB962C8B-B14F-4D97-AF65-F5344CB8AC3E}">
        <p14:creationId xmlns:p14="http://schemas.microsoft.com/office/powerpoint/2010/main" val="3284827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3A5D88-BC26-4EFA-A680-927F6A4ACCF4}" type="slidenum">
              <a:rPr lang="en-CA" smtClean="0"/>
              <a:t>5</a:t>
            </a:fld>
            <a:endParaRPr lang="en-CA"/>
          </a:p>
        </p:txBody>
      </p:sp>
    </p:spTree>
    <p:extLst>
      <p:ext uri="{BB962C8B-B14F-4D97-AF65-F5344CB8AC3E}">
        <p14:creationId xmlns:p14="http://schemas.microsoft.com/office/powerpoint/2010/main" val="3582131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a:defRPr/>
            </a:pPr>
            <a:endParaRPr lang="en-CA" sz="1800">
              <a:latin typeface="Calibri" panose="020F0502020204030204" pitchFamily="34" charset="0"/>
              <a:ea typeface="Calibri" panose="020F0502020204030204" pitchFamily="34" charset="0"/>
              <a:cs typeface="Calibri" panose="020F0502020204030204" pitchFamily="34" charset="0"/>
            </a:endParaRPr>
          </a:p>
          <a:p>
            <a:pPr>
              <a:defRPr/>
            </a:pPr>
            <a:endParaRPr lang="en-CA" sz="1800">
              <a:effectLst/>
              <a:latin typeface="Calibri"/>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a:p>
          <a:p>
            <a:pPr marL="0" marR="0" lvl="0" indent="0" algn="l" defTabSz="914400" rtl="0" eaLnBrk="1" fontAlgn="auto" latinLnBrk="0" hangingPunct="1">
              <a:lnSpc>
                <a:spcPct val="100000"/>
              </a:lnSpc>
              <a:spcBef>
                <a:spcPts val="0"/>
              </a:spcBef>
              <a:spcAft>
                <a:spcPts val="0"/>
              </a:spcAft>
              <a:buClrTx/>
              <a:buSzTx/>
              <a:buFontTx/>
              <a:buNone/>
              <a:tabLst/>
              <a:defRPr/>
            </a:pPr>
            <a:endParaRPr lang="en-CA"/>
          </a:p>
        </p:txBody>
      </p:sp>
      <p:sp>
        <p:nvSpPr>
          <p:cNvPr id="4" name="Slide Number Placeholder 3"/>
          <p:cNvSpPr>
            <a:spLocks noGrp="1"/>
          </p:cNvSpPr>
          <p:nvPr>
            <p:ph type="sldNum" sz="quarter" idx="5"/>
          </p:nvPr>
        </p:nvSpPr>
        <p:spPr/>
        <p:txBody>
          <a:bodyPr/>
          <a:lstStyle/>
          <a:p>
            <a:fld id="{EB3A5D88-BC26-4EFA-A680-927F6A4ACCF4}" type="slidenum">
              <a:rPr lang="en-CA" smtClean="0"/>
              <a:t>6</a:t>
            </a:fld>
            <a:endParaRPr lang="en-CA"/>
          </a:p>
        </p:txBody>
      </p:sp>
    </p:spTree>
    <p:extLst>
      <p:ext uri="{BB962C8B-B14F-4D97-AF65-F5344CB8AC3E}">
        <p14:creationId xmlns:p14="http://schemas.microsoft.com/office/powerpoint/2010/main" val="4113052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8</a:t>
            </a:fld>
            <a:endParaRPr lang="en-CA"/>
          </a:p>
        </p:txBody>
      </p:sp>
    </p:spTree>
    <p:extLst>
      <p:ext uri="{BB962C8B-B14F-4D97-AF65-F5344CB8AC3E}">
        <p14:creationId xmlns:p14="http://schemas.microsoft.com/office/powerpoint/2010/main" val="3487710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9</a:t>
            </a:fld>
            <a:endParaRPr lang="en-CA"/>
          </a:p>
        </p:txBody>
      </p:sp>
    </p:spTree>
    <p:extLst>
      <p:ext uri="{BB962C8B-B14F-4D97-AF65-F5344CB8AC3E}">
        <p14:creationId xmlns:p14="http://schemas.microsoft.com/office/powerpoint/2010/main" val="4273687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10</a:t>
            </a:fld>
            <a:endParaRPr lang="en-CA"/>
          </a:p>
        </p:txBody>
      </p:sp>
    </p:spTree>
    <p:extLst>
      <p:ext uri="{BB962C8B-B14F-4D97-AF65-F5344CB8AC3E}">
        <p14:creationId xmlns:p14="http://schemas.microsoft.com/office/powerpoint/2010/main" val="4293421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11</a:t>
            </a:fld>
            <a:endParaRPr lang="en-CA"/>
          </a:p>
        </p:txBody>
      </p:sp>
    </p:spTree>
    <p:extLst>
      <p:ext uri="{BB962C8B-B14F-4D97-AF65-F5344CB8AC3E}">
        <p14:creationId xmlns:p14="http://schemas.microsoft.com/office/powerpoint/2010/main" val="814993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12</a:t>
            </a:fld>
            <a:endParaRPr lang="en-CA"/>
          </a:p>
        </p:txBody>
      </p:sp>
    </p:spTree>
    <p:extLst>
      <p:ext uri="{BB962C8B-B14F-4D97-AF65-F5344CB8AC3E}">
        <p14:creationId xmlns:p14="http://schemas.microsoft.com/office/powerpoint/2010/main" val="2811521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13</a:t>
            </a:fld>
            <a:endParaRPr lang="en-CA"/>
          </a:p>
        </p:txBody>
      </p:sp>
    </p:spTree>
    <p:extLst>
      <p:ext uri="{BB962C8B-B14F-4D97-AF65-F5344CB8AC3E}">
        <p14:creationId xmlns:p14="http://schemas.microsoft.com/office/powerpoint/2010/main" val="1711547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299200"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14</a:t>
            </a:fld>
            <a:endParaRPr lang="en-CA"/>
          </a:p>
        </p:txBody>
      </p:sp>
    </p:spTree>
    <p:extLst>
      <p:ext uri="{BB962C8B-B14F-4D97-AF65-F5344CB8AC3E}">
        <p14:creationId xmlns:p14="http://schemas.microsoft.com/office/powerpoint/2010/main" val="3047898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299200"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15</a:t>
            </a:fld>
            <a:endParaRPr lang="en-CA"/>
          </a:p>
        </p:txBody>
      </p:sp>
    </p:spTree>
    <p:extLst>
      <p:ext uri="{BB962C8B-B14F-4D97-AF65-F5344CB8AC3E}">
        <p14:creationId xmlns:p14="http://schemas.microsoft.com/office/powerpoint/2010/main" val="2423787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16</a:t>
            </a:fld>
            <a:endParaRPr lang="en-CA"/>
          </a:p>
        </p:txBody>
      </p:sp>
    </p:spTree>
    <p:extLst>
      <p:ext uri="{BB962C8B-B14F-4D97-AF65-F5344CB8AC3E}">
        <p14:creationId xmlns:p14="http://schemas.microsoft.com/office/powerpoint/2010/main" val="1279912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17</a:t>
            </a:fld>
            <a:endParaRPr lang="en-CA"/>
          </a:p>
        </p:txBody>
      </p:sp>
    </p:spTree>
    <p:extLst>
      <p:ext uri="{BB962C8B-B14F-4D97-AF65-F5344CB8AC3E}">
        <p14:creationId xmlns:p14="http://schemas.microsoft.com/office/powerpoint/2010/main" val="1412272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a:p>
            <a:endParaRPr lang="en-US">
              <a:cs typeface="Calibri"/>
            </a:endParaRPr>
          </a:p>
        </p:txBody>
      </p:sp>
      <p:sp>
        <p:nvSpPr>
          <p:cNvPr id="4" name="Slide Number Placeholder 3"/>
          <p:cNvSpPr>
            <a:spLocks noGrp="1"/>
          </p:cNvSpPr>
          <p:nvPr>
            <p:ph type="sldNum" sz="quarter" idx="5"/>
          </p:nvPr>
        </p:nvSpPr>
        <p:spPr/>
        <p:txBody>
          <a:bodyPr/>
          <a:lstStyle/>
          <a:p>
            <a:fld id="{EB3A5D88-BC26-4EFA-A680-927F6A4ACCF4}" type="slidenum">
              <a:rPr lang="en-CA" smtClean="0"/>
              <a:t>20</a:t>
            </a:fld>
            <a:endParaRPr lang="en-CA"/>
          </a:p>
        </p:txBody>
      </p:sp>
    </p:spTree>
    <p:extLst>
      <p:ext uri="{BB962C8B-B14F-4D97-AF65-F5344CB8AC3E}">
        <p14:creationId xmlns:p14="http://schemas.microsoft.com/office/powerpoint/2010/main" val="28132980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295467" y="2127978"/>
            <a:ext cx="9585011" cy="987095"/>
          </a:xfrm>
          <a:prstGeom prst="rect">
            <a:avLst/>
          </a:prstGeom>
        </p:spPr>
        <p:txBody>
          <a:bodyPr anchor="t"/>
          <a:lstStyle>
            <a:lvl1pPr algn="ctr">
              <a:defRPr sz="6600" b="0" cap="none" baseline="0">
                <a:solidFill>
                  <a:schemeClr val="tx2"/>
                </a:solidFill>
              </a:defRPr>
            </a:lvl1pPr>
          </a:lstStyle>
          <a:p>
            <a:r>
              <a:rPr lang="en-US"/>
              <a:t>Section title</a:t>
            </a:r>
            <a:endParaRPr lang="en-CA"/>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flipH="1" flipV="1">
            <a:off x="-240704" y="2889262"/>
            <a:ext cx="5528733" cy="4248150"/>
          </a:xfrm>
          <a:prstGeom prst="rect">
            <a:avLst/>
          </a:prstGeom>
        </p:spPr>
      </p:pic>
      <p:pic>
        <p:nvPicPr>
          <p:cNvPr id="11" name="Picture 10"/>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flipH="1" flipV="1">
            <a:off x="-336714" y="3104964"/>
            <a:ext cx="5512513" cy="4235688"/>
          </a:xfrm>
          <a:prstGeom prst="rect">
            <a:avLst/>
          </a:prstGeom>
        </p:spPr>
      </p:pic>
      <p:pic>
        <p:nvPicPr>
          <p:cNvPr id="12" name="Picture 11"/>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flipH="1" flipV="1">
            <a:off x="-336715" y="4155922"/>
            <a:ext cx="4148667" cy="2931033"/>
          </a:xfrm>
          <a:prstGeom prst="rect">
            <a:avLst/>
          </a:prstGeom>
        </p:spPr>
      </p:pic>
      <p:sp>
        <p:nvSpPr>
          <p:cNvPr id="13" name="Slide Number Placeholder 5"/>
          <p:cNvSpPr>
            <a:spLocks noGrp="1"/>
          </p:cNvSpPr>
          <p:nvPr>
            <p:ph type="sldNum" sz="quarter" idx="12"/>
          </p:nvPr>
        </p:nvSpPr>
        <p:spPr>
          <a:xfrm>
            <a:off x="8737600" y="6356351"/>
            <a:ext cx="2844800" cy="365125"/>
          </a:xfrm>
        </p:spPr>
        <p:txBody>
          <a:bodyPr/>
          <a:lstStyle/>
          <a:p>
            <a:fld id="{32D4B517-E49B-41B6-9DBC-23634E0F1CDC}" type="slidenum">
              <a:rPr lang="en-CA" smtClean="0"/>
              <a:t>‹#›</a:t>
            </a:fld>
            <a:endParaRPr lang="en-CA"/>
          </a:p>
        </p:txBody>
      </p:sp>
    </p:spTree>
    <p:extLst>
      <p:ext uri="{BB962C8B-B14F-4D97-AF65-F5344CB8AC3E}">
        <p14:creationId xmlns:p14="http://schemas.microsoft.com/office/powerpoint/2010/main" val="374503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accel="50000" decel="50000" fill="hold" nodeType="withEffect">
                                  <p:stCondLst>
                                    <p:cond delay="7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English">
    <p:spTree>
      <p:nvGrpSpPr>
        <p:cNvPr id="1" name=""/>
        <p:cNvGrpSpPr/>
        <p:nvPr/>
      </p:nvGrpSpPr>
      <p:grpSpPr>
        <a:xfrm>
          <a:off x="0" y="0"/>
          <a:ext cx="0" cy="0"/>
          <a:chOff x="0" y="0"/>
          <a:chExt cx="0" cy="0"/>
        </a:xfrm>
      </p:grpSpPr>
      <p:sp>
        <p:nvSpPr>
          <p:cNvPr id="14" name="Freeform 15"/>
          <p:cNvSpPr>
            <a:spLocks/>
          </p:cNvSpPr>
          <p:nvPr userDrawn="1"/>
        </p:nvSpPr>
        <p:spPr bwMode="auto">
          <a:xfrm>
            <a:off x="9283025" y="563605"/>
            <a:ext cx="2908300" cy="150813"/>
          </a:xfrm>
          <a:custGeom>
            <a:avLst/>
            <a:gdLst>
              <a:gd name="T0" fmla="*/ 96 w 1374"/>
              <a:gd name="T1" fmla="*/ 0 h 95"/>
              <a:gd name="T2" fmla="*/ 90 w 1374"/>
              <a:gd name="T3" fmla="*/ 0 h 95"/>
              <a:gd name="T4" fmla="*/ 0 w 1374"/>
              <a:gd name="T5" fmla="*/ 95 h 95"/>
              <a:gd name="T6" fmla="*/ 6 w 1374"/>
              <a:gd name="T7" fmla="*/ 95 h 95"/>
              <a:gd name="T8" fmla="*/ 1374 w 1374"/>
              <a:gd name="T9" fmla="*/ 95 h 95"/>
              <a:gd name="T10" fmla="*/ 1374 w 1374"/>
              <a:gd name="T11" fmla="*/ 0 h 95"/>
              <a:gd name="T12" fmla="*/ 96 w 1374"/>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1374" h="95">
                <a:moveTo>
                  <a:pt x="96" y="0"/>
                </a:moveTo>
                <a:lnTo>
                  <a:pt x="90" y="0"/>
                </a:lnTo>
                <a:lnTo>
                  <a:pt x="0" y="95"/>
                </a:lnTo>
                <a:lnTo>
                  <a:pt x="6" y="95"/>
                </a:lnTo>
                <a:lnTo>
                  <a:pt x="1374" y="95"/>
                </a:lnTo>
                <a:lnTo>
                  <a:pt x="1374" y="0"/>
                </a:lnTo>
                <a:lnTo>
                  <a:pt x="96" y="0"/>
                </a:lnTo>
                <a:close/>
              </a:path>
            </a:pathLst>
          </a:custGeom>
          <a:solidFill>
            <a:srgbClr val="333E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 name="Freeform 14"/>
          <p:cNvSpPr>
            <a:spLocks/>
          </p:cNvSpPr>
          <p:nvPr userDrawn="1"/>
        </p:nvSpPr>
        <p:spPr bwMode="auto">
          <a:xfrm>
            <a:off x="9105225" y="563605"/>
            <a:ext cx="368300" cy="150813"/>
          </a:xfrm>
          <a:custGeom>
            <a:avLst/>
            <a:gdLst>
              <a:gd name="T0" fmla="*/ 96 w 174"/>
              <a:gd name="T1" fmla="*/ 0 h 95"/>
              <a:gd name="T2" fmla="*/ 96 w 174"/>
              <a:gd name="T3" fmla="*/ 0 h 95"/>
              <a:gd name="T4" fmla="*/ 0 w 174"/>
              <a:gd name="T5" fmla="*/ 95 h 95"/>
              <a:gd name="T6" fmla="*/ 6 w 174"/>
              <a:gd name="T7" fmla="*/ 95 h 95"/>
              <a:gd name="T8" fmla="*/ 84 w 174"/>
              <a:gd name="T9" fmla="*/ 95 h 95"/>
              <a:gd name="T10" fmla="*/ 174 w 174"/>
              <a:gd name="T11" fmla="*/ 0 h 95"/>
              <a:gd name="T12" fmla="*/ 96 w 174"/>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174" h="95">
                <a:moveTo>
                  <a:pt x="96" y="0"/>
                </a:moveTo>
                <a:lnTo>
                  <a:pt x="96" y="0"/>
                </a:lnTo>
                <a:lnTo>
                  <a:pt x="0" y="95"/>
                </a:lnTo>
                <a:lnTo>
                  <a:pt x="6" y="95"/>
                </a:lnTo>
                <a:lnTo>
                  <a:pt x="84" y="95"/>
                </a:lnTo>
                <a:lnTo>
                  <a:pt x="174" y="0"/>
                </a:lnTo>
                <a:lnTo>
                  <a:pt x="96" y="0"/>
                </a:lnTo>
                <a:close/>
              </a:path>
            </a:pathLst>
          </a:custGeom>
          <a:solidFill>
            <a:srgbClr val="CFD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 name="Freeform 13"/>
          <p:cNvSpPr>
            <a:spLocks/>
          </p:cNvSpPr>
          <p:nvPr userDrawn="1"/>
        </p:nvSpPr>
        <p:spPr bwMode="auto">
          <a:xfrm>
            <a:off x="-677" y="563605"/>
            <a:ext cx="9309101" cy="150813"/>
          </a:xfrm>
          <a:custGeom>
            <a:avLst/>
            <a:gdLst>
              <a:gd name="T0" fmla="*/ 4398 w 4398"/>
              <a:gd name="T1" fmla="*/ 0 h 95"/>
              <a:gd name="T2" fmla="*/ 0 w 4398"/>
              <a:gd name="T3" fmla="*/ 0 h 95"/>
              <a:gd name="T4" fmla="*/ 0 w 4398"/>
              <a:gd name="T5" fmla="*/ 95 h 95"/>
              <a:gd name="T6" fmla="*/ 4302 w 4398"/>
              <a:gd name="T7" fmla="*/ 95 h 95"/>
              <a:gd name="T8" fmla="*/ 4398 w 4398"/>
              <a:gd name="T9" fmla="*/ 0 h 95"/>
            </a:gdLst>
            <a:ahLst/>
            <a:cxnLst>
              <a:cxn ang="0">
                <a:pos x="T0" y="T1"/>
              </a:cxn>
              <a:cxn ang="0">
                <a:pos x="T2" y="T3"/>
              </a:cxn>
              <a:cxn ang="0">
                <a:pos x="T4" y="T5"/>
              </a:cxn>
              <a:cxn ang="0">
                <a:pos x="T6" y="T7"/>
              </a:cxn>
              <a:cxn ang="0">
                <a:pos x="T8" y="T9"/>
              </a:cxn>
            </a:cxnLst>
            <a:rect l="0" t="0" r="r" b="b"/>
            <a:pathLst>
              <a:path w="4398" h="95">
                <a:moveTo>
                  <a:pt x="4398" y="0"/>
                </a:moveTo>
                <a:lnTo>
                  <a:pt x="0" y="0"/>
                </a:lnTo>
                <a:lnTo>
                  <a:pt x="0" y="95"/>
                </a:lnTo>
                <a:lnTo>
                  <a:pt x="4302" y="95"/>
                </a:lnTo>
                <a:lnTo>
                  <a:pt x="4398"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 name="Title 1"/>
          <p:cNvSpPr>
            <a:spLocks noGrp="1"/>
          </p:cNvSpPr>
          <p:nvPr>
            <p:ph type="ctrTitle" hasCustomPrompt="1"/>
          </p:nvPr>
        </p:nvSpPr>
        <p:spPr>
          <a:xfrm>
            <a:off x="1103445" y="2060849"/>
            <a:ext cx="10270067" cy="613891"/>
          </a:xfrm>
          <a:prstGeom prst="rect">
            <a:avLst/>
          </a:prstGeom>
        </p:spPr>
        <p:txBody>
          <a:bodyPr/>
          <a:lstStyle>
            <a:lvl1pPr algn="l">
              <a:defRPr sz="3600">
                <a:solidFill>
                  <a:schemeClr val="tx2"/>
                </a:solidFill>
              </a:defRPr>
            </a:lvl1pPr>
          </a:lstStyle>
          <a:p>
            <a:r>
              <a:rPr lang="en-US"/>
              <a:t>Title</a:t>
            </a:r>
            <a:endParaRPr lang="en-CA"/>
          </a:p>
        </p:txBody>
      </p:sp>
      <p:sp>
        <p:nvSpPr>
          <p:cNvPr id="18" name="Text Placeholder 14"/>
          <p:cNvSpPr>
            <a:spLocks noGrp="1"/>
          </p:cNvSpPr>
          <p:nvPr>
            <p:ph type="body" sz="quarter" idx="13" hasCustomPrompt="1"/>
          </p:nvPr>
        </p:nvSpPr>
        <p:spPr>
          <a:xfrm>
            <a:off x="1103446" y="2708920"/>
            <a:ext cx="10273141" cy="720080"/>
          </a:xfrm>
          <a:prstGeom prst="rect">
            <a:avLst/>
          </a:prstGeom>
        </p:spPr>
        <p:txBody>
          <a:bodyPr/>
          <a:lstStyle>
            <a:lvl1pPr marL="0" indent="0">
              <a:buNone/>
              <a:defRPr sz="2400">
                <a:solidFill>
                  <a:schemeClr val="accent3"/>
                </a:solidFill>
              </a:defRPr>
            </a:lvl1pPr>
          </a:lstStyle>
          <a:p>
            <a:pPr lvl="0"/>
            <a:r>
              <a:rPr lang="en-US"/>
              <a:t>Sub-title</a:t>
            </a:r>
          </a:p>
        </p:txBody>
      </p:sp>
      <p:pic>
        <p:nvPicPr>
          <p:cNvPr id="19" name="Picture 1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2034" y="911006"/>
            <a:ext cx="5687644" cy="393759"/>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16493" y="806229"/>
            <a:ext cx="2094235" cy="484291"/>
          </a:xfrm>
          <a:prstGeom prst="rect">
            <a:avLst/>
          </a:prstGeom>
        </p:spPr>
      </p:pic>
      <p:sp>
        <p:nvSpPr>
          <p:cNvPr id="21" name="Slide Number Placeholder 5"/>
          <p:cNvSpPr>
            <a:spLocks noGrp="1"/>
          </p:cNvSpPr>
          <p:nvPr>
            <p:ph type="sldNum" sz="quarter" idx="12"/>
          </p:nvPr>
        </p:nvSpPr>
        <p:spPr>
          <a:xfrm>
            <a:off x="8737600" y="6356351"/>
            <a:ext cx="2844800" cy="365125"/>
          </a:xfrm>
        </p:spPr>
        <p:txBody>
          <a:bodyPr/>
          <a:lstStyle/>
          <a:p>
            <a:fld id="{32D4B517-E49B-41B6-9DBC-23634E0F1CDC}" type="slidenum">
              <a:rPr lang="en-CA" smtClean="0"/>
              <a:t>‹#›</a:t>
            </a:fld>
            <a:endParaRPr lang="en-CA"/>
          </a:p>
        </p:txBody>
      </p:sp>
    </p:spTree>
    <p:extLst>
      <p:ext uri="{BB962C8B-B14F-4D97-AF65-F5344CB8AC3E}">
        <p14:creationId xmlns:p14="http://schemas.microsoft.com/office/powerpoint/2010/main" val="35166169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125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125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 Page With header 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D4B517-E49B-41B6-9DBC-23634E0F1CDC}" type="slidenum">
              <a:rPr lang="en-CA" smtClean="0"/>
              <a:t>‹#›</a:t>
            </a:fld>
            <a:endParaRPr lang="en-CA"/>
          </a:p>
        </p:txBody>
      </p:sp>
      <p:sp>
        <p:nvSpPr>
          <p:cNvPr id="8" name="Text Placeholder 7"/>
          <p:cNvSpPr>
            <a:spLocks noGrp="1"/>
          </p:cNvSpPr>
          <p:nvPr>
            <p:ph type="body" sz="quarter" idx="11" hasCustomPrompt="1"/>
          </p:nvPr>
        </p:nvSpPr>
        <p:spPr>
          <a:xfrm>
            <a:off x="1012265" y="138062"/>
            <a:ext cx="7243976" cy="878670"/>
          </a:xfrm>
          <a:prstGeom prst="rect">
            <a:avLst/>
          </a:prstGeom>
        </p:spPr>
        <p:txBody>
          <a:bodyPr lIns="0" tIns="0" rIns="0" bIns="0"/>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800" baseline="0">
                <a:solidFill>
                  <a:schemeClr val="accent1"/>
                </a:solidFill>
                <a:latin typeface="Calibri" panose="020F0502020204030204" pitchFamily="34" charset="0"/>
              </a:defRPr>
            </a:lvl1pPr>
            <a:lvl2pPr marL="457200" indent="0">
              <a:buNone/>
              <a:defRPr/>
            </a:lvl2pPr>
          </a:lstStyle>
          <a:p>
            <a:pPr lvl="0"/>
            <a:r>
              <a:rPr lang="en-US"/>
              <a:t>Header text</a:t>
            </a:r>
          </a:p>
        </p:txBody>
      </p:sp>
      <p:sp>
        <p:nvSpPr>
          <p:cNvPr id="11" name="Content Placeholder 2"/>
          <p:cNvSpPr>
            <a:spLocks noGrp="1"/>
          </p:cNvSpPr>
          <p:nvPr>
            <p:ph idx="10" hasCustomPrompt="1"/>
          </p:nvPr>
        </p:nvSpPr>
        <p:spPr>
          <a:xfrm>
            <a:off x="1048280" y="1124744"/>
            <a:ext cx="10095440" cy="5293146"/>
          </a:xfrm>
          <a:prstGeom prst="rect">
            <a:avLst/>
          </a:prstGeom>
        </p:spPr>
        <p:txBody>
          <a:bodyPr lIns="0" tIns="0" rIns="0" bIns="0"/>
          <a:lstStyle>
            <a:lvl1pPr marL="0" indent="0">
              <a:buNone/>
              <a:defRPr sz="2200">
                <a:solidFill>
                  <a:srgbClr val="004D71"/>
                </a:solidFill>
                <a:latin typeface="Calibri" panose="020F0502020204030204" pitchFamily="34" charset="0"/>
              </a:defRPr>
            </a:lvl1pPr>
            <a:lvl2pPr>
              <a:defRPr sz="2000">
                <a:solidFill>
                  <a:srgbClr val="004D71"/>
                </a:solidFill>
                <a:latin typeface="Calibri" panose="020F0502020204030204" pitchFamily="34" charset="0"/>
              </a:defRPr>
            </a:lvl2pPr>
            <a:lvl3pPr>
              <a:defRPr sz="1800">
                <a:solidFill>
                  <a:srgbClr val="004D71"/>
                </a:solidFill>
                <a:latin typeface="Calibri" panose="020F0502020204030204" pitchFamily="34" charset="0"/>
              </a:defRPr>
            </a:lvl3pPr>
            <a:lvl4pPr>
              <a:defRPr sz="1600">
                <a:solidFill>
                  <a:srgbClr val="004D71"/>
                </a:solidFill>
                <a:latin typeface="Calibri" panose="020F0502020204030204" pitchFamily="34" charset="0"/>
              </a:defRPr>
            </a:lvl4pPr>
            <a:lvl5pPr marL="0" indent="1255713">
              <a:defRPr sz="1400">
                <a:solidFill>
                  <a:srgbClr val="004D71"/>
                </a:solidFill>
                <a:latin typeface="Calibri" panose="020F0502020204030204" pitchFamily="34" charset="0"/>
              </a:defRPr>
            </a:lvl5pPr>
          </a:lstStyle>
          <a:p>
            <a:pPr lvl="0"/>
            <a:r>
              <a:rPr lang="en-CA" altLang="ko-KR"/>
              <a:t>Click to add text</a:t>
            </a:r>
          </a:p>
        </p:txBody>
      </p:sp>
    </p:spTree>
    <p:extLst>
      <p:ext uri="{BB962C8B-B14F-4D97-AF65-F5344CB8AC3E}">
        <p14:creationId xmlns:p14="http://schemas.microsoft.com/office/powerpoint/2010/main" val="2077113458"/>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Page With Picture and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D4B517-E49B-41B6-9DBC-23634E0F1CDC}" type="slidenum">
              <a:rPr lang="en-CA" smtClean="0"/>
              <a:t>‹#›</a:t>
            </a:fld>
            <a:endParaRPr lang="en-CA"/>
          </a:p>
        </p:txBody>
      </p:sp>
      <p:sp>
        <p:nvSpPr>
          <p:cNvPr id="16" name="Title 1"/>
          <p:cNvSpPr>
            <a:spLocks noGrp="1"/>
          </p:cNvSpPr>
          <p:nvPr>
            <p:ph type="title" hasCustomPrompt="1"/>
          </p:nvPr>
        </p:nvSpPr>
        <p:spPr>
          <a:xfrm>
            <a:off x="2434641" y="4617626"/>
            <a:ext cx="7309764" cy="467559"/>
          </a:xfrm>
          <a:prstGeom prst="rect">
            <a:avLst/>
          </a:prstGeom>
        </p:spPr>
        <p:txBody>
          <a:bodyPr anchor="t"/>
          <a:lstStyle>
            <a:lvl1pPr algn="l">
              <a:defRPr sz="1800" b="1" baseline="0">
                <a:solidFill>
                  <a:schemeClr val="tx2"/>
                </a:solidFill>
              </a:defRPr>
            </a:lvl1pPr>
          </a:lstStyle>
          <a:p>
            <a:r>
              <a:rPr lang="en-US"/>
              <a:t>Photo Caption</a:t>
            </a:r>
            <a:endParaRPr lang="en-CA"/>
          </a:p>
        </p:txBody>
      </p:sp>
      <p:sp>
        <p:nvSpPr>
          <p:cNvPr id="17" name="Picture Placeholder 2"/>
          <p:cNvSpPr>
            <a:spLocks noGrp="1"/>
          </p:cNvSpPr>
          <p:nvPr>
            <p:ph type="pic" idx="1" hasCustomPrompt="1"/>
          </p:nvPr>
        </p:nvSpPr>
        <p:spPr>
          <a:xfrm>
            <a:off x="2429205" y="1196752"/>
            <a:ext cx="7315200" cy="339471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Click to insert a picture</a:t>
            </a:r>
          </a:p>
        </p:txBody>
      </p:sp>
      <p:sp>
        <p:nvSpPr>
          <p:cNvPr id="19" name="Rectangle 18"/>
          <p:cNvSpPr/>
          <p:nvPr userDrawn="1"/>
        </p:nvSpPr>
        <p:spPr>
          <a:xfrm>
            <a:off x="2429206" y="4617133"/>
            <a:ext cx="60959" cy="4675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Tree>
    <p:extLst>
      <p:ext uri="{BB962C8B-B14F-4D97-AF65-F5344CB8AC3E}">
        <p14:creationId xmlns:p14="http://schemas.microsoft.com/office/powerpoint/2010/main" val="841984464"/>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Page Image">
    <p:bg>
      <p:bgPr>
        <a:solidFill>
          <a:schemeClr val="bg2"/>
        </a:solidFill>
        <a:effectLst/>
      </p:bgPr>
    </p:bg>
    <p:spTree>
      <p:nvGrpSpPr>
        <p:cNvPr id="1" name=""/>
        <p:cNvGrpSpPr/>
        <p:nvPr/>
      </p:nvGrpSpPr>
      <p:grpSpPr>
        <a:xfrm>
          <a:off x="0" y="0"/>
          <a:ext cx="0" cy="0"/>
          <a:chOff x="0" y="0"/>
          <a:chExt cx="0" cy="0"/>
        </a:xfrm>
      </p:grpSpPr>
      <p:sp>
        <p:nvSpPr>
          <p:cNvPr id="12" name="Picture Placeholder 2"/>
          <p:cNvSpPr>
            <a:spLocks noGrp="1"/>
          </p:cNvSpPr>
          <p:nvPr>
            <p:ph type="pic" idx="1" hasCustomPrompt="1"/>
          </p:nvPr>
        </p:nvSpPr>
        <p:spPr>
          <a:xfrm>
            <a:off x="0" y="548680"/>
            <a:ext cx="12192000" cy="6309320"/>
          </a:xfrm>
          <a:prstGeom prst="rect">
            <a:avLst/>
          </a:prstGeom>
        </p:spPr>
        <p:txBody>
          <a:bodyPr/>
          <a:lstStyle>
            <a:lvl1pPr marL="0" indent="0">
              <a:buNone/>
              <a:defRPr sz="14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Click to insert a picture</a:t>
            </a:r>
          </a:p>
        </p:txBody>
      </p:sp>
    </p:spTree>
    <p:extLst>
      <p:ext uri="{BB962C8B-B14F-4D97-AF65-F5344CB8AC3E}">
        <p14:creationId xmlns:p14="http://schemas.microsoft.com/office/powerpoint/2010/main" val="1313740679"/>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With Photo Collage">
    <p:bg>
      <p:bgPr>
        <a:solidFill>
          <a:schemeClr val="bg2"/>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0" hasCustomPrompt="1"/>
          </p:nvPr>
        </p:nvSpPr>
        <p:spPr>
          <a:xfrm>
            <a:off x="6223590" y="841785"/>
            <a:ext cx="5968409" cy="3795823"/>
          </a:xfrm>
          <a:prstGeom prst="rect">
            <a:avLst/>
          </a:prstGeom>
        </p:spPr>
        <p:txBody>
          <a:bodyPr/>
          <a:lstStyle>
            <a:lvl1pPr marL="0" indent="0">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Click to insert a picture</a:t>
            </a:r>
          </a:p>
        </p:txBody>
      </p:sp>
      <p:sp>
        <p:nvSpPr>
          <p:cNvPr id="4" name="Text Placeholder 5"/>
          <p:cNvSpPr>
            <a:spLocks noGrp="1"/>
          </p:cNvSpPr>
          <p:nvPr>
            <p:ph type="body" sz="quarter" idx="11" hasCustomPrompt="1"/>
          </p:nvPr>
        </p:nvSpPr>
        <p:spPr>
          <a:xfrm>
            <a:off x="0" y="841784"/>
            <a:ext cx="5982587" cy="2571750"/>
          </a:xfrm>
          <a:prstGeom prst="rect">
            <a:avLst/>
          </a:prstGeom>
        </p:spPr>
        <p:txBody>
          <a:bodyPr lIns="180000" tIns="108000" rIns="180000" bIns="108000"/>
          <a:lstStyle>
            <a:lvl1pPr marL="0" indent="0">
              <a:buNone/>
              <a:defRPr sz="1800" baseline="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add text</a:t>
            </a:r>
            <a:endParaRPr lang="en-CA"/>
          </a:p>
        </p:txBody>
      </p:sp>
      <p:sp>
        <p:nvSpPr>
          <p:cNvPr id="5" name="Picture Placeholder 3"/>
          <p:cNvSpPr>
            <a:spLocks noGrp="1"/>
          </p:cNvSpPr>
          <p:nvPr>
            <p:ph type="pic" sz="quarter" idx="12" hasCustomPrompt="1"/>
          </p:nvPr>
        </p:nvSpPr>
        <p:spPr>
          <a:xfrm>
            <a:off x="245731" y="3413534"/>
            <a:ext cx="5736856" cy="2571750"/>
          </a:xfrm>
          <a:prstGeom prst="rect">
            <a:avLst/>
          </a:prstGeom>
        </p:spPr>
        <p:txBody>
          <a:bodyPr/>
          <a:lstStyle>
            <a:lvl1pPr marL="0" indent="0">
              <a:buNone/>
              <a:defRPr sz="1800">
                <a:solidFill>
                  <a:schemeClr val="tx2"/>
                </a:solidFill>
              </a:defRPr>
            </a:lvl1pPr>
          </a:lstStyle>
          <a:p>
            <a:r>
              <a:rPr lang="en-CA"/>
              <a:t>Click to insert a picture</a:t>
            </a:r>
          </a:p>
        </p:txBody>
      </p:sp>
      <p:sp>
        <p:nvSpPr>
          <p:cNvPr id="6" name="Picture Placeholder 7"/>
          <p:cNvSpPr>
            <a:spLocks noGrp="1"/>
          </p:cNvSpPr>
          <p:nvPr>
            <p:ph type="pic" sz="quarter" idx="13" hasCustomPrompt="1"/>
          </p:nvPr>
        </p:nvSpPr>
        <p:spPr>
          <a:xfrm>
            <a:off x="6223592" y="4637498"/>
            <a:ext cx="2895445" cy="1347787"/>
          </a:xfrm>
          <a:prstGeom prst="rect">
            <a:avLst/>
          </a:prstGeom>
        </p:spPr>
        <p:txBody>
          <a:bodyPr/>
          <a:lstStyle>
            <a:lvl1pPr marL="0" indent="0">
              <a:buNone/>
              <a:defRPr sz="1800">
                <a:solidFill>
                  <a:schemeClr val="tx2"/>
                </a:solidFill>
              </a:defRPr>
            </a:lvl1pPr>
          </a:lstStyle>
          <a:p>
            <a:r>
              <a:rPr lang="en-CA"/>
              <a:t>Click to insert a picture</a:t>
            </a:r>
          </a:p>
        </p:txBody>
      </p:sp>
      <p:sp>
        <p:nvSpPr>
          <p:cNvPr id="7" name="Picture Placeholder 7"/>
          <p:cNvSpPr>
            <a:spLocks noGrp="1"/>
          </p:cNvSpPr>
          <p:nvPr>
            <p:ph type="pic" sz="quarter" idx="14" hasCustomPrompt="1"/>
          </p:nvPr>
        </p:nvSpPr>
        <p:spPr>
          <a:xfrm>
            <a:off x="9360040" y="4637498"/>
            <a:ext cx="2831961" cy="1347787"/>
          </a:xfrm>
          <a:prstGeom prst="rect">
            <a:avLst/>
          </a:prstGeom>
        </p:spPr>
        <p:txBody>
          <a:bodyPr/>
          <a:lstStyle>
            <a:lvl1pPr marL="0" indent="0">
              <a:buNone/>
              <a:defRPr sz="1800">
                <a:solidFill>
                  <a:schemeClr val="tx2"/>
                </a:solidFill>
              </a:defRPr>
            </a:lvl1pPr>
          </a:lstStyle>
          <a:p>
            <a:r>
              <a:rPr lang="en-CA"/>
              <a:t>Click to insert a picture</a:t>
            </a:r>
          </a:p>
        </p:txBody>
      </p:sp>
      <p:sp>
        <p:nvSpPr>
          <p:cNvPr id="9" name="Rectangle 8"/>
          <p:cNvSpPr/>
          <p:nvPr userDrawn="1"/>
        </p:nvSpPr>
        <p:spPr>
          <a:xfrm>
            <a:off x="5982587" y="4637498"/>
            <a:ext cx="241004" cy="13477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10" name="Rectangle 9"/>
          <p:cNvSpPr/>
          <p:nvPr userDrawn="1"/>
        </p:nvSpPr>
        <p:spPr>
          <a:xfrm>
            <a:off x="5982587" y="841785"/>
            <a:ext cx="241004" cy="37958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11" name="Rectangle 10"/>
          <p:cNvSpPr/>
          <p:nvPr userDrawn="1"/>
        </p:nvSpPr>
        <p:spPr>
          <a:xfrm>
            <a:off x="4727" y="3413534"/>
            <a:ext cx="241004" cy="2571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13" name="Slide Number Placeholder 5"/>
          <p:cNvSpPr>
            <a:spLocks noGrp="1"/>
          </p:cNvSpPr>
          <p:nvPr>
            <p:ph type="sldNum" sz="quarter" idx="15"/>
          </p:nvPr>
        </p:nvSpPr>
        <p:spPr>
          <a:xfrm>
            <a:off x="8737600" y="6356351"/>
            <a:ext cx="2844800" cy="365125"/>
          </a:xfrm>
        </p:spPr>
        <p:txBody>
          <a:bodyPr/>
          <a:lstStyle/>
          <a:p>
            <a:fld id="{32D4B517-E49B-41B6-9DBC-23634E0F1CDC}" type="slidenum">
              <a:rPr lang="en-CA" smtClean="0"/>
              <a:t>‹#›</a:t>
            </a:fld>
            <a:endParaRPr lang="en-CA"/>
          </a:p>
        </p:txBody>
      </p:sp>
      <p:sp>
        <p:nvSpPr>
          <p:cNvPr id="8" name="Rectangle 7"/>
          <p:cNvSpPr/>
          <p:nvPr userDrawn="1"/>
        </p:nvSpPr>
        <p:spPr>
          <a:xfrm>
            <a:off x="9119037" y="4637496"/>
            <a:ext cx="241004" cy="134778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Tree>
    <p:extLst>
      <p:ext uri="{BB962C8B-B14F-4D97-AF65-F5344CB8AC3E}">
        <p14:creationId xmlns:p14="http://schemas.microsoft.com/office/powerpoint/2010/main" val="739582759"/>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2D4B517-E49B-41B6-9DBC-23634E0F1CDC}" type="slidenum">
              <a:rPr lang="en-CA" smtClean="0"/>
              <a:t>‹#›</a:t>
            </a:fld>
            <a:endParaRPr lang="en-CA"/>
          </a:p>
        </p:txBody>
      </p:sp>
    </p:spTree>
    <p:extLst>
      <p:ext uri="{BB962C8B-B14F-4D97-AF65-F5344CB8AC3E}">
        <p14:creationId xmlns:p14="http://schemas.microsoft.com/office/powerpoint/2010/main" val="198347379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ons">
    <p:bg>
      <p:bgPr>
        <a:solidFill>
          <a:schemeClr val="bg2"/>
        </a:solidFill>
        <a:effectLst/>
      </p:bgPr>
    </p:bg>
    <p:spTree>
      <p:nvGrpSpPr>
        <p:cNvPr id="1" name=""/>
        <p:cNvGrpSpPr/>
        <p:nvPr/>
      </p:nvGrpSpPr>
      <p:grpSpPr>
        <a:xfrm>
          <a:off x="0" y="0"/>
          <a:ext cx="0" cy="0"/>
          <a:chOff x="0" y="0"/>
          <a:chExt cx="0" cy="0"/>
        </a:xfrm>
      </p:grpSpPr>
      <p:sp>
        <p:nvSpPr>
          <p:cNvPr id="336" name="TextBox 335"/>
          <p:cNvSpPr txBox="1"/>
          <p:nvPr userDrawn="1"/>
        </p:nvSpPr>
        <p:spPr>
          <a:xfrm>
            <a:off x="288568" y="728700"/>
            <a:ext cx="2304256" cy="3046988"/>
          </a:xfrm>
          <a:prstGeom prst="rect">
            <a:avLst/>
          </a:prstGeom>
          <a:noFill/>
        </p:spPr>
        <p:txBody>
          <a:bodyPr wrap="square" rtlCol="0">
            <a:spAutoFit/>
          </a:bodyPr>
          <a:lstStyle/>
          <a:p>
            <a:r>
              <a:rPr lang="en-CA" sz="1200"/>
              <a:t>This is</a:t>
            </a:r>
            <a:r>
              <a:rPr lang="en-CA" sz="1200" baseline="0"/>
              <a:t> the sample</a:t>
            </a:r>
            <a:br>
              <a:rPr lang="en-CA" sz="1200" baseline="0"/>
            </a:br>
            <a:r>
              <a:rPr lang="en-CA" sz="1200" baseline="0"/>
              <a:t>icon page.</a:t>
            </a:r>
          </a:p>
          <a:p>
            <a:endParaRPr lang="en-CA" sz="1200"/>
          </a:p>
          <a:p>
            <a:r>
              <a:rPr lang="en-CA" sz="1200"/>
              <a:t>It features a </a:t>
            </a:r>
            <a:br>
              <a:rPr lang="en-CA" sz="1200" baseline="0"/>
            </a:br>
            <a:r>
              <a:rPr lang="en-CA" sz="1200" baseline="0"/>
              <a:t>selection of symbols</a:t>
            </a:r>
            <a:br>
              <a:rPr lang="en-CA" sz="1200" baseline="0"/>
            </a:br>
            <a:r>
              <a:rPr lang="en-CA" sz="1200" baseline="0"/>
              <a:t>for use in your presentation.</a:t>
            </a:r>
          </a:p>
          <a:p>
            <a:endParaRPr lang="en-CA" sz="1200" baseline="0"/>
          </a:p>
          <a:p>
            <a:r>
              <a:rPr lang="en-CA" sz="1200" baseline="0"/>
              <a:t>To use a particular symbol, simply go to the </a:t>
            </a:r>
            <a:r>
              <a:rPr lang="en-CA" sz="1200" b="1" baseline="0"/>
              <a:t>(1) View </a:t>
            </a:r>
            <a:r>
              <a:rPr lang="en-CA" sz="1200" baseline="0"/>
              <a:t>Tab and select </a:t>
            </a:r>
            <a:r>
              <a:rPr lang="en-CA" sz="1200" b="1" baseline="0"/>
              <a:t>Slide Master (2)</a:t>
            </a:r>
            <a:r>
              <a:rPr lang="en-CA" sz="1200" baseline="0"/>
              <a:t>. Navigate to the last layout and select the icon(s) you would like to use. Copy them, return to </a:t>
            </a:r>
            <a:r>
              <a:rPr lang="en-CA" sz="1200" b="1" baseline="0"/>
              <a:t>(3) Normal</a:t>
            </a:r>
            <a:r>
              <a:rPr lang="en-CA" sz="1200" baseline="0"/>
              <a:t> view and paste them on the correct slide. Change the colour by choosing a new shape fill if you wish.</a:t>
            </a:r>
            <a:endParaRPr lang="en-CA" sz="1200"/>
          </a:p>
        </p:txBody>
      </p:sp>
      <p:pic>
        <p:nvPicPr>
          <p:cNvPr id="337" name="Picture 33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5414" y="5090395"/>
            <a:ext cx="9940377" cy="1124008"/>
          </a:xfrm>
          <a:prstGeom prst="rect">
            <a:avLst/>
          </a:prstGeom>
        </p:spPr>
      </p:pic>
      <p:grpSp>
        <p:nvGrpSpPr>
          <p:cNvPr id="338" name="Group 337"/>
          <p:cNvGrpSpPr/>
          <p:nvPr userDrawn="1"/>
        </p:nvGrpSpPr>
        <p:grpSpPr>
          <a:xfrm>
            <a:off x="7135575" y="5109415"/>
            <a:ext cx="543951" cy="407963"/>
            <a:chOff x="5159011" y="3985346"/>
            <a:chExt cx="407963" cy="407963"/>
          </a:xfrm>
        </p:grpSpPr>
        <p:sp>
          <p:nvSpPr>
            <p:cNvPr id="339" name="Oval 338"/>
            <p:cNvSpPr/>
            <p:nvPr userDrawn="1"/>
          </p:nvSpPr>
          <p:spPr>
            <a:xfrm>
              <a:off x="5159011" y="3985346"/>
              <a:ext cx="407963" cy="4079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340" name="TextBox 339"/>
            <p:cNvSpPr txBox="1"/>
            <p:nvPr userDrawn="1"/>
          </p:nvSpPr>
          <p:spPr>
            <a:xfrm>
              <a:off x="5209534" y="4012788"/>
              <a:ext cx="243441" cy="369332"/>
            </a:xfrm>
            <a:prstGeom prst="rect">
              <a:avLst/>
            </a:prstGeom>
            <a:noFill/>
          </p:spPr>
          <p:txBody>
            <a:bodyPr wrap="square" rtlCol="0">
              <a:spAutoFit/>
            </a:bodyPr>
            <a:lstStyle/>
            <a:p>
              <a:r>
                <a:rPr lang="en-CA" sz="1800" b="1">
                  <a:solidFill>
                    <a:schemeClr val="bg2"/>
                  </a:solidFill>
                </a:rPr>
                <a:t>1</a:t>
              </a:r>
            </a:p>
          </p:txBody>
        </p:sp>
      </p:grpSp>
      <p:grpSp>
        <p:nvGrpSpPr>
          <p:cNvPr id="341" name="Group 340"/>
          <p:cNvGrpSpPr/>
          <p:nvPr userDrawn="1"/>
        </p:nvGrpSpPr>
        <p:grpSpPr>
          <a:xfrm>
            <a:off x="3266170" y="5437287"/>
            <a:ext cx="543951" cy="407963"/>
            <a:chOff x="5159011" y="3985346"/>
            <a:chExt cx="407963" cy="407963"/>
          </a:xfrm>
        </p:grpSpPr>
        <p:sp>
          <p:nvSpPr>
            <p:cNvPr id="342" name="Oval 341"/>
            <p:cNvSpPr/>
            <p:nvPr userDrawn="1"/>
          </p:nvSpPr>
          <p:spPr>
            <a:xfrm>
              <a:off x="5159011" y="3985346"/>
              <a:ext cx="407963" cy="4079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343" name="TextBox 342"/>
            <p:cNvSpPr txBox="1"/>
            <p:nvPr userDrawn="1"/>
          </p:nvSpPr>
          <p:spPr>
            <a:xfrm>
              <a:off x="5209534" y="4012788"/>
              <a:ext cx="243441" cy="369332"/>
            </a:xfrm>
            <a:prstGeom prst="rect">
              <a:avLst/>
            </a:prstGeom>
            <a:noFill/>
          </p:spPr>
          <p:txBody>
            <a:bodyPr wrap="square" rtlCol="0">
              <a:spAutoFit/>
            </a:bodyPr>
            <a:lstStyle/>
            <a:p>
              <a:r>
                <a:rPr lang="en-CA" sz="1800" b="1">
                  <a:solidFill>
                    <a:schemeClr val="bg2"/>
                  </a:solidFill>
                </a:rPr>
                <a:t>2</a:t>
              </a:r>
            </a:p>
          </p:txBody>
        </p:sp>
      </p:grpSp>
      <p:grpSp>
        <p:nvGrpSpPr>
          <p:cNvPr id="344" name="Group 343"/>
          <p:cNvGrpSpPr/>
          <p:nvPr userDrawn="1"/>
        </p:nvGrpSpPr>
        <p:grpSpPr>
          <a:xfrm>
            <a:off x="497563" y="5821806"/>
            <a:ext cx="543951" cy="407963"/>
            <a:chOff x="5159011" y="3985346"/>
            <a:chExt cx="407963" cy="407963"/>
          </a:xfrm>
        </p:grpSpPr>
        <p:sp>
          <p:nvSpPr>
            <p:cNvPr id="345" name="Oval 344"/>
            <p:cNvSpPr/>
            <p:nvPr userDrawn="1"/>
          </p:nvSpPr>
          <p:spPr>
            <a:xfrm>
              <a:off x="5159011" y="3985346"/>
              <a:ext cx="407963" cy="40796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800"/>
            </a:p>
          </p:txBody>
        </p:sp>
        <p:sp>
          <p:nvSpPr>
            <p:cNvPr id="346" name="TextBox 345"/>
            <p:cNvSpPr txBox="1"/>
            <p:nvPr userDrawn="1"/>
          </p:nvSpPr>
          <p:spPr>
            <a:xfrm>
              <a:off x="5209534" y="4012788"/>
              <a:ext cx="243441" cy="369332"/>
            </a:xfrm>
            <a:prstGeom prst="rect">
              <a:avLst/>
            </a:prstGeom>
            <a:noFill/>
          </p:spPr>
          <p:txBody>
            <a:bodyPr wrap="square" rtlCol="0">
              <a:spAutoFit/>
            </a:bodyPr>
            <a:lstStyle/>
            <a:p>
              <a:r>
                <a:rPr lang="en-CA" sz="1800" b="1">
                  <a:solidFill>
                    <a:schemeClr val="bg2"/>
                  </a:solidFill>
                </a:rPr>
                <a:t>3</a:t>
              </a:r>
            </a:p>
          </p:txBody>
        </p:sp>
      </p:grpSp>
      <p:sp>
        <p:nvSpPr>
          <p:cNvPr id="14" name="Freeform 5"/>
          <p:cNvSpPr>
            <a:spLocks/>
          </p:cNvSpPr>
          <p:nvPr userDrawn="1"/>
        </p:nvSpPr>
        <p:spPr bwMode="auto">
          <a:xfrm>
            <a:off x="6432551" y="654051"/>
            <a:ext cx="442384" cy="296863"/>
          </a:xfrm>
          <a:custGeom>
            <a:avLst/>
            <a:gdLst>
              <a:gd name="T0" fmla="*/ 43 w 86"/>
              <a:gd name="T1" fmla="*/ 77 h 77"/>
              <a:gd name="T2" fmla="*/ 0 w 86"/>
              <a:gd name="T3" fmla="*/ 24 h 77"/>
              <a:gd name="T4" fmla="*/ 24 w 86"/>
              <a:gd name="T5" fmla="*/ 0 h 77"/>
              <a:gd name="T6" fmla="*/ 43 w 86"/>
              <a:gd name="T7" fmla="*/ 11 h 77"/>
              <a:gd name="T8" fmla="*/ 62 w 86"/>
              <a:gd name="T9" fmla="*/ 0 h 77"/>
              <a:gd name="T10" fmla="*/ 86 w 86"/>
              <a:gd name="T11" fmla="*/ 24 h 77"/>
              <a:gd name="T12" fmla="*/ 43 w 86"/>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86" h="77">
                <a:moveTo>
                  <a:pt x="43" y="77"/>
                </a:moveTo>
                <a:cubicBezTo>
                  <a:pt x="33" y="57"/>
                  <a:pt x="0" y="50"/>
                  <a:pt x="0" y="24"/>
                </a:cubicBezTo>
                <a:cubicBezTo>
                  <a:pt x="0" y="11"/>
                  <a:pt x="11" y="0"/>
                  <a:pt x="24" y="0"/>
                </a:cubicBezTo>
                <a:cubicBezTo>
                  <a:pt x="32" y="0"/>
                  <a:pt x="39" y="5"/>
                  <a:pt x="43" y="11"/>
                </a:cubicBezTo>
                <a:cubicBezTo>
                  <a:pt x="47" y="5"/>
                  <a:pt x="54" y="0"/>
                  <a:pt x="62" y="0"/>
                </a:cubicBezTo>
                <a:cubicBezTo>
                  <a:pt x="75" y="0"/>
                  <a:pt x="86" y="11"/>
                  <a:pt x="86" y="24"/>
                </a:cubicBezTo>
                <a:cubicBezTo>
                  <a:pt x="86" y="50"/>
                  <a:pt x="53" y="57"/>
                  <a:pt x="43" y="7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5" name="Group 14"/>
          <p:cNvGrpSpPr/>
          <p:nvPr userDrawn="1"/>
        </p:nvGrpSpPr>
        <p:grpSpPr>
          <a:xfrm>
            <a:off x="8405285" y="2513013"/>
            <a:ext cx="370417" cy="361950"/>
            <a:chOff x="6303963" y="2513013"/>
            <a:chExt cx="277813" cy="361950"/>
          </a:xfrm>
        </p:grpSpPr>
        <p:sp>
          <p:nvSpPr>
            <p:cNvPr id="16" name="Freeform 6"/>
            <p:cNvSpPr>
              <a:spLocks noEditPoints="1"/>
            </p:cNvSpPr>
            <p:nvPr userDrawn="1"/>
          </p:nvSpPr>
          <p:spPr bwMode="auto">
            <a:xfrm>
              <a:off x="6303963" y="2620963"/>
              <a:ext cx="277813" cy="254000"/>
            </a:xfrm>
            <a:custGeom>
              <a:avLst/>
              <a:gdLst>
                <a:gd name="T0" fmla="*/ 71 w 72"/>
                <a:gd name="T1" fmla="*/ 43 h 66"/>
                <a:gd name="T2" fmla="*/ 57 w 72"/>
                <a:gd name="T3" fmla="*/ 15 h 66"/>
                <a:gd name="T4" fmla="*/ 44 w 72"/>
                <a:gd name="T5" fmla="*/ 3 h 66"/>
                <a:gd name="T6" fmla="*/ 40 w 72"/>
                <a:gd name="T7" fmla="*/ 1 h 66"/>
                <a:gd name="T8" fmla="*/ 36 w 72"/>
                <a:gd name="T9" fmla="*/ 1 h 66"/>
                <a:gd name="T10" fmla="*/ 32 w 72"/>
                <a:gd name="T11" fmla="*/ 1 h 66"/>
                <a:gd name="T12" fmla="*/ 27 w 72"/>
                <a:gd name="T13" fmla="*/ 4 h 66"/>
                <a:gd name="T14" fmla="*/ 4 w 72"/>
                <a:gd name="T15" fmla="*/ 33 h 66"/>
                <a:gd name="T16" fmla="*/ 1 w 72"/>
                <a:gd name="T17" fmla="*/ 50 h 66"/>
                <a:gd name="T18" fmla="*/ 13 w 72"/>
                <a:gd name="T19" fmla="*/ 63 h 66"/>
                <a:gd name="T20" fmla="*/ 59 w 72"/>
                <a:gd name="T21" fmla="*/ 63 h 66"/>
                <a:gd name="T22" fmla="*/ 71 w 72"/>
                <a:gd name="T23" fmla="*/ 51 h 66"/>
                <a:gd name="T24" fmla="*/ 71 w 72"/>
                <a:gd name="T25" fmla="*/ 43 h 66"/>
                <a:gd name="T26" fmla="*/ 38 w 72"/>
                <a:gd name="T27" fmla="*/ 48 h 66"/>
                <a:gd name="T28" fmla="*/ 38 w 72"/>
                <a:gd name="T29" fmla="*/ 53 h 66"/>
                <a:gd name="T30" fmla="*/ 34 w 72"/>
                <a:gd name="T31" fmla="*/ 53 h 66"/>
                <a:gd name="T32" fmla="*/ 34 w 72"/>
                <a:gd name="T33" fmla="*/ 48 h 66"/>
                <a:gd name="T34" fmla="*/ 25 w 72"/>
                <a:gd name="T35" fmla="*/ 46 h 66"/>
                <a:gd name="T36" fmla="*/ 27 w 72"/>
                <a:gd name="T37" fmla="*/ 41 h 66"/>
                <a:gd name="T38" fmla="*/ 35 w 72"/>
                <a:gd name="T39" fmla="*/ 43 h 66"/>
                <a:gd name="T40" fmla="*/ 40 w 72"/>
                <a:gd name="T41" fmla="*/ 40 h 66"/>
                <a:gd name="T42" fmla="*/ 34 w 72"/>
                <a:gd name="T43" fmla="*/ 35 h 66"/>
                <a:gd name="T44" fmla="*/ 26 w 72"/>
                <a:gd name="T45" fmla="*/ 27 h 66"/>
                <a:gd name="T46" fmla="*/ 34 w 72"/>
                <a:gd name="T47" fmla="*/ 18 h 66"/>
                <a:gd name="T48" fmla="*/ 34 w 72"/>
                <a:gd name="T49" fmla="*/ 13 h 66"/>
                <a:gd name="T50" fmla="*/ 39 w 72"/>
                <a:gd name="T51" fmla="*/ 13 h 66"/>
                <a:gd name="T52" fmla="*/ 39 w 72"/>
                <a:gd name="T53" fmla="*/ 18 h 66"/>
                <a:gd name="T54" fmla="*/ 46 w 72"/>
                <a:gd name="T55" fmla="*/ 19 h 66"/>
                <a:gd name="T56" fmla="*/ 44 w 72"/>
                <a:gd name="T57" fmla="*/ 25 h 66"/>
                <a:gd name="T58" fmla="*/ 37 w 72"/>
                <a:gd name="T59" fmla="*/ 23 h 66"/>
                <a:gd name="T60" fmla="*/ 33 w 72"/>
                <a:gd name="T61" fmla="*/ 26 h 66"/>
                <a:gd name="T62" fmla="*/ 39 w 72"/>
                <a:gd name="T63" fmla="*/ 30 h 66"/>
                <a:gd name="T64" fmla="*/ 47 w 72"/>
                <a:gd name="T65" fmla="*/ 39 h 66"/>
                <a:gd name="T66" fmla="*/ 38 w 72"/>
                <a:gd name="T67" fmla="*/ 4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66">
                  <a:moveTo>
                    <a:pt x="71" y="43"/>
                  </a:moveTo>
                  <a:cubicBezTo>
                    <a:pt x="70" y="32"/>
                    <a:pt x="64" y="23"/>
                    <a:pt x="57" y="15"/>
                  </a:cubicBezTo>
                  <a:cubicBezTo>
                    <a:pt x="53" y="11"/>
                    <a:pt x="49" y="7"/>
                    <a:pt x="44" y="3"/>
                  </a:cubicBezTo>
                  <a:cubicBezTo>
                    <a:pt x="43" y="2"/>
                    <a:pt x="42" y="2"/>
                    <a:pt x="40" y="1"/>
                  </a:cubicBezTo>
                  <a:cubicBezTo>
                    <a:pt x="36" y="1"/>
                    <a:pt x="36" y="1"/>
                    <a:pt x="36" y="1"/>
                  </a:cubicBezTo>
                  <a:cubicBezTo>
                    <a:pt x="36" y="0"/>
                    <a:pt x="32" y="1"/>
                    <a:pt x="32" y="1"/>
                  </a:cubicBezTo>
                  <a:cubicBezTo>
                    <a:pt x="30" y="2"/>
                    <a:pt x="28" y="3"/>
                    <a:pt x="27" y="4"/>
                  </a:cubicBezTo>
                  <a:cubicBezTo>
                    <a:pt x="17" y="12"/>
                    <a:pt x="9" y="22"/>
                    <a:pt x="4" y="33"/>
                  </a:cubicBezTo>
                  <a:cubicBezTo>
                    <a:pt x="1" y="39"/>
                    <a:pt x="0" y="44"/>
                    <a:pt x="1" y="50"/>
                  </a:cubicBezTo>
                  <a:cubicBezTo>
                    <a:pt x="2" y="56"/>
                    <a:pt x="6" y="62"/>
                    <a:pt x="13" y="63"/>
                  </a:cubicBezTo>
                  <a:cubicBezTo>
                    <a:pt x="28" y="66"/>
                    <a:pt x="44" y="66"/>
                    <a:pt x="59" y="63"/>
                  </a:cubicBezTo>
                  <a:cubicBezTo>
                    <a:pt x="66" y="62"/>
                    <a:pt x="70" y="58"/>
                    <a:pt x="71" y="51"/>
                  </a:cubicBezTo>
                  <a:cubicBezTo>
                    <a:pt x="72" y="48"/>
                    <a:pt x="72" y="46"/>
                    <a:pt x="71" y="43"/>
                  </a:cubicBezTo>
                  <a:close/>
                  <a:moveTo>
                    <a:pt x="38" y="48"/>
                  </a:moveTo>
                  <a:cubicBezTo>
                    <a:pt x="38" y="53"/>
                    <a:pt x="38" y="53"/>
                    <a:pt x="38" y="53"/>
                  </a:cubicBezTo>
                  <a:cubicBezTo>
                    <a:pt x="34" y="53"/>
                    <a:pt x="34" y="53"/>
                    <a:pt x="34" y="53"/>
                  </a:cubicBezTo>
                  <a:cubicBezTo>
                    <a:pt x="34" y="48"/>
                    <a:pt x="34" y="48"/>
                    <a:pt x="34" y="48"/>
                  </a:cubicBezTo>
                  <a:cubicBezTo>
                    <a:pt x="30" y="48"/>
                    <a:pt x="27" y="47"/>
                    <a:pt x="25" y="46"/>
                  </a:cubicBezTo>
                  <a:cubicBezTo>
                    <a:pt x="27" y="41"/>
                    <a:pt x="27" y="41"/>
                    <a:pt x="27" y="41"/>
                  </a:cubicBezTo>
                  <a:cubicBezTo>
                    <a:pt x="29" y="42"/>
                    <a:pt x="32" y="43"/>
                    <a:pt x="35" y="43"/>
                  </a:cubicBezTo>
                  <a:cubicBezTo>
                    <a:pt x="38" y="43"/>
                    <a:pt x="40" y="42"/>
                    <a:pt x="40" y="40"/>
                  </a:cubicBezTo>
                  <a:cubicBezTo>
                    <a:pt x="40" y="38"/>
                    <a:pt x="38" y="37"/>
                    <a:pt x="34" y="35"/>
                  </a:cubicBezTo>
                  <a:cubicBezTo>
                    <a:pt x="29" y="34"/>
                    <a:pt x="26" y="31"/>
                    <a:pt x="26" y="27"/>
                  </a:cubicBezTo>
                  <a:cubicBezTo>
                    <a:pt x="26" y="22"/>
                    <a:pt x="29" y="19"/>
                    <a:pt x="34" y="18"/>
                  </a:cubicBezTo>
                  <a:cubicBezTo>
                    <a:pt x="34" y="13"/>
                    <a:pt x="34" y="13"/>
                    <a:pt x="34" y="13"/>
                  </a:cubicBezTo>
                  <a:cubicBezTo>
                    <a:pt x="39" y="13"/>
                    <a:pt x="39" y="13"/>
                    <a:pt x="39" y="13"/>
                  </a:cubicBezTo>
                  <a:cubicBezTo>
                    <a:pt x="39" y="18"/>
                    <a:pt x="39" y="18"/>
                    <a:pt x="39" y="18"/>
                  </a:cubicBezTo>
                  <a:cubicBezTo>
                    <a:pt x="42" y="18"/>
                    <a:pt x="44" y="18"/>
                    <a:pt x="46" y="19"/>
                  </a:cubicBezTo>
                  <a:cubicBezTo>
                    <a:pt x="44" y="25"/>
                    <a:pt x="44" y="25"/>
                    <a:pt x="44" y="25"/>
                  </a:cubicBezTo>
                  <a:cubicBezTo>
                    <a:pt x="43" y="24"/>
                    <a:pt x="41" y="23"/>
                    <a:pt x="37" y="23"/>
                  </a:cubicBezTo>
                  <a:cubicBezTo>
                    <a:pt x="34" y="23"/>
                    <a:pt x="33" y="24"/>
                    <a:pt x="33" y="26"/>
                  </a:cubicBezTo>
                  <a:cubicBezTo>
                    <a:pt x="33" y="27"/>
                    <a:pt x="35" y="28"/>
                    <a:pt x="39" y="30"/>
                  </a:cubicBezTo>
                  <a:cubicBezTo>
                    <a:pt x="45" y="32"/>
                    <a:pt x="47" y="35"/>
                    <a:pt x="47" y="39"/>
                  </a:cubicBezTo>
                  <a:cubicBezTo>
                    <a:pt x="47" y="43"/>
                    <a:pt x="44" y="47"/>
                    <a:pt x="38" y="4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 name="Freeform 7"/>
            <p:cNvSpPr>
              <a:spLocks/>
            </p:cNvSpPr>
            <p:nvPr userDrawn="1"/>
          </p:nvSpPr>
          <p:spPr bwMode="auto">
            <a:xfrm>
              <a:off x="6372225" y="2513013"/>
              <a:ext cx="142875" cy="107950"/>
            </a:xfrm>
            <a:custGeom>
              <a:avLst/>
              <a:gdLst>
                <a:gd name="T0" fmla="*/ 11 w 37"/>
                <a:gd name="T1" fmla="*/ 27 h 28"/>
                <a:gd name="T2" fmla="*/ 15 w 37"/>
                <a:gd name="T3" fmla="*/ 26 h 28"/>
                <a:gd name="T4" fmla="*/ 23 w 37"/>
                <a:gd name="T5" fmla="*/ 22 h 28"/>
                <a:gd name="T6" fmla="*/ 22 w 37"/>
                <a:gd name="T7" fmla="*/ 26 h 28"/>
                <a:gd name="T8" fmla="*/ 27 w 37"/>
                <a:gd name="T9" fmla="*/ 25 h 28"/>
                <a:gd name="T10" fmla="*/ 34 w 37"/>
                <a:gd name="T11" fmla="*/ 18 h 28"/>
                <a:gd name="T12" fmla="*/ 32 w 37"/>
                <a:gd name="T13" fmla="*/ 8 h 28"/>
                <a:gd name="T14" fmla="*/ 29 w 37"/>
                <a:gd name="T15" fmla="*/ 12 h 28"/>
                <a:gd name="T16" fmla="*/ 31 w 37"/>
                <a:gd name="T17" fmla="*/ 5 h 28"/>
                <a:gd name="T18" fmla="*/ 30 w 37"/>
                <a:gd name="T19" fmla="*/ 3 h 28"/>
                <a:gd name="T20" fmla="*/ 9 w 37"/>
                <a:gd name="T21" fmla="*/ 3 h 28"/>
                <a:gd name="T22" fmla="*/ 8 w 37"/>
                <a:gd name="T23" fmla="*/ 6 h 28"/>
                <a:gd name="T24" fmla="*/ 11 w 37"/>
                <a:gd name="T25" fmla="*/ 14 h 28"/>
                <a:gd name="T26" fmla="*/ 10 w 37"/>
                <a:gd name="T27" fmla="*/ 14 h 28"/>
                <a:gd name="T28" fmla="*/ 7 w 37"/>
                <a:gd name="T29" fmla="*/ 7 h 28"/>
                <a:gd name="T30" fmla="*/ 1 w 37"/>
                <a:gd name="T31" fmla="*/ 12 h 28"/>
                <a:gd name="T32" fmla="*/ 1 w 37"/>
                <a:gd name="T33" fmla="*/ 16 h 28"/>
                <a:gd name="T34" fmla="*/ 11 w 37"/>
                <a:gd name="T3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28">
                  <a:moveTo>
                    <a:pt x="11" y="27"/>
                  </a:moveTo>
                  <a:cubicBezTo>
                    <a:pt x="12" y="27"/>
                    <a:pt x="14" y="26"/>
                    <a:pt x="15" y="26"/>
                  </a:cubicBezTo>
                  <a:cubicBezTo>
                    <a:pt x="18" y="26"/>
                    <a:pt x="22" y="26"/>
                    <a:pt x="23" y="22"/>
                  </a:cubicBezTo>
                  <a:cubicBezTo>
                    <a:pt x="23" y="24"/>
                    <a:pt x="23" y="25"/>
                    <a:pt x="22" y="26"/>
                  </a:cubicBezTo>
                  <a:cubicBezTo>
                    <a:pt x="24" y="28"/>
                    <a:pt x="26" y="27"/>
                    <a:pt x="27" y="25"/>
                  </a:cubicBezTo>
                  <a:cubicBezTo>
                    <a:pt x="29" y="23"/>
                    <a:pt x="32" y="20"/>
                    <a:pt x="34" y="18"/>
                  </a:cubicBezTo>
                  <a:cubicBezTo>
                    <a:pt x="37" y="14"/>
                    <a:pt x="36" y="11"/>
                    <a:pt x="32" y="8"/>
                  </a:cubicBezTo>
                  <a:cubicBezTo>
                    <a:pt x="31" y="9"/>
                    <a:pt x="30" y="11"/>
                    <a:pt x="29" y="12"/>
                  </a:cubicBezTo>
                  <a:cubicBezTo>
                    <a:pt x="29" y="9"/>
                    <a:pt x="30" y="7"/>
                    <a:pt x="31" y="5"/>
                  </a:cubicBezTo>
                  <a:cubicBezTo>
                    <a:pt x="31" y="5"/>
                    <a:pt x="31" y="3"/>
                    <a:pt x="30" y="3"/>
                  </a:cubicBezTo>
                  <a:cubicBezTo>
                    <a:pt x="23" y="0"/>
                    <a:pt x="16" y="0"/>
                    <a:pt x="9" y="3"/>
                  </a:cubicBezTo>
                  <a:cubicBezTo>
                    <a:pt x="9" y="3"/>
                    <a:pt x="8" y="5"/>
                    <a:pt x="8" y="6"/>
                  </a:cubicBezTo>
                  <a:cubicBezTo>
                    <a:pt x="9" y="9"/>
                    <a:pt x="10" y="11"/>
                    <a:pt x="11" y="14"/>
                  </a:cubicBezTo>
                  <a:cubicBezTo>
                    <a:pt x="10" y="14"/>
                    <a:pt x="10" y="14"/>
                    <a:pt x="10" y="14"/>
                  </a:cubicBezTo>
                  <a:cubicBezTo>
                    <a:pt x="9" y="12"/>
                    <a:pt x="8" y="10"/>
                    <a:pt x="7" y="7"/>
                  </a:cubicBezTo>
                  <a:cubicBezTo>
                    <a:pt x="5" y="9"/>
                    <a:pt x="3" y="10"/>
                    <a:pt x="1" y="12"/>
                  </a:cubicBezTo>
                  <a:cubicBezTo>
                    <a:pt x="0" y="13"/>
                    <a:pt x="0" y="15"/>
                    <a:pt x="1" y="16"/>
                  </a:cubicBezTo>
                  <a:cubicBezTo>
                    <a:pt x="4" y="20"/>
                    <a:pt x="8" y="24"/>
                    <a:pt x="11" y="2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8" name="Freeform 8"/>
          <p:cNvSpPr>
            <a:spLocks/>
          </p:cNvSpPr>
          <p:nvPr userDrawn="1"/>
        </p:nvSpPr>
        <p:spPr bwMode="auto">
          <a:xfrm>
            <a:off x="7143751" y="2949576"/>
            <a:ext cx="194733" cy="41275"/>
          </a:xfrm>
          <a:custGeom>
            <a:avLst/>
            <a:gdLst>
              <a:gd name="T0" fmla="*/ 2 w 38"/>
              <a:gd name="T1" fmla="*/ 6 h 11"/>
              <a:gd name="T2" fmla="*/ 18 w 38"/>
              <a:gd name="T3" fmla="*/ 0 h 11"/>
              <a:gd name="T4" fmla="*/ 35 w 38"/>
              <a:gd name="T5" fmla="*/ 5 h 11"/>
              <a:gd name="T6" fmla="*/ 38 w 38"/>
              <a:gd name="T7" fmla="*/ 8 h 11"/>
              <a:gd name="T8" fmla="*/ 36 w 38"/>
              <a:gd name="T9" fmla="*/ 11 h 11"/>
              <a:gd name="T10" fmla="*/ 31 w 38"/>
              <a:gd name="T11" fmla="*/ 11 h 11"/>
              <a:gd name="T12" fmla="*/ 18 w 38"/>
              <a:gd name="T13" fmla="*/ 7 h 11"/>
              <a:gd name="T14" fmla="*/ 8 w 38"/>
              <a:gd name="T15" fmla="*/ 11 h 11"/>
              <a:gd name="T16" fmla="*/ 3 w 38"/>
              <a:gd name="T17" fmla="*/ 11 h 11"/>
              <a:gd name="T18" fmla="*/ 0 w 38"/>
              <a:gd name="T19" fmla="*/ 9 h 11"/>
              <a:gd name="T20" fmla="*/ 2 w 38"/>
              <a:gd name="T21"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11">
                <a:moveTo>
                  <a:pt x="2" y="6"/>
                </a:moveTo>
                <a:cubicBezTo>
                  <a:pt x="6" y="3"/>
                  <a:pt x="12" y="0"/>
                  <a:pt x="18" y="0"/>
                </a:cubicBezTo>
                <a:cubicBezTo>
                  <a:pt x="24" y="0"/>
                  <a:pt x="30" y="1"/>
                  <a:pt x="35" y="5"/>
                </a:cubicBezTo>
                <a:cubicBezTo>
                  <a:pt x="36" y="6"/>
                  <a:pt x="37" y="7"/>
                  <a:pt x="38" y="8"/>
                </a:cubicBezTo>
                <a:cubicBezTo>
                  <a:pt x="36" y="11"/>
                  <a:pt x="36" y="11"/>
                  <a:pt x="36" y="11"/>
                </a:cubicBezTo>
                <a:cubicBezTo>
                  <a:pt x="31" y="11"/>
                  <a:pt x="31" y="11"/>
                  <a:pt x="31" y="11"/>
                </a:cubicBezTo>
                <a:cubicBezTo>
                  <a:pt x="27" y="8"/>
                  <a:pt x="23" y="7"/>
                  <a:pt x="18" y="7"/>
                </a:cubicBezTo>
                <a:cubicBezTo>
                  <a:pt x="14" y="7"/>
                  <a:pt x="10" y="9"/>
                  <a:pt x="8" y="11"/>
                </a:cubicBezTo>
                <a:cubicBezTo>
                  <a:pt x="3" y="11"/>
                  <a:pt x="3" y="11"/>
                  <a:pt x="3" y="11"/>
                </a:cubicBezTo>
                <a:cubicBezTo>
                  <a:pt x="0" y="9"/>
                  <a:pt x="0" y="9"/>
                  <a:pt x="0" y="9"/>
                </a:cubicBezTo>
                <a:cubicBezTo>
                  <a:pt x="1" y="8"/>
                  <a:pt x="2" y="7"/>
                  <a:pt x="2" y="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 name="Freeform 9"/>
          <p:cNvSpPr>
            <a:spLocks/>
          </p:cNvSpPr>
          <p:nvPr userDrawn="1"/>
        </p:nvSpPr>
        <p:spPr bwMode="auto">
          <a:xfrm>
            <a:off x="7065433" y="3125788"/>
            <a:ext cx="355600" cy="115888"/>
          </a:xfrm>
          <a:custGeom>
            <a:avLst/>
            <a:gdLst>
              <a:gd name="T0" fmla="*/ 69 w 69"/>
              <a:gd name="T1" fmla="*/ 24 h 30"/>
              <a:gd name="T2" fmla="*/ 64 w 69"/>
              <a:gd name="T3" fmla="*/ 30 h 30"/>
              <a:gd name="T4" fmla="*/ 5 w 69"/>
              <a:gd name="T5" fmla="*/ 30 h 30"/>
              <a:gd name="T6" fmla="*/ 0 w 69"/>
              <a:gd name="T7" fmla="*/ 24 h 30"/>
              <a:gd name="T8" fmla="*/ 0 w 69"/>
              <a:gd name="T9" fmla="*/ 0 h 30"/>
              <a:gd name="T10" fmla="*/ 26 w 69"/>
              <a:gd name="T11" fmla="*/ 0 h 30"/>
              <a:gd name="T12" fmla="*/ 26 w 69"/>
              <a:gd name="T13" fmla="*/ 3 h 30"/>
              <a:gd name="T14" fmla="*/ 31 w 69"/>
              <a:gd name="T15" fmla="*/ 3 h 30"/>
              <a:gd name="T16" fmla="*/ 31 w 69"/>
              <a:gd name="T17" fmla="*/ 10 h 30"/>
              <a:gd name="T18" fmla="*/ 38 w 69"/>
              <a:gd name="T19" fmla="*/ 10 h 30"/>
              <a:gd name="T20" fmla="*/ 38 w 69"/>
              <a:gd name="T21" fmla="*/ 3 h 30"/>
              <a:gd name="T22" fmla="*/ 43 w 69"/>
              <a:gd name="T23" fmla="*/ 3 h 30"/>
              <a:gd name="T24" fmla="*/ 43 w 69"/>
              <a:gd name="T25" fmla="*/ 0 h 30"/>
              <a:gd name="T26" fmla="*/ 69 w 69"/>
              <a:gd name="T27" fmla="*/ 0 h 30"/>
              <a:gd name="T28" fmla="*/ 69 w 69"/>
              <a:gd name="T29" fmla="*/ 0 h 30"/>
              <a:gd name="T30" fmla="*/ 69 w 69"/>
              <a:gd name="T31"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30">
                <a:moveTo>
                  <a:pt x="69" y="24"/>
                </a:moveTo>
                <a:cubicBezTo>
                  <a:pt x="69" y="27"/>
                  <a:pt x="67" y="30"/>
                  <a:pt x="64" y="30"/>
                </a:cubicBezTo>
                <a:cubicBezTo>
                  <a:pt x="5" y="30"/>
                  <a:pt x="5" y="30"/>
                  <a:pt x="5" y="30"/>
                </a:cubicBezTo>
                <a:cubicBezTo>
                  <a:pt x="2" y="30"/>
                  <a:pt x="0" y="27"/>
                  <a:pt x="0" y="24"/>
                </a:cubicBezTo>
                <a:cubicBezTo>
                  <a:pt x="0" y="0"/>
                  <a:pt x="0" y="0"/>
                  <a:pt x="0" y="0"/>
                </a:cubicBezTo>
                <a:cubicBezTo>
                  <a:pt x="26" y="0"/>
                  <a:pt x="26" y="0"/>
                  <a:pt x="26" y="0"/>
                </a:cubicBezTo>
                <a:cubicBezTo>
                  <a:pt x="26" y="3"/>
                  <a:pt x="26" y="3"/>
                  <a:pt x="26" y="3"/>
                </a:cubicBezTo>
                <a:cubicBezTo>
                  <a:pt x="31" y="3"/>
                  <a:pt x="31" y="3"/>
                  <a:pt x="31" y="3"/>
                </a:cubicBezTo>
                <a:cubicBezTo>
                  <a:pt x="31" y="10"/>
                  <a:pt x="31" y="10"/>
                  <a:pt x="31" y="10"/>
                </a:cubicBezTo>
                <a:cubicBezTo>
                  <a:pt x="38" y="10"/>
                  <a:pt x="38" y="10"/>
                  <a:pt x="38" y="10"/>
                </a:cubicBezTo>
                <a:cubicBezTo>
                  <a:pt x="38" y="3"/>
                  <a:pt x="38" y="3"/>
                  <a:pt x="38" y="3"/>
                </a:cubicBezTo>
                <a:cubicBezTo>
                  <a:pt x="43" y="3"/>
                  <a:pt x="43" y="3"/>
                  <a:pt x="43" y="3"/>
                </a:cubicBezTo>
                <a:cubicBezTo>
                  <a:pt x="43" y="0"/>
                  <a:pt x="43" y="0"/>
                  <a:pt x="43" y="0"/>
                </a:cubicBezTo>
                <a:cubicBezTo>
                  <a:pt x="69" y="0"/>
                  <a:pt x="69" y="0"/>
                  <a:pt x="69" y="0"/>
                </a:cubicBezTo>
                <a:cubicBezTo>
                  <a:pt x="69" y="0"/>
                  <a:pt x="69" y="0"/>
                  <a:pt x="69" y="0"/>
                </a:cubicBezTo>
                <a:lnTo>
                  <a:pt x="69" y="2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 name="Freeform 10"/>
          <p:cNvSpPr>
            <a:spLocks/>
          </p:cNvSpPr>
          <p:nvPr userDrawn="1"/>
        </p:nvSpPr>
        <p:spPr bwMode="auto">
          <a:xfrm>
            <a:off x="7029451" y="2998789"/>
            <a:ext cx="423333" cy="104775"/>
          </a:xfrm>
          <a:custGeom>
            <a:avLst/>
            <a:gdLst>
              <a:gd name="T0" fmla="*/ 76 w 82"/>
              <a:gd name="T1" fmla="*/ 27 h 27"/>
              <a:gd name="T2" fmla="*/ 6 w 82"/>
              <a:gd name="T3" fmla="*/ 27 h 27"/>
              <a:gd name="T4" fmla="*/ 0 w 82"/>
              <a:gd name="T5" fmla="*/ 21 h 27"/>
              <a:gd name="T6" fmla="*/ 0 w 82"/>
              <a:gd name="T7" fmla="*/ 6 h 27"/>
              <a:gd name="T8" fmla="*/ 6 w 82"/>
              <a:gd name="T9" fmla="*/ 0 h 27"/>
              <a:gd name="T10" fmla="*/ 76 w 82"/>
              <a:gd name="T11" fmla="*/ 0 h 27"/>
              <a:gd name="T12" fmla="*/ 82 w 82"/>
              <a:gd name="T13" fmla="*/ 6 h 27"/>
              <a:gd name="T14" fmla="*/ 82 w 82"/>
              <a:gd name="T15" fmla="*/ 21 h 27"/>
              <a:gd name="T16" fmla="*/ 76 w 82"/>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27">
                <a:moveTo>
                  <a:pt x="76" y="27"/>
                </a:moveTo>
                <a:cubicBezTo>
                  <a:pt x="6" y="27"/>
                  <a:pt x="6" y="27"/>
                  <a:pt x="6" y="27"/>
                </a:cubicBezTo>
                <a:cubicBezTo>
                  <a:pt x="3" y="27"/>
                  <a:pt x="0" y="24"/>
                  <a:pt x="0" y="21"/>
                </a:cubicBezTo>
                <a:cubicBezTo>
                  <a:pt x="0" y="6"/>
                  <a:pt x="0" y="6"/>
                  <a:pt x="0" y="6"/>
                </a:cubicBezTo>
                <a:cubicBezTo>
                  <a:pt x="0" y="3"/>
                  <a:pt x="3" y="0"/>
                  <a:pt x="6" y="0"/>
                </a:cubicBezTo>
                <a:cubicBezTo>
                  <a:pt x="76" y="0"/>
                  <a:pt x="76" y="0"/>
                  <a:pt x="76" y="0"/>
                </a:cubicBezTo>
                <a:cubicBezTo>
                  <a:pt x="79" y="0"/>
                  <a:pt x="82" y="3"/>
                  <a:pt x="82" y="6"/>
                </a:cubicBezTo>
                <a:cubicBezTo>
                  <a:pt x="82" y="21"/>
                  <a:pt x="82" y="21"/>
                  <a:pt x="82" y="21"/>
                </a:cubicBezTo>
                <a:cubicBezTo>
                  <a:pt x="82" y="24"/>
                  <a:pt x="79" y="27"/>
                  <a:pt x="76" y="2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 name="Freeform 11"/>
          <p:cNvSpPr>
            <a:spLocks noEditPoints="1"/>
          </p:cNvSpPr>
          <p:nvPr userDrawn="1"/>
        </p:nvSpPr>
        <p:spPr bwMode="auto">
          <a:xfrm>
            <a:off x="6989233" y="739775"/>
            <a:ext cx="431800" cy="323850"/>
          </a:xfrm>
          <a:custGeom>
            <a:avLst/>
            <a:gdLst>
              <a:gd name="T0" fmla="*/ 84 w 84"/>
              <a:gd name="T1" fmla="*/ 43 h 84"/>
              <a:gd name="T2" fmla="*/ 82 w 84"/>
              <a:gd name="T3" fmla="*/ 38 h 84"/>
              <a:gd name="T4" fmla="*/ 82 w 84"/>
              <a:gd name="T5" fmla="*/ 34 h 84"/>
              <a:gd name="T6" fmla="*/ 81 w 84"/>
              <a:gd name="T7" fmla="*/ 29 h 84"/>
              <a:gd name="T8" fmla="*/ 74 w 84"/>
              <a:gd name="T9" fmla="*/ 28 h 84"/>
              <a:gd name="T10" fmla="*/ 78 w 84"/>
              <a:gd name="T11" fmla="*/ 20 h 84"/>
              <a:gd name="T12" fmla="*/ 69 w 84"/>
              <a:gd name="T13" fmla="*/ 19 h 84"/>
              <a:gd name="T14" fmla="*/ 71 w 84"/>
              <a:gd name="T15" fmla="*/ 12 h 84"/>
              <a:gd name="T16" fmla="*/ 66 w 84"/>
              <a:gd name="T17" fmla="*/ 9 h 84"/>
              <a:gd name="T18" fmla="*/ 63 w 84"/>
              <a:gd name="T19" fmla="*/ 7 h 84"/>
              <a:gd name="T20" fmla="*/ 59 w 84"/>
              <a:gd name="T21" fmla="*/ 4 h 84"/>
              <a:gd name="T22" fmla="*/ 53 w 84"/>
              <a:gd name="T23" fmla="*/ 9 h 84"/>
              <a:gd name="T24" fmla="*/ 50 w 84"/>
              <a:gd name="T25" fmla="*/ 1 h 84"/>
              <a:gd name="T26" fmla="*/ 46 w 84"/>
              <a:gd name="T27" fmla="*/ 7 h 84"/>
              <a:gd name="T28" fmla="*/ 40 w 84"/>
              <a:gd name="T29" fmla="*/ 0 h 84"/>
              <a:gd name="T30" fmla="*/ 36 w 84"/>
              <a:gd name="T31" fmla="*/ 8 h 84"/>
              <a:gd name="T32" fmla="*/ 31 w 84"/>
              <a:gd name="T33" fmla="*/ 2 h 84"/>
              <a:gd name="T34" fmla="*/ 26 w 84"/>
              <a:gd name="T35" fmla="*/ 5 h 84"/>
              <a:gd name="T36" fmla="*/ 23 w 84"/>
              <a:gd name="T37" fmla="*/ 7 h 84"/>
              <a:gd name="T38" fmla="*/ 17 w 84"/>
              <a:gd name="T39" fmla="*/ 9 h 84"/>
              <a:gd name="T40" fmla="*/ 19 w 84"/>
              <a:gd name="T41" fmla="*/ 16 h 84"/>
              <a:gd name="T42" fmla="*/ 10 w 84"/>
              <a:gd name="T43" fmla="*/ 15 h 84"/>
              <a:gd name="T44" fmla="*/ 12 w 84"/>
              <a:gd name="T45" fmla="*/ 24 h 84"/>
              <a:gd name="T46" fmla="*/ 5 w 84"/>
              <a:gd name="T47" fmla="*/ 24 h 84"/>
              <a:gd name="T48" fmla="*/ 4 w 84"/>
              <a:gd name="T49" fmla="*/ 29 h 84"/>
              <a:gd name="T50" fmla="*/ 3 w 84"/>
              <a:gd name="T51" fmla="*/ 33 h 84"/>
              <a:gd name="T52" fmla="*/ 1 w 84"/>
              <a:gd name="T53" fmla="*/ 38 h 84"/>
              <a:gd name="T54" fmla="*/ 7 w 84"/>
              <a:gd name="T55" fmla="*/ 42 h 84"/>
              <a:gd name="T56" fmla="*/ 1 w 84"/>
              <a:gd name="T57" fmla="*/ 48 h 84"/>
              <a:gd name="T58" fmla="*/ 9 w 84"/>
              <a:gd name="T59" fmla="*/ 52 h 84"/>
              <a:gd name="T60" fmla="*/ 4 w 84"/>
              <a:gd name="T61" fmla="*/ 58 h 84"/>
              <a:gd name="T62" fmla="*/ 7 w 84"/>
              <a:gd name="T63" fmla="*/ 62 h 84"/>
              <a:gd name="T64" fmla="*/ 9 w 84"/>
              <a:gd name="T65" fmla="*/ 65 h 84"/>
              <a:gd name="T66" fmla="*/ 11 w 84"/>
              <a:gd name="T67" fmla="*/ 70 h 84"/>
              <a:gd name="T68" fmla="*/ 19 w 84"/>
              <a:gd name="T69" fmla="*/ 68 h 84"/>
              <a:gd name="T70" fmla="*/ 19 w 84"/>
              <a:gd name="T71" fmla="*/ 77 h 84"/>
              <a:gd name="T72" fmla="*/ 27 w 84"/>
              <a:gd name="T73" fmla="*/ 73 h 84"/>
              <a:gd name="T74" fmla="*/ 28 w 84"/>
              <a:gd name="T75" fmla="*/ 81 h 84"/>
              <a:gd name="T76" fmla="*/ 34 w 84"/>
              <a:gd name="T77" fmla="*/ 76 h 84"/>
              <a:gd name="T78" fmla="*/ 36 w 84"/>
              <a:gd name="T79" fmla="*/ 83 h 84"/>
              <a:gd name="T80" fmla="*/ 42 w 84"/>
              <a:gd name="T81" fmla="*/ 82 h 84"/>
              <a:gd name="T82" fmla="*/ 46 w 84"/>
              <a:gd name="T83" fmla="*/ 82 h 84"/>
              <a:gd name="T84" fmla="*/ 51 w 84"/>
              <a:gd name="T85" fmla="*/ 83 h 84"/>
              <a:gd name="T86" fmla="*/ 53 w 84"/>
              <a:gd name="T87" fmla="*/ 75 h 84"/>
              <a:gd name="T88" fmla="*/ 61 w 84"/>
              <a:gd name="T89" fmla="*/ 80 h 84"/>
              <a:gd name="T90" fmla="*/ 62 w 84"/>
              <a:gd name="T91" fmla="*/ 71 h 84"/>
              <a:gd name="T92" fmla="*/ 69 w 84"/>
              <a:gd name="T93" fmla="*/ 74 h 84"/>
              <a:gd name="T94" fmla="*/ 72 w 84"/>
              <a:gd name="T95" fmla="*/ 69 h 84"/>
              <a:gd name="T96" fmla="*/ 74 w 84"/>
              <a:gd name="T97" fmla="*/ 66 h 84"/>
              <a:gd name="T98" fmla="*/ 78 w 84"/>
              <a:gd name="T99" fmla="*/ 62 h 84"/>
              <a:gd name="T100" fmla="*/ 74 w 84"/>
              <a:gd name="T101" fmla="*/ 56 h 84"/>
              <a:gd name="T102" fmla="*/ 82 w 84"/>
              <a:gd name="T103" fmla="*/ 53 h 84"/>
              <a:gd name="T104" fmla="*/ 77 w 84"/>
              <a:gd name="T105" fmla="*/ 47 h 84"/>
              <a:gd name="T106" fmla="*/ 35 w 84"/>
              <a:gd name="T107" fmla="*/ 40 h 84"/>
              <a:gd name="T108" fmla="*/ 15 w 84"/>
              <a:gd name="T109" fmla="*/ 34 h 84"/>
              <a:gd name="T110" fmla="*/ 19 w 84"/>
              <a:gd name="T111" fmla="*/ 44 h 84"/>
              <a:gd name="T112" fmla="*/ 21 w 84"/>
              <a:gd name="T113" fmla="*/ 51 h 84"/>
              <a:gd name="T114" fmla="*/ 35 w 84"/>
              <a:gd name="T115" fmla="*/ 69 h 84"/>
              <a:gd name="T116" fmla="*/ 64 w 84"/>
              <a:gd name="T117"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 h="84">
                <a:moveTo>
                  <a:pt x="82" y="46"/>
                </a:moveTo>
                <a:cubicBezTo>
                  <a:pt x="83" y="46"/>
                  <a:pt x="83" y="46"/>
                  <a:pt x="83" y="46"/>
                </a:cubicBezTo>
                <a:cubicBezTo>
                  <a:pt x="84" y="46"/>
                  <a:pt x="84" y="45"/>
                  <a:pt x="84" y="45"/>
                </a:cubicBezTo>
                <a:cubicBezTo>
                  <a:pt x="84" y="44"/>
                  <a:pt x="84" y="44"/>
                  <a:pt x="84" y="43"/>
                </a:cubicBezTo>
                <a:cubicBezTo>
                  <a:pt x="83" y="43"/>
                  <a:pt x="83" y="43"/>
                  <a:pt x="82" y="43"/>
                </a:cubicBezTo>
                <a:cubicBezTo>
                  <a:pt x="82" y="43"/>
                  <a:pt x="79" y="42"/>
                  <a:pt x="77" y="42"/>
                </a:cubicBezTo>
                <a:cubicBezTo>
                  <a:pt x="77" y="41"/>
                  <a:pt x="77" y="40"/>
                  <a:pt x="77" y="39"/>
                </a:cubicBezTo>
                <a:cubicBezTo>
                  <a:pt x="79" y="39"/>
                  <a:pt x="82" y="38"/>
                  <a:pt x="82" y="38"/>
                </a:cubicBezTo>
                <a:cubicBezTo>
                  <a:pt x="83" y="38"/>
                  <a:pt x="83" y="38"/>
                  <a:pt x="83" y="37"/>
                </a:cubicBezTo>
                <a:cubicBezTo>
                  <a:pt x="84" y="37"/>
                  <a:pt x="84" y="36"/>
                  <a:pt x="84" y="36"/>
                </a:cubicBezTo>
                <a:cubicBezTo>
                  <a:pt x="84" y="35"/>
                  <a:pt x="83" y="35"/>
                  <a:pt x="83" y="35"/>
                </a:cubicBezTo>
                <a:cubicBezTo>
                  <a:pt x="83" y="34"/>
                  <a:pt x="82" y="34"/>
                  <a:pt x="82" y="34"/>
                </a:cubicBezTo>
                <a:cubicBezTo>
                  <a:pt x="81" y="34"/>
                  <a:pt x="78" y="34"/>
                  <a:pt x="76" y="35"/>
                </a:cubicBezTo>
                <a:cubicBezTo>
                  <a:pt x="76" y="34"/>
                  <a:pt x="76" y="33"/>
                  <a:pt x="75" y="32"/>
                </a:cubicBezTo>
                <a:cubicBezTo>
                  <a:pt x="78" y="31"/>
                  <a:pt x="80" y="30"/>
                  <a:pt x="81" y="30"/>
                </a:cubicBezTo>
                <a:cubicBezTo>
                  <a:pt x="81" y="30"/>
                  <a:pt x="81" y="29"/>
                  <a:pt x="81" y="29"/>
                </a:cubicBezTo>
                <a:cubicBezTo>
                  <a:pt x="82" y="28"/>
                  <a:pt x="82" y="28"/>
                  <a:pt x="81" y="27"/>
                </a:cubicBezTo>
                <a:cubicBezTo>
                  <a:pt x="81" y="27"/>
                  <a:pt x="81" y="27"/>
                  <a:pt x="81" y="26"/>
                </a:cubicBezTo>
                <a:cubicBezTo>
                  <a:pt x="80" y="26"/>
                  <a:pt x="80" y="26"/>
                  <a:pt x="79" y="26"/>
                </a:cubicBezTo>
                <a:cubicBezTo>
                  <a:pt x="79" y="26"/>
                  <a:pt x="76" y="27"/>
                  <a:pt x="74" y="28"/>
                </a:cubicBezTo>
                <a:cubicBezTo>
                  <a:pt x="73" y="27"/>
                  <a:pt x="73" y="26"/>
                  <a:pt x="73" y="25"/>
                </a:cubicBezTo>
                <a:cubicBezTo>
                  <a:pt x="75" y="24"/>
                  <a:pt x="77" y="22"/>
                  <a:pt x="77" y="22"/>
                </a:cubicBezTo>
                <a:cubicBezTo>
                  <a:pt x="78" y="22"/>
                  <a:pt x="78" y="21"/>
                  <a:pt x="78" y="21"/>
                </a:cubicBezTo>
                <a:cubicBezTo>
                  <a:pt x="78" y="20"/>
                  <a:pt x="78" y="20"/>
                  <a:pt x="78" y="20"/>
                </a:cubicBezTo>
                <a:cubicBezTo>
                  <a:pt x="77" y="19"/>
                  <a:pt x="77" y="19"/>
                  <a:pt x="76" y="19"/>
                </a:cubicBezTo>
                <a:cubicBezTo>
                  <a:pt x="76" y="19"/>
                  <a:pt x="76" y="19"/>
                  <a:pt x="75" y="19"/>
                </a:cubicBezTo>
                <a:cubicBezTo>
                  <a:pt x="75" y="19"/>
                  <a:pt x="72" y="20"/>
                  <a:pt x="70" y="21"/>
                </a:cubicBezTo>
                <a:cubicBezTo>
                  <a:pt x="70" y="21"/>
                  <a:pt x="69" y="20"/>
                  <a:pt x="69" y="19"/>
                </a:cubicBezTo>
                <a:cubicBezTo>
                  <a:pt x="70" y="18"/>
                  <a:pt x="72" y="16"/>
                  <a:pt x="72" y="15"/>
                </a:cubicBezTo>
                <a:cubicBezTo>
                  <a:pt x="73" y="15"/>
                  <a:pt x="73" y="14"/>
                  <a:pt x="73" y="14"/>
                </a:cubicBezTo>
                <a:cubicBezTo>
                  <a:pt x="73" y="13"/>
                  <a:pt x="72" y="13"/>
                  <a:pt x="72" y="13"/>
                </a:cubicBezTo>
                <a:cubicBezTo>
                  <a:pt x="72" y="12"/>
                  <a:pt x="71" y="12"/>
                  <a:pt x="71" y="12"/>
                </a:cubicBezTo>
                <a:cubicBezTo>
                  <a:pt x="70" y="12"/>
                  <a:pt x="70" y="12"/>
                  <a:pt x="70" y="12"/>
                </a:cubicBezTo>
                <a:cubicBezTo>
                  <a:pt x="69" y="13"/>
                  <a:pt x="67" y="14"/>
                  <a:pt x="65" y="16"/>
                </a:cubicBezTo>
                <a:cubicBezTo>
                  <a:pt x="65" y="15"/>
                  <a:pt x="64" y="15"/>
                  <a:pt x="63" y="14"/>
                </a:cubicBezTo>
                <a:cubicBezTo>
                  <a:pt x="65" y="12"/>
                  <a:pt x="66" y="10"/>
                  <a:pt x="66" y="9"/>
                </a:cubicBezTo>
                <a:cubicBezTo>
                  <a:pt x="66" y="9"/>
                  <a:pt x="66" y="9"/>
                  <a:pt x="66" y="8"/>
                </a:cubicBezTo>
                <a:cubicBezTo>
                  <a:pt x="66" y="8"/>
                  <a:pt x="66" y="7"/>
                  <a:pt x="65" y="7"/>
                </a:cubicBezTo>
                <a:cubicBezTo>
                  <a:pt x="65" y="7"/>
                  <a:pt x="65" y="7"/>
                  <a:pt x="64" y="7"/>
                </a:cubicBezTo>
                <a:cubicBezTo>
                  <a:pt x="64" y="7"/>
                  <a:pt x="63" y="7"/>
                  <a:pt x="63" y="7"/>
                </a:cubicBezTo>
                <a:cubicBezTo>
                  <a:pt x="63" y="8"/>
                  <a:pt x="61" y="10"/>
                  <a:pt x="59" y="12"/>
                </a:cubicBezTo>
                <a:cubicBezTo>
                  <a:pt x="59" y="11"/>
                  <a:pt x="58" y="11"/>
                  <a:pt x="57" y="11"/>
                </a:cubicBezTo>
                <a:cubicBezTo>
                  <a:pt x="58" y="8"/>
                  <a:pt x="59" y="6"/>
                  <a:pt x="59" y="5"/>
                </a:cubicBezTo>
                <a:cubicBezTo>
                  <a:pt x="59" y="5"/>
                  <a:pt x="59" y="4"/>
                  <a:pt x="59" y="4"/>
                </a:cubicBezTo>
                <a:cubicBezTo>
                  <a:pt x="58" y="3"/>
                  <a:pt x="58" y="3"/>
                  <a:pt x="58" y="3"/>
                </a:cubicBezTo>
                <a:cubicBezTo>
                  <a:pt x="57" y="3"/>
                  <a:pt x="57" y="3"/>
                  <a:pt x="56" y="3"/>
                </a:cubicBezTo>
                <a:cubicBezTo>
                  <a:pt x="56" y="3"/>
                  <a:pt x="55" y="3"/>
                  <a:pt x="55" y="4"/>
                </a:cubicBezTo>
                <a:cubicBezTo>
                  <a:pt x="55" y="4"/>
                  <a:pt x="54" y="7"/>
                  <a:pt x="53" y="9"/>
                </a:cubicBezTo>
                <a:cubicBezTo>
                  <a:pt x="52" y="9"/>
                  <a:pt x="52" y="9"/>
                  <a:pt x="52" y="8"/>
                </a:cubicBezTo>
                <a:cubicBezTo>
                  <a:pt x="51" y="8"/>
                  <a:pt x="51" y="8"/>
                  <a:pt x="50" y="8"/>
                </a:cubicBezTo>
                <a:cubicBezTo>
                  <a:pt x="51" y="6"/>
                  <a:pt x="51" y="3"/>
                  <a:pt x="51" y="2"/>
                </a:cubicBezTo>
                <a:cubicBezTo>
                  <a:pt x="51" y="2"/>
                  <a:pt x="51" y="2"/>
                  <a:pt x="50" y="1"/>
                </a:cubicBezTo>
                <a:cubicBezTo>
                  <a:pt x="50" y="1"/>
                  <a:pt x="50" y="1"/>
                  <a:pt x="49" y="1"/>
                </a:cubicBezTo>
                <a:cubicBezTo>
                  <a:pt x="49" y="0"/>
                  <a:pt x="48" y="1"/>
                  <a:pt x="48" y="1"/>
                </a:cubicBezTo>
                <a:cubicBezTo>
                  <a:pt x="47" y="1"/>
                  <a:pt x="47" y="1"/>
                  <a:pt x="47" y="2"/>
                </a:cubicBezTo>
                <a:cubicBezTo>
                  <a:pt x="47" y="2"/>
                  <a:pt x="46" y="5"/>
                  <a:pt x="46" y="7"/>
                </a:cubicBezTo>
                <a:cubicBezTo>
                  <a:pt x="45" y="7"/>
                  <a:pt x="44" y="7"/>
                  <a:pt x="43" y="7"/>
                </a:cubicBezTo>
                <a:cubicBezTo>
                  <a:pt x="43" y="5"/>
                  <a:pt x="42" y="2"/>
                  <a:pt x="42" y="2"/>
                </a:cubicBezTo>
                <a:cubicBezTo>
                  <a:pt x="42" y="1"/>
                  <a:pt x="42" y="1"/>
                  <a:pt x="42" y="0"/>
                </a:cubicBezTo>
                <a:cubicBezTo>
                  <a:pt x="41" y="0"/>
                  <a:pt x="41" y="0"/>
                  <a:pt x="40" y="0"/>
                </a:cubicBezTo>
                <a:cubicBezTo>
                  <a:pt x="40" y="0"/>
                  <a:pt x="40" y="0"/>
                  <a:pt x="39" y="0"/>
                </a:cubicBezTo>
                <a:cubicBezTo>
                  <a:pt x="39" y="1"/>
                  <a:pt x="39" y="1"/>
                  <a:pt x="39" y="2"/>
                </a:cubicBezTo>
                <a:cubicBezTo>
                  <a:pt x="39" y="2"/>
                  <a:pt x="38" y="5"/>
                  <a:pt x="38" y="7"/>
                </a:cubicBezTo>
                <a:cubicBezTo>
                  <a:pt x="37" y="7"/>
                  <a:pt x="37" y="7"/>
                  <a:pt x="36" y="8"/>
                </a:cubicBezTo>
                <a:cubicBezTo>
                  <a:pt x="35" y="5"/>
                  <a:pt x="34" y="3"/>
                  <a:pt x="34" y="2"/>
                </a:cubicBezTo>
                <a:cubicBezTo>
                  <a:pt x="34" y="2"/>
                  <a:pt x="34" y="2"/>
                  <a:pt x="33" y="1"/>
                </a:cubicBezTo>
                <a:cubicBezTo>
                  <a:pt x="33" y="1"/>
                  <a:pt x="32" y="1"/>
                  <a:pt x="32" y="1"/>
                </a:cubicBezTo>
                <a:cubicBezTo>
                  <a:pt x="31" y="1"/>
                  <a:pt x="31" y="2"/>
                  <a:pt x="31" y="2"/>
                </a:cubicBezTo>
                <a:cubicBezTo>
                  <a:pt x="30" y="2"/>
                  <a:pt x="30" y="3"/>
                  <a:pt x="30" y="3"/>
                </a:cubicBezTo>
                <a:cubicBezTo>
                  <a:pt x="30" y="4"/>
                  <a:pt x="31" y="6"/>
                  <a:pt x="31" y="9"/>
                </a:cubicBezTo>
                <a:cubicBezTo>
                  <a:pt x="30" y="9"/>
                  <a:pt x="30" y="9"/>
                  <a:pt x="29" y="10"/>
                </a:cubicBezTo>
                <a:cubicBezTo>
                  <a:pt x="28" y="8"/>
                  <a:pt x="26" y="5"/>
                  <a:pt x="26" y="5"/>
                </a:cubicBezTo>
                <a:cubicBezTo>
                  <a:pt x="26" y="4"/>
                  <a:pt x="25" y="4"/>
                  <a:pt x="25" y="4"/>
                </a:cubicBezTo>
                <a:cubicBezTo>
                  <a:pt x="24" y="4"/>
                  <a:pt x="24" y="4"/>
                  <a:pt x="24" y="4"/>
                </a:cubicBezTo>
                <a:cubicBezTo>
                  <a:pt x="23" y="4"/>
                  <a:pt x="23" y="5"/>
                  <a:pt x="23" y="5"/>
                </a:cubicBezTo>
                <a:cubicBezTo>
                  <a:pt x="22" y="6"/>
                  <a:pt x="22" y="6"/>
                  <a:pt x="23" y="7"/>
                </a:cubicBezTo>
                <a:cubicBezTo>
                  <a:pt x="23" y="7"/>
                  <a:pt x="24" y="10"/>
                  <a:pt x="25" y="12"/>
                </a:cubicBezTo>
                <a:cubicBezTo>
                  <a:pt x="24" y="12"/>
                  <a:pt x="23" y="13"/>
                  <a:pt x="23" y="13"/>
                </a:cubicBezTo>
                <a:cubicBezTo>
                  <a:pt x="21" y="11"/>
                  <a:pt x="19" y="9"/>
                  <a:pt x="19" y="9"/>
                </a:cubicBezTo>
                <a:cubicBezTo>
                  <a:pt x="18" y="9"/>
                  <a:pt x="18" y="9"/>
                  <a:pt x="17" y="9"/>
                </a:cubicBezTo>
                <a:cubicBezTo>
                  <a:pt x="17" y="9"/>
                  <a:pt x="16" y="9"/>
                  <a:pt x="16" y="9"/>
                </a:cubicBezTo>
                <a:cubicBezTo>
                  <a:pt x="16" y="9"/>
                  <a:pt x="15" y="10"/>
                  <a:pt x="15" y="10"/>
                </a:cubicBezTo>
                <a:cubicBezTo>
                  <a:pt x="15" y="11"/>
                  <a:pt x="15" y="11"/>
                  <a:pt x="16" y="11"/>
                </a:cubicBezTo>
                <a:cubicBezTo>
                  <a:pt x="16" y="12"/>
                  <a:pt x="17" y="14"/>
                  <a:pt x="19" y="16"/>
                </a:cubicBezTo>
                <a:cubicBezTo>
                  <a:pt x="18" y="17"/>
                  <a:pt x="18" y="17"/>
                  <a:pt x="17" y="18"/>
                </a:cubicBezTo>
                <a:cubicBezTo>
                  <a:pt x="15" y="16"/>
                  <a:pt x="13" y="15"/>
                  <a:pt x="12" y="15"/>
                </a:cubicBezTo>
                <a:cubicBezTo>
                  <a:pt x="12" y="14"/>
                  <a:pt x="11" y="14"/>
                  <a:pt x="11" y="14"/>
                </a:cubicBezTo>
                <a:cubicBezTo>
                  <a:pt x="11" y="14"/>
                  <a:pt x="10" y="15"/>
                  <a:pt x="10" y="15"/>
                </a:cubicBezTo>
                <a:cubicBezTo>
                  <a:pt x="10" y="15"/>
                  <a:pt x="9" y="16"/>
                  <a:pt x="9" y="16"/>
                </a:cubicBezTo>
                <a:cubicBezTo>
                  <a:pt x="9" y="17"/>
                  <a:pt x="10" y="17"/>
                  <a:pt x="10" y="18"/>
                </a:cubicBezTo>
                <a:cubicBezTo>
                  <a:pt x="10" y="18"/>
                  <a:pt x="12" y="20"/>
                  <a:pt x="14" y="22"/>
                </a:cubicBezTo>
                <a:cubicBezTo>
                  <a:pt x="13" y="22"/>
                  <a:pt x="13" y="23"/>
                  <a:pt x="12" y="24"/>
                </a:cubicBezTo>
                <a:cubicBezTo>
                  <a:pt x="10" y="23"/>
                  <a:pt x="8" y="22"/>
                  <a:pt x="7" y="21"/>
                </a:cubicBezTo>
                <a:cubicBezTo>
                  <a:pt x="7" y="21"/>
                  <a:pt x="6" y="21"/>
                  <a:pt x="6" y="21"/>
                </a:cubicBezTo>
                <a:cubicBezTo>
                  <a:pt x="6" y="22"/>
                  <a:pt x="5" y="22"/>
                  <a:pt x="5" y="22"/>
                </a:cubicBezTo>
                <a:cubicBezTo>
                  <a:pt x="5" y="23"/>
                  <a:pt x="5" y="23"/>
                  <a:pt x="5" y="24"/>
                </a:cubicBezTo>
                <a:cubicBezTo>
                  <a:pt x="5" y="24"/>
                  <a:pt x="5" y="25"/>
                  <a:pt x="6" y="25"/>
                </a:cubicBezTo>
                <a:cubicBezTo>
                  <a:pt x="6" y="25"/>
                  <a:pt x="8" y="27"/>
                  <a:pt x="10" y="28"/>
                </a:cubicBezTo>
                <a:cubicBezTo>
                  <a:pt x="10" y="29"/>
                  <a:pt x="10" y="29"/>
                  <a:pt x="9" y="30"/>
                </a:cubicBezTo>
                <a:cubicBezTo>
                  <a:pt x="7" y="30"/>
                  <a:pt x="4" y="29"/>
                  <a:pt x="4" y="29"/>
                </a:cubicBezTo>
                <a:cubicBezTo>
                  <a:pt x="3" y="29"/>
                  <a:pt x="3" y="29"/>
                  <a:pt x="2" y="29"/>
                </a:cubicBezTo>
                <a:cubicBezTo>
                  <a:pt x="2" y="30"/>
                  <a:pt x="2" y="30"/>
                  <a:pt x="2" y="31"/>
                </a:cubicBezTo>
                <a:cubicBezTo>
                  <a:pt x="2" y="31"/>
                  <a:pt x="2" y="31"/>
                  <a:pt x="2" y="32"/>
                </a:cubicBezTo>
                <a:cubicBezTo>
                  <a:pt x="2" y="32"/>
                  <a:pt x="2" y="33"/>
                  <a:pt x="3" y="33"/>
                </a:cubicBezTo>
                <a:cubicBezTo>
                  <a:pt x="3" y="33"/>
                  <a:pt x="6" y="34"/>
                  <a:pt x="8" y="35"/>
                </a:cubicBezTo>
                <a:cubicBezTo>
                  <a:pt x="8" y="36"/>
                  <a:pt x="8" y="36"/>
                  <a:pt x="8" y="37"/>
                </a:cubicBezTo>
                <a:cubicBezTo>
                  <a:pt x="5" y="37"/>
                  <a:pt x="3" y="37"/>
                  <a:pt x="2" y="37"/>
                </a:cubicBezTo>
                <a:cubicBezTo>
                  <a:pt x="1" y="37"/>
                  <a:pt x="1" y="38"/>
                  <a:pt x="1" y="38"/>
                </a:cubicBezTo>
                <a:cubicBezTo>
                  <a:pt x="0" y="38"/>
                  <a:pt x="0" y="39"/>
                  <a:pt x="0" y="39"/>
                </a:cubicBezTo>
                <a:cubicBezTo>
                  <a:pt x="0" y="40"/>
                  <a:pt x="0" y="40"/>
                  <a:pt x="1" y="40"/>
                </a:cubicBezTo>
                <a:cubicBezTo>
                  <a:pt x="1" y="41"/>
                  <a:pt x="1" y="41"/>
                  <a:pt x="2" y="41"/>
                </a:cubicBezTo>
                <a:cubicBezTo>
                  <a:pt x="2" y="41"/>
                  <a:pt x="5" y="42"/>
                  <a:pt x="7" y="42"/>
                </a:cubicBezTo>
                <a:cubicBezTo>
                  <a:pt x="7" y="43"/>
                  <a:pt x="7" y="44"/>
                  <a:pt x="7" y="45"/>
                </a:cubicBezTo>
                <a:cubicBezTo>
                  <a:pt x="5" y="45"/>
                  <a:pt x="2" y="46"/>
                  <a:pt x="2" y="46"/>
                </a:cubicBezTo>
                <a:cubicBezTo>
                  <a:pt x="1" y="46"/>
                  <a:pt x="1" y="46"/>
                  <a:pt x="1" y="47"/>
                </a:cubicBezTo>
                <a:cubicBezTo>
                  <a:pt x="1" y="47"/>
                  <a:pt x="0" y="48"/>
                  <a:pt x="1" y="48"/>
                </a:cubicBezTo>
                <a:cubicBezTo>
                  <a:pt x="1" y="48"/>
                  <a:pt x="1" y="49"/>
                  <a:pt x="1" y="49"/>
                </a:cubicBezTo>
                <a:cubicBezTo>
                  <a:pt x="2" y="49"/>
                  <a:pt x="2" y="50"/>
                  <a:pt x="2" y="50"/>
                </a:cubicBezTo>
                <a:cubicBezTo>
                  <a:pt x="3" y="50"/>
                  <a:pt x="6" y="49"/>
                  <a:pt x="8" y="49"/>
                </a:cubicBezTo>
                <a:cubicBezTo>
                  <a:pt x="8" y="50"/>
                  <a:pt x="8" y="51"/>
                  <a:pt x="9" y="52"/>
                </a:cubicBezTo>
                <a:cubicBezTo>
                  <a:pt x="6" y="53"/>
                  <a:pt x="4" y="54"/>
                  <a:pt x="4" y="54"/>
                </a:cubicBezTo>
                <a:cubicBezTo>
                  <a:pt x="3" y="54"/>
                  <a:pt x="3" y="55"/>
                  <a:pt x="3" y="55"/>
                </a:cubicBezTo>
                <a:cubicBezTo>
                  <a:pt x="3" y="56"/>
                  <a:pt x="3" y="56"/>
                  <a:pt x="3" y="56"/>
                </a:cubicBezTo>
                <a:cubicBezTo>
                  <a:pt x="3" y="57"/>
                  <a:pt x="3" y="57"/>
                  <a:pt x="4" y="58"/>
                </a:cubicBezTo>
                <a:cubicBezTo>
                  <a:pt x="4" y="58"/>
                  <a:pt x="4" y="58"/>
                  <a:pt x="5" y="58"/>
                </a:cubicBezTo>
                <a:cubicBezTo>
                  <a:pt x="5" y="58"/>
                  <a:pt x="8" y="57"/>
                  <a:pt x="10" y="56"/>
                </a:cubicBezTo>
                <a:cubicBezTo>
                  <a:pt x="11" y="57"/>
                  <a:pt x="11" y="58"/>
                  <a:pt x="11" y="58"/>
                </a:cubicBezTo>
                <a:cubicBezTo>
                  <a:pt x="9" y="60"/>
                  <a:pt x="7" y="62"/>
                  <a:pt x="7" y="62"/>
                </a:cubicBezTo>
                <a:cubicBezTo>
                  <a:pt x="7" y="62"/>
                  <a:pt x="6" y="63"/>
                  <a:pt x="6" y="63"/>
                </a:cubicBezTo>
                <a:cubicBezTo>
                  <a:pt x="6" y="63"/>
                  <a:pt x="6" y="64"/>
                  <a:pt x="7" y="64"/>
                </a:cubicBezTo>
                <a:cubicBezTo>
                  <a:pt x="7" y="65"/>
                  <a:pt x="7" y="65"/>
                  <a:pt x="8" y="65"/>
                </a:cubicBezTo>
                <a:cubicBezTo>
                  <a:pt x="8" y="65"/>
                  <a:pt x="9" y="65"/>
                  <a:pt x="9" y="65"/>
                </a:cubicBezTo>
                <a:cubicBezTo>
                  <a:pt x="9" y="65"/>
                  <a:pt x="12" y="64"/>
                  <a:pt x="14" y="63"/>
                </a:cubicBezTo>
                <a:cubicBezTo>
                  <a:pt x="14" y="63"/>
                  <a:pt x="15" y="64"/>
                  <a:pt x="15" y="64"/>
                </a:cubicBezTo>
                <a:cubicBezTo>
                  <a:pt x="14" y="66"/>
                  <a:pt x="12" y="68"/>
                  <a:pt x="12" y="69"/>
                </a:cubicBezTo>
                <a:cubicBezTo>
                  <a:pt x="12" y="69"/>
                  <a:pt x="11" y="70"/>
                  <a:pt x="11" y="70"/>
                </a:cubicBezTo>
                <a:cubicBezTo>
                  <a:pt x="11" y="70"/>
                  <a:pt x="12" y="71"/>
                  <a:pt x="12" y="71"/>
                </a:cubicBezTo>
                <a:cubicBezTo>
                  <a:pt x="12" y="72"/>
                  <a:pt x="13" y="72"/>
                  <a:pt x="13" y="72"/>
                </a:cubicBezTo>
                <a:cubicBezTo>
                  <a:pt x="14" y="72"/>
                  <a:pt x="14" y="72"/>
                  <a:pt x="14" y="71"/>
                </a:cubicBezTo>
                <a:cubicBezTo>
                  <a:pt x="15" y="71"/>
                  <a:pt x="17" y="69"/>
                  <a:pt x="19" y="68"/>
                </a:cubicBezTo>
                <a:cubicBezTo>
                  <a:pt x="19" y="68"/>
                  <a:pt x="20" y="69"/>
                  <a:pt x="21" y="70"/>
                </a:cubicBezTo>
                <a:cubicBezTo>
                  <a:pt x="20" y="72"/>
                  <a:pt x="18" y="74"/>
                  <a:pt x="18" y="74"/>
                </a:cubicBezTo>
                <a:cubicBezTo>
                  <a:pt x="18" y="75"/>
                  <a:pt x="18" y="75"/>
                  <a:pt x="18" y="76"/>
                </a:cubicBezTo>
                <a:cubicBezTo>
                  <a:pt x="18" y="76"/>
                  <a:pt x="18" y="77"/>
                  <a:pt x="19" y="77"/>
                </a:cubicBezTo>
                <a:cubicBezTo>
                  <a:pt x="19" y="77"/>
                  <a:pt x="20" y="77"/>
                  <a:pt x="20" y="77"/>
                </a:cubicBezTo>
                <a:cubicBezTo>
                  <a:pt x="20" y="77"/>
                  <a:pt x="21" y="77"/>
                  <a:pt x="21" y="77"/>
                </a:cubicBezTo>
                <a:cubicBezTo>
                  <a:pt x="22" y="76"/>
                  <a:pt x="23" y="74"/>
                  <a:pt x="25" y="72"/>
                </a:cubicBezTo>
                <a:cubicBezTo>
                  <a:pt x="25" y="73"/>
                  <a:pt x="26" y="73"/>
                  <a:pt x="27" y="73"/>
                </a:cubicBezTo>
                <a:cubicBezTo>
                  <a:pt x="26" y="76"/>
                  <a:pt x="25" y="78"/>
                  <a:pt x="25" y="79"/>
                </a:cubicBezTo>
                <a:cubicBezTo>
                  <a:pt x="25" y="79"/>
                  <a:pt x="25" y="80"/>
                  <a:pt x="25" y="80"/>
                </a:cubicBezTo>
                <a:cubicBezTo>
                  <a:pt x="26" y="80"/>
                  <a:pt x="26" y="81"/>
                  <a:pt x="26" y="81"/>
                </a:cubicBezTo>
                <a:cubicBezTo>
                  <a:pt x="27" y="81"/>
                  <a:pt x="27" y="81"/>
                  <a:pt x="28" y="81"/>
                </a:cubicBezTo>
                <a:cubicBezTo>
                  <a:pt x="28" y="81"/>
                  <a:pt x="29" y="81"/>
                  <a:pt x="29" y="80"/>
                </a:cubicBezTo>
                <a:cubicBezTo>
                  <a:pt x="29" y="80"/>
                  <a:pt x="30" y="77"/>
                  <a:pt x="31" y="75"/>
                </a:cubicBezTo>
                <a:cubicBezTo>
                  <a:pt x="32" y="75"/>
                  <a:pt x="32" y="75"/>
                  <a:pt x="33" y="75"/>
                </a:cubicBezTo>
                <a:cubicBezTo>
                  <a:pt x="33" y="76"/>
                  <a:pt x="33" y="76"/>
                  <a:pt x="34" y="76"/>
                </a:cubicBezTo>
                <a:cubicBezTo>
                  <a:pt x="34" y="78"/>
                  <a:pt x="33" y="81"/>
                  <a:pt x="33" y="81"/>
                </a:cubicBezTo>
                <a:cubicBezTo>
                  <a:pt x="33" y="82"/>
                  <a:pt x="33" y="82"/>
                  <a:pt x="34" y="83"/>
                </a:cubicBezTo>
                <a:cubicBezTo>
                  <a:pt x="34" y="83"/>
                  <a:pt x="34" y="83"/>
                  <a:pt x="35" y="83"/>
                </a:cubicBezTo>
                <a:cubicBezTo>
                  <a:pt x="35" y="83"/>
                  <a:pt x="36" y="83"/>
                  <a:pt x="36" y="83"/>
                </a:cubicBezTo>
                <a:cubicBezTo>
                  <a:pt x="37" y="83"/>
                  <a:pt x="37" y="83"/>
                  <a:pt x="37" y="82"/>
                </a:cubicBezTo>
                <a:cubicBezTo>
                  <a:pt x="37" y="82"/>
                  <a:pt x="38" y="79"/>
                  <a:pt x="39" y="77"/>
                </a:cubicBezTo>
                <a:cubicBezTo>
                  <a:pt x="39" y="77"/>
                  <a:pt x="40" y="77"/>
                  <a:pt x="41" y="77"/>
                </a:cubicBezTo>
                <a:cubicBezTo>
                  <a:pt x="41" y="79"/>
                  <a:pt x="42" y="82"/>
                  <a:pt x="42" y="82"/>
                </a:cubicBezTo>
                <a:cubicBezTo>
                  <a:pt x="42" y="83"/>
                  <a:pt x="42" y="83"/>
                  <a:pt x="42" y="84"/>
                </a:cubicBezTo>
                <a:cubicBezTo>
                  <a:pt x="43" y="84"/>
                  <a:pt x="43" y="84"/>
                  <a:pt x="44" y="84"/>
                </a:cubicBezTo>
                <a:cubicBezTo>
                  <a:pt x="44" y="84"/>
                  <a:pt x="45" y="84"/>
                  <a:pt x="45" y="83"/>
                </a:cubicBezTo>
                <a:cubicBezTo>
                  <a:pt x="45" y="83"/>
                  <a:pt x="45" y="83"/>
                  <a:pt x="46" y="82"/>
                </a:cubicBezTo>
                <a:cubicBezTo>
                  <a:pt x="46" y="82"/>
                  <a:pt x="46" y="79"/>
                  <a:pt x="46" y="77"/>
                </a:cubicBezTo>
                <a:cubicBezTo>
                  <a:pt x="47" y="76"/>
                  <a:pt x="47" y="76"/>
                  <a:pt x="48" y="76"/>
                </a:cubicBezTo>
                <a:cubicBezTo>
                  <a:pt x="49" y="79"/>
                  <a:pt x="50" y="81"/>
                  <a:pt x="50" y="82"/>
                </a:cubicBezTo>
                <a:cubicBezTo>
                  <a:pt x="50" y="82"/>
                  <a:pt x="51" y="82"/>
                  <a:pt x="51" y="83"/>
                </a:cubicBezTo>
                <a:cubicBezTo>
                  <a:pt x="51" y="83"/>
                  <a:pt x="52" y="83"/>
                  <a:pt x="52" y="83"/>
                </a:cubicBezTo>
                <a:cubicBezTo>
                  <a:pt x="53" y="83"/>
                  <a:pt x="53" y="82"/>
                  <a:pt x="53" y="82"/>
                </a:cubicBezTo>
                <a:cubicBezTo>
                  <a:pt x="54" y="82"/>
                  <a:pt x="54" y="81"/>
                  <a:pt x="54" y="81"/>
                </a:cubicBezTo>
                <a:cubicBezTo>
                  <a:pt x="54" y="80"/>
                  <a:pt x="53" y="77"/>
                  <a:pt x="53" y="75"/>
                </a:cubicBezTo>
                <a:cubicBezTo>
                  <a:pt x="54" y="75"/>
                  <a:pt x="54" y="74"/>
                  <a:pt x="55" y="74"/>
                </a:cubicBezTo>
                <a:cubicBezTo>
                  <a:pt x="56" y="76"/>
                  <a:pt x="58" y="79"/>
                  <a:pt x="58" y="79"/>
                </a:cubicBezTo>
                <a:cubicBezTo>
                  <a:pt x="58" y="79"/>
                  <a:pt x="59" y="80"/>
                  <a:pt x="59" y="80"/>
                </a:cubicBezTo>
                <a:cubicBezTo>
                  <a:pt x="60" y="80"/>
                  <a:pt x="60" y="80"/>
                  <a:pt x="61" y="80"/>
                </a:cubicBezTo>
                <a:cubicBezTo>
                  <a:pt x="61" y="79"/>
                  <a:pt x="61" y="79"/>
                  <a:pt x="62" y="79"/>
                </a:cubicBezTo>
                <a:cubicBezTo>
                  <a:pt x="62" y="78"/>
                  <a:pt x="62" y="78"/>
                  <a:pt x="62" y="77"/>
                </a:cubicBezTo>
                <a:cubicBezTo>
                  <a:pt x="61" y="77"/>
                  <a:pt x="60" y="74"/>
                  <a:pt x="60" y="72"/>
                </a:cubicBezTo>
                <a:cubicBezTo>
                  <a:pt x="60" y="72"/>
                  <a:pt x="61" y="71"/>
                  <a:pt x="62" y="71"/>
                </a:cubicBezTo>
                <a:cubicBezTo>
                  <a:pt x="63" y="72"/>
                  <a:pt x="65" y="74"/>
                  <a:pt x="66" y="75"/>
                </a:cubicBezTo>
                <a:cubicBezTo>
                  <a:pt x="66" y="75"/>
                  <a:pt x="66" y="75"/>
                  <a:pt x="67" y="75"/>
                </a:cubicBezTo>
                <a:cubicBezTo>
                  <a:pt x="67" y="75"/>
                  <a:pt x="68" y="75"/>
                  <a:pt x="68" y="75"/>
                </a:cubicBezTo>
                <a:cubicBezTo>
                  <a:pt x="68" y="75"/>
                  <a:pt x="69" y="74"/>
                  <a:pt x="69" y="74"/>
                </a:cubicBezTo>
                <a:cubicBezTo>
                  <a:pt x="69" y="73"/>
                  <a:pt x="69" y="73"/>
                  <a:pt x="68" y="72"/>
                </a:cubicBezTo>
                <a:cubicBezTo>
                  <a:pt x="68" y="72"/>
                  <a:pt x="67" y="70"/>
                  <a:pt x="65" y="68"/>
                </a:cubicBezTo>
                <a:cubicBezTo>
                  <a:pt x="66" y="67"/>
                  <a:pt x="67" y="67"/>
                  <a:pt x="67" y="66"/>
                </a:cubicBezTo>
                <a:cubicBezTo>
                  <a:pt x="69" y="67"/>
                  <a:pt x="71" y="69"/>
                  <a:pt x="72" y="69"/>
                </a:cubicBezTo>
                <a:cubicBezTo>
                  <a:pt x="72" y="69"/>
                  <a:pt x="73" y="70"/>
                  <a:pt x="73" y="69"/>
                </a:cubicBezTo>
                <a:cubicBezTo>
                  <a:pt x="74" y="69"/>
                  <a:pt x="74" y="69"/>
                  <a:pt x="74" y="69"/>
                </a:cubicBezTo>
                <a:cubicBezTo>
                  <a:pt x="75" y="68"/>
                  <a:pt x="75" y="68"/>
                  <a:pt x="75" y="68"/>
                </a:cubicBezTo>
                <a:cubicBezTo>
                  <a:pt x="75" y="67"/>
                  <a:pt x="75" y="67"/>
                  <a:pt x="74" y="66"/>
                </a:cubicBezTo>
                <a:cubicBezTo>
                  <a:pt x="74" y="66"/>
                  <a:pt x="72" y="64"/>
                  <a:pt x="70" y="62"/>
                </a:cubicBezTo>
                <a:cubicBezTo>
                  <a:pt x="71" y="62"/>
                  <a:pt x="71" y="61"/>
                  <a:pt x="72" y="60"/>
                </a:cubicBezTo>
                <a:cubicBezTo>
                  <a:pt x="74" y="61"/>
                  <a:pt x="76" y="62"/>
                  <a:pt x="77" y="62"/>
                </a:cubicBezTo>
                <a:cubicBezTo>
                  <a:pt x="77" y="63"/>
                  <a:pt x="78" y="63"/>
                  <a:pt x="78" y="62"/>
                </a:cubicBezTo>
                <a:cubicBezTo>
                  <a:pt x="79" y="62"/>
                  <a:pt x="79" y="62"/>
                  <a:pt x="79" y="61"/>
                </a:cubicBezTo>
                <a:cubicBezTo>
                  <a:pt x="79" y="61"/>
                  <a:pt x="79" y="61"/>
                  <a:pt x="79" y="60"/>
                </a:cubicBezTo>
                <a:cubicBezTo>
                  <a:pt x="79" y="60"/>
                  <a:pt x="79" y="59"/>
                  <a:pt x="79" y="59"/>
                </a:cubicBezTo>
                <a:cubicBezTo>
                  <a:pt x="78" y="59"/>
                  <a:pt x="76" y="57"/>
                  <a:pt x="74" y="56"/>
                </a:cubicBezTo>
                <a:cubicBezTo>
                  <a:pt x="74" y="55"/>
                  <a:pt x="75" y="54"/>
                  <a:pt x="75" y="54"/>
                </a:cubicBezTo>
                <a:cubicBezTo>
                  <a:pt x="77" y="54"/>
                  <a:pt x="80" y="55"/>
                  <a:pt x="80" y="55"/>
                </a:cubicBezTo>
                <a:cubicBezTo>
                  <a:pt x="81" y="55"/>
                  <a:pt x="81" y="55"/>
                  <a:pt x="82" y="54"/>
                </a:cubicBezTo>
                <a:cubicBezTo>
                  <a:pt x="82" y="54"/>
                  <a:pt x="82" y="54"/>
                  <a:pt x="82" y="53"/>
                </a:cubicBezTo>
                <a:cubicBezTo>
                  <a:pt x="83" y="53"/>
                  <a:pt x="83" y="52"/>
                  <a:pt x="82" y="52"/>
                </a:cubicBezTo>
                <a:cubicBezTo>
                  <a:pt x="82" y="52"/>
                  <a:pt x="82" y="51"/>
                  <a:pt x="81" y="51"/>
                </a:cubicBezTo>
                <a:cubicBezTo>
                  <a:pt x="81" y="51"/>
                  <a:pt x="78" y="50"/>
                  <a:pt x="76" y="49"/>
                </a:cubicBezTo>
                <a:cubicBezTo>
                  <a:pt x="76" y="48"/>
                  <a:pt x="76" y="47"/>
                  <a:pt x="77" y="47"/>
                </a:cubicBezTo>
                <a:cubicBezTo>
                  <a:pt x="79" y="47"/>
                  <a:pt x="82" y="46"/>
                  <a:pt x="82" y="46"/>
                </a:cubicBezTo>
                <a:close/>
                <a:moveTo>
                  <a:pt x="49" y="44"/>
                </a:moveTo>
                <a:cubicBezTo>
                  <a:pt x="48" y="47"/>
                  <a:pt x="44" y="50"/>
                  <a:pt x="40" y="49"/>
                </a:cubicBezTo>
                <a:cubicBezTo>
                  <a:pt x="37" y="47"/>
                  <a:pt x="34" y="44"/>
                  <a:pt x="35" y="40"/>
                </a:cubicBezTo>
                <a:cubicBezTo>
                  <a:pt x="37" y="36"/>
                  <a:pt x="40" y="34"/>
                  <a:pt x="44" y="35"/>
                </a:cubicBezTo>
                <a:cubicBezTo>
                  <a:pt x="48" y="36"/>
                  <a:pt x="50" y="40"/>
                  <a:pt x="49" y="44"/>
                </a:cubicBezTo>
                <a:close/>
                <a:moveTo>
                  <a:pt x="15" y="45"/>
                </a:moveTo>
                <a:cubicBezTo>
                  <a:pt x="14" y="42"/>
                  <a:pt x="14" y="38"/>
                  <a:pt x="15" y="34"/>
                </a:cubicBezTo>
                <a:cubicBezTo>
                  <a:pt x="19" y="21"/>
                  <a:pt x="33" y="12"/>
                  <a:pt x="46" y="15"/>
                </a:cubicBezTo>
                <a:cubicBezTo>
                  <a:pt x="45" y="19"/>
                  <a:pt x="45" y="19"/>
                  <a:pt x="45" y="19"/>
                </a:cubicBezTo>
                <a:cubicBezTo>
                  <a:pt x="34" y="17"/>
                  <a:pt x="23" y="24"/>
                  <a:pt x="20" y="36"/>
                </a:cubicBezTo>
                <a:cubicBezTo>
                  <a:pt x="19" y="39"/>
                  <a:pt x="19" y="42"/>
                  <a:pt x="19" y="44"/>
                </a:cubicBezTo>
                <a:lnTo>
                  <a:pt x="15" y="45"/>
                </a:lnTo>
                <a:close/>
                <a:moveTo>
                  <a:pt x="35" y="69"/>
                </a:moveTo>
                <a:cubicBezTo>
                  <a:pt x="26" y="66"/>
                  <a:pt x="19" y="60"/>
                  <a:pt x="16" y="52"/>
                </a:cubicBezTo>
                <a:cubicBezTo>
                  <a:pt x="21" y="51"/>
                  <a:pt x="21" y="51"/>
                  <a:pt x="21" y="51"/>
                </a:cubicBezTo>
                <a:cubicBezTo>
                  <a:pt x="23" y="57"/>
                  <a:pt x="29" y="62"/>
                  <a:pt x="36" y="64"/>
                </a:cubicBezTo>
                <a:cubicBezTo>
                  <a:pt x="43" y="66"/>
                  <a:pt x="50" y="65"/>
                  <a:pt x="56" y="61"/>
                </a:cubicBezTo>
                <a:cubicBezTo>
                  <a:pt x="59" y="64"/>
                  <a:pt x="59" y="64"/>
                  <a:pt x="59" y="64"/>
                </a:cubicBezTo>
                <a:cubicBezTo>
                  <a:pt x="52" y="69"/>
                  <a:pt x="43" y="71"/>
                  <a:pt x="35" y="69"/>
                </a:cubicBezTo>
                <a:close/>
                <a:moveTo>
                  <a:pt x="69" y="49"/>
                </a:moveTo>
                <a:cubicBezTo>
                  <a:pt x="68" y="53"/>
                  <a:pt x="66" y="57"/>
                  <a:pt x="64" y="59"/>
                </a:cubicBezTo>
                <a:cubicBezTo>
                  <a:pt x="60" y="56"/>
                  <a:pt x="60" y="56"/>
                  <a:pt x="60" y="56"/>
                </a:cubicBezTo>
                <a:cubicBezTo>
                  <a:pt x="62" y="54"/>
                  <a:pt x="64" y="51"/>
                  <a:pt x="64" y="48"/>
                </a:cubicBezTo>
                <a:cubicBezTo>
                  <a:pt x="68" y="37"/>
                  <a:pt x="62" y="25"/>
                  <a:pt x="51" y="21"/>
                </a:cubicBezTo>
                <a:cubicBezTo>
                  <a:pt x="53" y="16"/>
                  <a:pt x="53" y="16"/>
                  <a:pt x="53" y="16"/>
                </a:cubicBezTo>
                <a:cubicBezTo>
                  <a:pt x="66" y="22"/>
                  <a:pt x="73" y="36"/>
                  <a:pt x="69" y="4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 name="Freeform 12"/>
          <p:cNvSpPr>
            <a:spLocks/>
          </p:cNvSpPr>
          <p:nvPr userDrawn="1"/>
        </p:nvSpPr>
        <p:spPr bwMode="auto">
          <a:xfrm>
            <a:off x="5659967" y="758825"/>
            <a:ext cx="575733" cy="385763"/>
          </a:xfrm>
          <a:custGeom>
            <a:avLst/>
            <a:gdLst>
              <a:gd name="T0" fmla="*/ 112 w 112"/>
              <a:gd name="T1" fmla="*/ 3 h 100"/>
              <a:gd name="T2" fmla="*/ 5 w 112"/>
              <a:gd name="T3" fmla="*/ 8 h 100"/>
              <a:gd name="T4" fmla="*/ 5 w 112"/>
              <a:gd name="T5" fmla="*/ 6 h 100"/>
              <a:gd name="T6" fmla="*/ 5 w 112"/>
              <a:gd name="T7" fmla="*/ 3 h 100"/>
              <a:gd name="T8" fmla="*/ 2 w 112"/>
              <a:gd name="T9" fmla="*/ 1 h 100"/>
              <a:gd name="T10" fmla="*/ 0 w 112"/>
              <a:gd name="T11" fmla="*/ 4 h 100"/>
              <a:gd name="T12" fmla="*/ 3 w 112"/>
              <a:gd name="T13" fmla="*/ 6 h 100"/>
              <a:gd name="T14" fmla="*/ 31 w 112"/>
              <a:gd name="T15" fmla="*/ 100 h 100"/>
              <a:gd name="T16" fmla="*/ 33 w 112"/>
              <a:gd name="T17" fmla="*/ 99 h 100"/>
              <a:gd name="T18" fmla="*/ 21 w 112"/>
              <a:gd name="T19" fmla="*/ 58 h 100"/>
              <a:gd name="T20" fmla="*/ 112 w 112"/>
              <a:gd name="T21" fmla="*/ 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00">
                <a:moveTo>
                  <a:pt x="112" y="3"/>
                </a:moveTo>
                <a:cubicBezTo>
                  <a:pt x="5" y="8"/>
                  <a:pt x="5" y="8"/>
                  <a:pt x="5" y="8"/>
                </a:cubicBezTo>
                <a:cubicBezTo>
                  <a:pt x="5" y="6"/>
                  <a:pt x="5" y="6"/>
                  <a:pt x="5" y="6"/>
                </a:cubicBezTo>
                <a:cubicBezTo>
                  <a:pt x="5" y="5"/>
                  <a:pt x="6" y="4"/>
                  <a:pt x="5" y="3"/>
                </a:cubicBezTo>
                <a:cubicBezTo>
                  <a:pt x="5" y="1"/>
                  <a:pt x="3" y="0"/>
                  <a:pt x="2" y="1"/>
                </a:cubicBezTo>
                <a:cubicBezTo>
                  <a:pt x="0" y="1"/>
                  <a:pt x="0" y="3"/>
                  <a:pt x="0" y="4"/>
                </a:cubicBezTo>
                <a:cubicBezTo>
                  <a:pt x="0" y="5"/>
                  <a:pt x="1" y="6"/>
                  <a:pt x="3" y="6"/>
                </a:cubicBezTo>
                <a:cubicBezTo>
                  <a:pt x="31" y="100"/>
                  <a:pt x="31" y="100"/>
                  <a:pt x="31" y="100"/>
                </a:cubicBezTo>
                <a:cubicBezTo>
                  <a:pt x="33" y="99"/>
                  <a:pt x="33" y="99"/>
                  <a:pt x="33" y="99"/>
                </a:cubicBezTo>
                <a:cubicBezTo>
                  <a:pt x="21" y="58"/>
                  <a:pt x="21" y="58"/>
                  <a:pt x="21" y="58"/>
                </a:cubicBezTo>
                <a:lnTo>
                  <a:pt x="112" y="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 name="Freeform 13"/>
          <p:cNvSpPr>
            <a:spLocks noEditPoints="1"/>
          </p:cNvSpPr>
          <p:nvPr userDrawn="1"/>
        </p:nvSpPr>
        <p:spPr bwMode="auto">
          <a:xfrm>
            <a:off x="3898900" y="1303338"/>
            <a:ext cx="391584" cy="247650"/>
          </a:xfrm>
          <a:custGeom>
            <a:avLst/>
            <a:gdLst>
              <a:gd name="T0" fmla="*/ 73 w 76"/>
              <a:gd name="T1" fmla="*/ 0 h 64"/>
              <a:gd name="T2" fmla="*/ 65 w 76"/>
              <a:gd name="T3" fmla="*/ 0 h 64"/>
              <a:gd name="T4" fmla="*/ 62 w 76"/>
              <a:gd name="T5" fmla="*/ 3 h 64"/>
              <a:gd name="T6" fmla="*/ 62 w 76"/>
              <a:gd name="T7" fmla="*/ 5 h 64"/>
              <a:gd name="T8" fmla="*/ 10 w 76"/>
              <a:gd name="T9" fmla="*/ 23 h 64"/>
              <a:gd name="T10" fmla="*/ 8 w 76"/>
              <a:gd name="T11" fmla="*/ 21 h 64"/>
              <a:gd name="T12" fmla="*/ 2 w 76"/>
              <a:gd name="T13" fmla="*/ 21 h 64"/>
              <a:gd name="T14" fmla="*/ 0 w 76"/>
              <a:gd name="T15" fmla="*/ 23 h 64"/>
              <a:gd name="T16" fmla="*/ 0 w 76"/>
              <a:gd name="T17" fmla="*/ 41 h 64"/>
              <a:gd name="T18" fmla="*/ 2 w 76"/>
              <a:gd name="T19" fmla="*/ 43 h 64"/>
              <a:gd name="T20" fmla="*/ 8 w 76"/>
              <a:gd name="T21" fmla="*/ 43 h 64"/>
              <a:gd name="T22" fmla="*/ 10 w 76"/>
              <a:gd name="T23" fmla="*/ 41 h 64"/>
              <a:gd name="T24" fmla="*/ 24 w 76"/>
              <a:gd name="T25" fmla="*/ 46 h 64"/>
              <a:gd name="T26" fmla="*/ 23 w 76"/>
              <a:gd name="T27" fmla="*/ 49 h 64"/>
              <a:gd name="T28" fmla="*/ 23 w 76"/>
              <a:gd name="T29" fmla="*/ 51 h 64"/>
              <a:gd name="T30" fmla="*/ 24 w 76"/>
              <a:gd name="T31" fmla="*/ 52 h 64"/>
              <a:gd name="T32" fmla="*/ 38 w 76"/>
              <a:gd name="T33" fmla="*/ 57 h 64"/>
              <a:gd name="T34" fmla="*/ 39 w 76"/>
              <a:gd name="T35" fmla="*/ 57 h 64"/>
              <a:gd name="T36" fmla="*/ 42 w 76"/>
              <a:gd name="T37" fmla="*/ 55 h 64"/>
              <a:gd name="T38" fmla="*/ 43 w 76"/>
              <a:gd name="T39" fmla="*/ 52 h 64"/>
              <a:gd name="T40" fmla="*/ 62 w 76"/>
              <a:gd name="T41" fmla="*/ 59 h 64"/>
              <a:gd name="T42" fmla="*/ 62 w 76"/>
              <a:gd name="T43" fmla="*/ 61 h 64"/>
              <a:gd name="T44" fmla="*/ 65 w 76"/>
              <a:gd name="T45" fmla="*/ 64 h 64"/>
              <a:gd name="T46" fmla="*/ 73 w 76"/>
              <a:gd name="T47" fmla="*/ 64 h 64"/>
              <a:gd name="T48" fmla="*/ 76 w 76"/>
              <a:gd name="T49" fmla="*/ 61 h 64"/>
              <a:gd name="T50" fmla="*/ 76 w 76"/>
              <a:gd name="T51" fmla="*/ 3 h 64"/>
              <a:gd name="T52" fmla="*/ 73 w 76"/>
              <a:gd name="T53" fmla="*/ 0 h 64"/>
              <a:gd name="T54" fmla="*/ 40 w 76"/>
              <a:gd name="T55" fmla="*/ 54 h 64"/>
              <a:gd name="T56" fmla="*/ 38 w 76"/>
              <a:gd name="T57" fmla="*/ 55 h 64"/>
              <a:gd name="T58" fmla="*/ 25 w 76"/>
              <a:gd name="T59" fmla="*/ 50 h 64"/>
              <a:gd name="T60" fmla="*/ 25 w 76"/>
              <a:gd name="T61" fmla="*/ 50 h 64"/>
              <a:gd name="T62" fmla="*/ 25 w 76"/>
              <a:gd name="T63" fmla="*/ 49 h 64"/>
              <a:gd name="T64" fmla="*/ 26 w 76"/>
              <a:gd name="T65" fmla="*/ 46 h 64"/>
              <a:gd name="T66" fmla="*/ 41 w 76"/>
              <a:gd name="T67" fmla="*/ 51 h 64"/>
              <a:gd name="T68" fmla="*/ 40 w 76"/>
              <a:gd name="T69"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64">
                <a:moveTo>
                  <a:pt x="73" y="0"/>
                </a:moveTo>
                <a:cubicBezTo>
                  <a:pt x="65" y="0"/>
                  <a:pt x="65" y="0"/>
                  <a:pt x="65" y="0"/>
                </a:cubicBezTo>
                <a:cubicBezTo>
                  <a:pt x="64" y="0"/>
                  <a:pt x="62" y="1"/>
                  <a:pt x="62" y="3"/>
                </a:cubicBezTo>
                <a:cubicBezTo>
                  <a:pt x="62" y="5"/>
                  <a:pt x="62" y="5"/>
                  <a:pt x="62" y="5"/>
                </a:cubicBezTo>
                <a:cubicBezTo>
                  <a:pt x="10" y="23"/>
                  <a:pt x="10" y="23"/>
                  <a:pt x="10" y="23"/>
                </a:cubicBezTo>
                <a:cubicBezTo>
                  <a:pt x="10" y="22"/>
                  <a:pt x="9" y="21"/>
                  <a:pt x="8" y="21"/>
                </a:cubicBezTo>
                <a:cubicBezTo>
                  <a:pt x="2" y="21"/>
                  <a:pt x="2" y="21"/>
                  <a:pt x="2" y="21"/>
                </a:cubicBezTo>
                <a:cubicBezTo>
                  <a:pt x="1" y="21"/>
                  <a:pt x="0" y="22"/>
                  <a:pt x="0" y="23"/>
                </a:cubicBezTo>
                <a:cubicBezTo>
                  <a:pt x="0" y="41"/>
                  <a:pt x="0" y="41"/>
                  <a:pt x="0" y="41"/>
                </a:cubicBezTo>
                <a:cubicBezTo>
                  <a:pt x="0" y="42"/>
                  <a:pt x="1" y="43"/>
                  <a:pt x="2" y="43"/>
                </a:cubicBezTo>
                <a:cubicBezTo>
                  <a:pt x="8" y="43"/>
                  <a:pt x="8" y="43"/>
                  <a:pt x="8" y="43"/>
                </a:cubicBezTo>
                <a:cubicBezTo>
                  <a:pt x="9" y="43"/>
                  <a:pt x="10" y="42"/>
                  <a:pt x="10" y="41"/>
                </a:cubicBezTo>
                <a:cubicBezTo>
                  <a:pt x="24" y="46"/>
                  <a:pt x="24" y="46"/>
                  <a:pt x="24" y="46"/>
                </a:cubicBezTo>
                <a:cubicBezTo>
                  <a:pt x="23" y="49"/>
                  <a:pt x="23" y="49"/>
                  <a:pt x="23" y="49"/>
                </a:cubicBezTo>
                <a:cubicBezTo>
                  <a:pt x="22" y="49"/>
                  <a:pt x="22" y="50"/>
                  <a:pt x="23" y="51"/>
                </a:cubicBezTo>
                <a:cubicBezTo>
                  <a:pt x="23" y="52"/>
                  <a:pt x="24" y="52"/>
                  <a:pt x="24" y="52"/>
                </a:cubicBezTo>
                <a:cubicBezTo>
                  <a:pt x="38" y="57"/>
                  <a:pt x="38" y="57"/>
                  <a:pt x="38" y="57"/>
                </a:cubicBezTo>
                <a:cubicBezTo>
                  <a:pt x="38" y="57"/>
                  <a:pt x="38" y="57"/>
                  <a:pt x="39" y="57"/>
                </a:cubicBezTo>
                <a:cubicBezTo>
                  <a:pt x="40" y="57"/>
                  <a:pt x="41" y="56"/>
                  <a:pt x="42" y="55"/>
                </a:cubicBezTo>
                <a:cubicBezTo>
                  <a:pt x="43" y="52"/>
                  <a:pt x="43" y="52"/>
                  <a:pt x="43" y="52"/>
                </a:cubicBezTo>
                <a:cubicBezTo>
                  <a:pt x="62" y="59"/>
                  <a:pt x="62" y="59"/>
                  <a:pt x="62" y="59"/>
                </a:cubicBezTo>
                <a:cubicBezTo>
                  <a:pt x="62" y="61"/>
                  <a:pt x="62" y="61"/>
                  <a:pt x="62" y="61"/>
                </a:cubicBezTo>
                <a:cubicBezTo>
                  <a:pt x="62" y="63"/>
                  <a:pt x="64" y="64"/>
                  <a:pt x="65" y="64"/>
                </a:cubicBezTo>
                <a:cubicBezTo>
                  <a:pt x="73" y="64"/>
                  <a:pt x="73" y="64"/>
                  <a:pt x="73" y="64"/>
                </a:cubicBezTo>
                <a:cubicBezTo>
                  <a:pt x="75" y="64"/>
                  <a:pt x="76" y="63"/>
                  <a:pt x="76" y="61"/>
                </a:cubicBezTo>
                <a:cubicBezTo>
                  <a:pt x="76" y="3"/>
                  <a:pt x="76" y="3"/>
                  <a:pt x="76" y="3"/>
                </a:cubicBezTo>
                <a:cubicBezTo>
                  <a:pt x="76" y="1"/>
                  <a:pt x="75" y="0"/>
                  <a:pt x="73" y="0"/>
                </a:cubicBezTo>
                <a:close/>
                <a:moveTo>
                  <a:pt x="40" y="54"/>
                </a:moveTo>
                <a:cubicBezTo>
                  <a:pt x="39" y="55"/>
                  <a:pt x="39" y="55"/>
                  <a:pt x="38" y="55"/>
                </a:cubicBezTo>
                <a:cubicBezTo>
                  <a:pt x="25" y="50"/>
                  <a:pt x="25" y="50"/>
                  <a:pt x="25" y="50"/>
                </a:cubicBezTo>
                <a:cubicBezTo>
                  <a:pt x="25" y="50"/>
                  <a:pt x="25" y="50"/>
                  <a:pt x="25" y="50"/>
                </a:cubicBezTo>
                <a:cubicBezTo>
                  <a:pt x="24" y="50"/>
                  <a:pt x="24" y="50"/>
                  <a:pt x="25" y="49"/>
                </a:cubicBezTo>
                <a:cubicBezTo>
                  <a:pt x="26" y="46"/>
                  <a:pt x="26" y="46"/>
                  <a:pt x="26" y="46"/>
                </a:cubicBezTo>
                <a:cubicBezTo>
                  <a:pt x="41" y="51"/>
                  <a:pt x="41" y="51"/>
                  <a:pt x="41" y="51"/>
                </a:cubicBezTo>
                <a:lnTo>
                  <a:pt x="40" y="5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4" name="Group 23"/>
          <p:cNvGrpSpPr/>
          <p:nvPr userDrawn="1"/>
        </p:nvGrpSpPr>
        <p:grpSpPr>
          <a:xfrm>
            <a:off x="4599518" y="692150"/>
            <a:ext cx="884767" cy="371476"/>
            <a:chOff x="3449638" y="692150"/>
            <a:chExt cx="663575" cy="371476"/>
          </a:xfrm>
        </p:grpSpPr>
        <p:sp>
          <p:nvSpPr>
            <p:cNvPr id="25" name="Oval 14"/>
            <p:cNvSpPr>
              <a:spLocks noChangeArrowheads="1"/>
            </p:cNvSpPr>
            <p:nvPr userDrawn="1"/>
          </p:nvSpPr>
          <p:spPr bwMode="auto">
            <a:xfrm>
              <a:off x="3554413" y="692150"/>
              <a:ext cx="76200" cy="777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 name="Freeform 15"/>
            <p:cNvSpPr>
              <a:spLocks/>
            </p:cNvSpPr>
            <p:nvPr userDrawn="1"/>
          </p:nvSpPr>
          <p:spPr bwMode="auto">
            <a:xfrm>
              <a:off x="3514725" y="777875"/>
              <a:ext cx="158750" cy="50800"/>
            </a:xfrm>
            <a:custGeom>
              <a:avLst/>
              <a:gdLst>
                <a:gd name="T0" fmla="*/ 27 w 41"/>
                <a:gd name="T1" fmla="*/ 0 h 13"/>
                <a:gd name="T2" fmla="*/ 20 w 41"/>
                <a:gd name="T3" fmla="*/ 0 h 13"/>
                <a:gd name="T4" fmla="*/ 13 w 41"/>
                <a:gd name="T5" fmla="*/ 0 h 13"/>
                <a:gd name="T6" fmla="*/ 1 w 41"/>
                <a:gd name="T7" fmla="*/ 9 h 13"/>
                <a:gd name="T8" fmla="*/ 0 w 41"/>
                <a:gd name="T9" fmla="*/ 13 h 13"/>
                <a:gd name="T10" fmla="*/ 41 w 41"/>
                <a:gd name="T11" fmla="*/ 13 h 13"/>
                <a:gd name="T12" fmla="*/ 40 w 41"/>
                <a:gd name="T13" fmla="*/ 9 h 13"/>
                <a:gd name="T14" fmla="*/ 27 w 41"/>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
                  <a:moveTo>
                    <a:pt x="27" y="0"/>
                  </a:moveTo>
                  <a:cubicBezTo>
                    <a:pt x="20" y="0"/>
                    <a:pt x="20" y="0"/>
                    <a:pt x="20" y="0"/>
                  </a:cubicBezTo>
                  <a:cubicBezTo>
                    <a:pt x="13" y="0"/>
                    <a:pt x="13" y="0"/>
                    <a:pt x="13" y="0"/>
                  </a:cubicBezTo>
                  <a:cubicBezTo>
                    <a:pt x="6" y="0"/>
                    <a:pt x="2" y="6"/>
                    <a:pt x="1" y="9"/>
                  </a:cubicBezTo>
                  <a:cubicBezTo>
                    <a:pt x="0" y="13"/>
                    <a:pt x="0" y="13"/>
                    <a:pt x="0" y="13"/>
                  </a:cubicBezTo>
                  <a:cubicBezTo>
                    <a:pt x="41" y="13"/>
                    <a:pt x="41" y="13"/>
                    <a:pt x="41" y="13"/>
                  </a:cubicBezTo>
                  <a:cubicBezTo>
                    <a:pt x="40" y="9"/>
                    <a:pt x="40" y="9"/>
                    <a:pt x="40" y="9"/>
                  </a:cubicBezTo>
                  <a:cubicBezTo>
                    <a:pt x="38" y="6"/>
                    <a:pt x="34" y="0"/>
                    <a:pt x="27"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 name="Freeform 16"/>
            <p:cNvSpPr>
              <a:spLocks/>
            </p:cNvSpPr>
            <p:nvPr userDrawn="1"/>
          </p:nvSpPr>
          <p:spPr bwMode="auto">
            <a:xfrm>
              <a:off x="3681413" y="777875"/>
              <a:ext cx="180975" cy="50800"/>
            </a:xfrm>
            <a:custGeom>
              <a:avLst/>
              <a:gdLst>
                <a:gd name="T0" fmla="*/ 34 w 47"/>
                <a:gd name="T1" fmla="*/ 0 h 13"/>
                <a:gd name="T2" fmla="*/ 13 w 47"/>
                <a:gd name="T3" fmla="*/ 0 h 13"/>
                <a:gd name="T4" fmla="*/ 0 w 47"/>
                <a:gd name="T5" fmla="*/ 13 h 13"/>
                <a:gd name="T6" fmla="*/ 47 w 47"/>
                <a:gd name="T7" fmla="*/ 13 h 13"/>
                <a:gd name="T8" fmla="*/ 34 w 47"/>
                <a:gd name="T9" fmla="*/ 0 h 13"/>
              </a:gdLst>
              <a:ahLst/>
              <a:cxnLst>
                <a:cxn ang="0">
                  <a:pos x="T0" y="T1"/>
                </a:cxn>
                <a:cxn ang="0">
                  <a:pos x="T2" y="T3"/>
                </a:cxn>
                <a:cxn ang="0">
                  <a:pos x="T4" y="T5"/>
                </a:cxn>
                <a:cxn ang="0">
                  <a:pos x="T6" y="T7"/>
                </a:cxn>
                <a:cxn ang="0">
                  <a:pos x="T8" y="T9"/>
                </a:cxn>
              </a:cxnLst>
              <a:rect l="0" t="0" r="r" b="b"/>
              <a:pathLst>
                <a:path w="47" h="13">
                  <a:moveTo>
                    <a:pt x="34" y="0"/>
                  </a:moveTo>
                  <a:cubicBezTo>
                    <a:pt x="13" y="0"/>
                    <a:pt x="13" y="0"/>
                    <a:pt x="13" y="0"/>
                  </a:cubicBezTo>
                  <a:cubicBezTo>
                    <a:pt x="6" y="0"/>
                    <a:pt x="0" y="6"/>
                    <a:pt x="0" y="13"/>
                  </a:cubicBezTo>
                  <a:cubicBezTo>
                    <a:pt x="47" y="13"/>
                    <a:pt x="47" y="13"/>
                    <a:pt x="47" y="13"/>
                  </a:cubicBezTo>
                  <a:cubicBezTo>
                    <a:pt x="46" y="7"/>
                    <a:pt x="41" y="0"/>
                    <a:pt x="34"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 name="Oval 17"/>
            <p:cNvSpPr>
              <a:spLocks noChangeArrowheads="1"/>
            </p:cNvSpPr>
            <p:nvPr userDrawn="1"/>
          </p:nvSpPr>
          <p:spPr bwMode="auto">
            <a:xfrm>
              <a:off x="3730625" y="692150"/>
              <a:ext cx="77788" cy="777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 name="Freeform 18"/>
            <p:cNvSpPr>
              <a:spLocks/>
            </p:cNvSpPr>
            <p:nvPr userDrawn="1"/>
          </p:nvSpPr>
          <p:spPr bwMode="auto">
            <a:xfrm>
              <a:off x="3870325" y="777875"/>
              <a:ext cx="177800" cy="50800"/>
            </a:xfrm>
            <a:custGeom>
              <a:avLst/>
              <a:gdLst>
                <a:gd name="T0" fmla="*/ 33 w 46"/>
                <a:gd name="T1" fmla="*/ 0 h 13"/>
                <a:gd name="T2" fmla="*/ 12 w 46"/>
                <a:gd name="T3" fmla="*/ 0 h 13"/>
                <a:gd name="T4" fmla="*/ 0 w 46"/>
                <a:gd name="T5" fmla="*/ 13 h 13"/>
                <a:gd name="T6" fmla="*/ 46 w 46"/>
                <a:gd name="T7" fmla="*/ 13 h 13"/>
                <a:gd name="T8" fmla="*/ 33 w 46"/>
                <a:gd name="T9" fmla="*/ 0 h 13"/>
              </a:gdLst>
              <a:ahLst/>
              <a:cxnLst>
                <a:cxn ang="0">
                  <a:pos x="T0" y="T1"/>
                </a:cxn>
                <a:cxn ang="0">
                  <a:pos x="T2" y="T3"/>
                </a:cxn>
                <a:cxn ang="0">
                  <a:pos x="T4" y="T5"/>
                </a:cxn>
                <a:cxn ang="0">
                  <a:pos x="T6" y="T7"/>
                </a:cxn>
                <a:cxn ang="0">
                  <a:pos x="T8" y="T9"/>
                </a:cxn>
              </a:cxnLst>
              <a:rect l="0" t="0" r="r" b="b"/>
              <a:pathLst>
                <a:path w="46" h="13">
                  <a:moveTo>
                    <a:pt x="33" y="0"/>
                  </a:moveTo>
                  <a:cubicBezTo>
                    <a:pt x="12" y="0"/>
                    <a:pt x="12" y="0"/>
                    <a:pt x="12" y="0"/>
                  </a:cubicBezTo>
                  <a:cubicBezTo>
                    <a:pt x="5" y="0"/>
                    <a:pt x="0" y="6"/>
                    <a:pt x="0" y="13"/>
                  </a:cubicBezTo>
                  <a:cubicBezTo>
                    <a:pt x="46" y="13"/>
                    <a:pt x="46" y="13"/>
                    <a:pt x="46" y="13"/>
                  </a:cubicBezTo>
                  <a:cubicBezTo>
                    <a:pt x="46" y="7"/>
                    <a:pt x="41" y="0"/>
                    <a:pt x="33"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0" name="Oval 19"/>
            <p:cNvSpPr>
              <a:spLocks noChangeArrowheads="1"/>
            </p:cNvSpPr>
            <p:nvPr userDrawn="1"/>
          </p:nvSpPr>
          <p:spPr bwMode="auto">
            <a:xfrm>
              <a:off x="3921125" y="692150"/>
              <a:ext cx="76200" cy="777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1" name="Freeform 20"/>
            <p:cNvSpPr>
              <a:spLocks noEditPoints="1"/>
            </p:cNvSpPr>
            <p:nvPr userDrawn="1"/>
          </p:nvSpPr>
          <p:spPr bwMode="auto">
            <a:xfrm>
              <a:off x="3449638" y="839788"/>
              <a:ext cx="663575" cy="223838"/>
            </a:xfrm>
            <a:custGeom>
              <a:avLst/>
              <a:gdLst>
                <a:gd name="T0" fmla="*/ 167 w 172"/>
                <a:gd name="T1" fmla="*/ 14 h 58"/>
                <a:gd name="T2" fmla="*/ 153 w 172"/>
                <a:gd name="T3" fmla="*/ 0 h 58"/>
                <a:gd name="T4" fmla="*/ 19 w 172"/>
                <a:gd name="T5" fmla="*/ 0 h 58"/>
                <a:gd name="T6" fmla="*/ 5 w 172"/>
                <a:gd name="T7" fmla="*/ 14 h 58"/>
                <a:gd name="T8" fmla="*/ 5 w 172"/>
                <a:gd name="T9" fmla="*/ 14 h 58"/>
                <a:gd name="T10" fmla="*/ 0 w 172"/>
                <a:gd name="T11" fmla="*/ 45 h 58"/>
                <a:gd name="T12" fmla="*/ 14 w 172"/>
                <a:gd name="T13" fmla="*/ 58 h 58"/>
                <a:gd name="T14" fmla="*/ 17 w 172"/>
                <a:gd name="T15" fmla="*/ 58 h 58"/>
                <a:gd name="T16" fmla="*/ 18 w 172"/>
                <a:gd name="T17" fmla="*/ 55 h 58"/>
                <a:gd name="T18" fmla="*/ 30 w 172"/>
                <a:gd name="T19" fmla="*/ 46 h 58"/>
                <a:gd name="T20" fmla="*/ 37 w 172"/>
                <a:gd name="T21" fmla="*/ 46 h 58"/>
                <a:gd name="T22" fmla="*/ 44 w 172"/>
                <a:gd name="T23" fmla="*/ 46 h 58"/>
                <a:gd name="T24" fmla="*/ 57 w 172"/>
                <a:gd name="T25" fmla="*/ 55 h 58"/>
                <a:gd name="T26" fmla="*/ 57 w 172"/>
                <a:gd name="T27" fmla="*/ 58 h 58"/>
                <a:gd name="T28" fmla="*/ 60 w 172"/>
                <a:gd name="T29" fmla="*/ 58 h 58"/>
                <a:gd name="T30" fmla="*/ 73 w 172"/>
                <a:gd name="T31" fmla="*/ 46 h 58"/>
                <a:gd name="T32" fmla="*/ 94 w 172"/>
                <a:gd name="T33" fmla="*/ 46 h 58"/>
                <a:gd name="T34" fmla="*/ 106 w 172"/>
                <a:gd name="T35" fmla="*/ 58 h 58"/>
                <a:gd name="T36" fmla="*/ 109 w 172"/>
                <a:gd name="T37" fmla="*/ 58 h 58"/>
                <a:gd name="T38" fmla="*/ 121 w 172"/>
                <a:gd name="T39" fmla="*/ 46 h 58"/>
                <a:gd name="T40" fmla="*/ 142 w 172"/>
                <a:gd name="T41" fmla="*/ 46 h 58"/>
                <a:gd name="T42" fmla="*/ 155 w 172"/>
                <a:gd name="T43" fmla="*/ 58 h 58"/>
                <a:gd name="T44" fmla="*/ 159 w 172"/>
                <a:gd name="T45" fmla="*/ 58 h 58"/>
                <a:gd name="T46" fmla="*/ 172 w 172"/>
                <a:gd name="T47" fmla="*/ 45 h 58"/>
                <a:gd name="T48" fmla="*/ 167 w 172"/>
                <a:gd name="T49" fmla="*/ 14 h 58"/>
                <a:gd name="T50" fmla="*/ 37 w 172"/>
                <a:gd name="T51" fmla="*/ 43 h 58"/>
                <a:gd name="T52" fmla="*/ 27 w 172"/>
                <a:gd name="T53" fmla="*/ 33 h 58"/>
                <a:gd name="T54" fmla="*/ 37 w 172"/>
                <a:gd name="T55" fmla="*/ 23 h 58"/>
                <a:gd name="T56" fmla="*/ 47 w 172"/>
                <a:gd name="T57" fmla="*/ 33 h 58"/>
                <a:gd name="T58" fmla="*/ 37 w 172"/>
                <a:gd name="T59" fmla="*/ 43 h 58"/>
                <a:gd name="T60" fmla="*/ 83 w 172"/>
                <a:gd name="T61" fmla="*/ 43 h 58"/>
                <a:gd name="T62" fmla="*/ 73 w 172"/>
                <a:gd name="T63" fmla="*/ 33 h 58"/>
                <a:gd name="T64" fmla="*/ 83 w 172"/>
                <a:gd name="T65" fmla="*/ 23 h 58"/>
                <a:gd name="T66" fmla="*/ 93 w 172"/>
                <a:gd name="T67" fmla="*/ 33 h 58"/>
                <a:gd name="T68" fmla="*/ 83 w 172"/>
                <a:gd name="T69" fmla="*/ 43 h 58"/>
                <a:gd name="T70" fmla="*/ 132 w 172"/>
                <a:gd name="T71" fmla="*/ 43 h 58"/>
                <a:gd name="T72" fmla="*/ 122 w 172"/>
                <a:gd name="T73" fmla="*/ 33 h 58"/>
                <a:gd name="T74" fmla="*/ 132 w 172"/>
                <a:gd name="T75" fmla="*/ 23 h 58"/>
                <a:gd name="T76" fmla="*/ 142 w 172"/>
                <a:gd name="T77" fmla="*/ 33 h 58"/>
                <a:gd name="T78" fmla="*/ 132 w 172"/>
                <a:gd name="T79"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2" h="58">
                  <a:moveTo>
                    <a:pt x="167" y="14"/>
                  </a:moveTo>
                  <a:cubicBezTo>
                    <a:pt x="167" y="6"/>
                    <a:pt x="161" y="0"/>
                    <a:pt x="153" y="0"/>
                  </a:cubicBezTo>
                  <a:cubicBezTo>
                    <a:pt x="19" y="0"/>
                    <a:pt x="19" y="0"/>
                    <a:pt x="19" y="0"/>
                  </a:cubicBezTo>
                  <a:cubicBezTo>
                    <a:pt x="12" y="0"/>
                    <a:pt x="5" y="6"/>
                    <a:pt x="5" y="14"/>
                  </a:cubicBezTo>
                  <a:cubicBezTo>
                    <a:pt x="5" y="14"/>
                    <a:pt x="5" y="14"/>
                    <a:pt x="5" y="14"/>
                  </a:cubicBezTo>
                  <a:cubicBezTo>
                    <a:pt x="0" y="45"/>
                    <a:pt x="0" y="45"/>
                    <a:pt x="0" y="45"/>
                  </a:cubicBezTo>
                  <a:cubicBezTo>
                    <a:pt x="0" y="52"/>
                    <a:pt x="6" y="58"/>
                    <a:pt x="14" y="58"/>
                  </a:cubicBezTo>
                  <a:cubicBezTo>
                    <a:pt x="17" y="58"/>
                    <a:pt x="17" y="58"/>
                    <a:pt x="17" y="58"/>
                  </a:cubicBezTo>
                  <a:cubicBezTo>
                    <a:pt x="18" y="55"/>
                    <a:pt x="18" y="55"/>
                    <a:pt x="18" y="55"/>
                  </a:cubicBezTo>
                  <a:cubicBezTo>
                    <a:pt x="19" y="52"/>
                    <a:pt x="23" y="46"/>
                    <a:pt x="30" y="46"/>
                  </a:cubicBezTo>
                  <a:cubicBezTo>
                    <a:pt x="37" y="46"/>
                    <a:pt x="37" y="46"/>
                    <a:pt x="37" y="46"/>
                  </a:cubicBezTo>
                  <a:cubicBezTo>
                    <a:pt x="44" y="46"/>
                    <a:pt x="44" y="46"/>
                    <a:pt x="44" y="46"/>
                  </a:cubicBezTo>
                  <a:cubicBezTo>
                    <a:pt x="51" y="46"/>
                    <a:pt x="55" y="52"/>
                    <a:pt x="57" y="55"/>
                  </a:cubicBezTo>
                  <a:cubicBezTo>
                    <a:pt x="57" y="58"/>
                    <a:pt x="57" y="58"/>
                    <a:pt x="57" y="58"/>
                  </a:cubicBezTo>
                  <a:cubicBezTo>
                    <a:pt x="60" y="58"/>
                    <a:pt x="60" y="58"/>
                    <a:pt x="60" y="58"/>
                  </a:cubicBezTo>
                  <a:cubicBezTo>
                    <a:pt x="61" y="52"/>
                    <a:pt x="66" y="46"/>
                    <a:pt x="73" y="46"/>
                  </a:cubicBezTo>
                  <a:cubicBezTo>
                    <a:pt x="94" y="46"/>
                    <a:pt x="94" y="46"/>
                    <a:pt x="94" y="46"/>
                  </a:cubicBezTo>
                  <a:cubicBezTo>
                    <a:pt x="101" y="46"/>
                    <a:pt x="106" y="52"/>
                    <a:pt x="106" y="58"/>
                  </a:cubicBezTo>
                  <a:cubicBezTo>
                    <a:pt x="109" y="58"/>
                    <a:pt x="109" y="58"/>
                    <a:pt x="109" y="58"/>
                  </a:cubicBezTo>
                  <a:cubicBezTo>
                    <a:pt x="109" y="52"/>
                    <a:pt x="115" y="46"/>
                    <a:pt x="121" y="46"/>
                  </a:cubicBezTo>
                  <a:cubicBezTo>
                    <a:pt x="142" y="46"/>
                    <a:pt x="142" y="46"/>
                    <a:pt x="142" y="46"/>
                  </a:cubicBezTo>
                  <a:cubicBezTo>
                    <a:pt x="150" y="46"/>
                    <a:pt x="155" y="52"/>
                    <a:pt x="155" y="58"/>
                  </a:cubicBezTo>
                  <a:cubicBezTo>
                    <a:pt x="159" y="58"/>
                    <a:pt x="159" y="58"/>
                    <a:pt x="159" y="58"/>
                  </a:cubicBezTo>
                  <a:cubicBezTo>
                    <a:pt x="166" y="58"/>
                    <a:pt x="172" y="52"/>
                    <a:pt x="172" y="45"/>
                  </a:cubicBezTo>
                  <a:lnTo>
                    <a:pt x="167" y="14"/>
                  </a:lnTo>
                  <a:close/>
                  <a:moveTo>
                    <a:pt x="37" y="43"/>
                  </a:moveTo>
                  <a:cubicBezTo>
                    <a:pt x="32" y="43"/>
                    <a:pt x="27" y="39"/>
                    <a:pt x="27" y="33"/>
                  </a:cubicBezTo>
                  <a:cubicBezTo>
                    <a:pt x="27" y="28"/>
                    <a:pt x="32" y="23"/>
                    <a:pt x="37" y="23"/>
                  </a:cubicBezTo>
                  <a:cubicBezTo>
                    <a:pt x="43" y="23"/>
                    <a:pt x="47" y="28"/>
                    <a:pt x="47" y="33"/>
                  </a:cubicBezTo>
                  <a:cubicBezTo>
                    <a:pt x="47" y="39"/>
                    <a:pt x="43" y="43"/>
                    <a:pt x="37" y="43"/>
                  </a:cubicBezTo>
                  <a:close/>
                  <a:moveTo>
                    <a:pt x="83" y="43"/>
                  </a:moveTo>
                  <a:cubicBezTo>
                    <a:pt x="78" y="43"/>
                    <a:pt x="73" y="39"/>
                    <a:pt x="73" y="33"/>
                  </a:cubicBezTo>
                  <a:cubicBezTo>
                    <a:pt x="73" y="28"/>
                    <a:pt x="78" y="23"/>
                    <a:pt x="83" y="23"/>
                  </a:cubicBezTo>
                  <a:cubicBezTo>
                    <a:pt x="89" y="23"/>
                    <a:pt x="93" y="28"/>
                    <a:pt x="93" y="33"/>
                  </a:cubicBezTo>
                  <a:cubicBezTo>
                    <a:pt x="93" y="39"/>
                    <a:pt x="89" y="43"/>
                    <a:pt x="83" y="43"/>
                  </a:cubicBezTo>
                  <a:close/>
                  <a:moveTo>
                    <a:pt x="132" y="43"/>
                  </a:moveTo>
                  <a:cubicBezTo>
                    <a:pt x="126" y="43"/>
                    <a:pt x="122" y="39"/>
                    <a:pt x="122" y="33"/>
                  </a:cubicBezTo>
                  <a:cubicBezTo>
                    <a:pt x="122" y="28"/>
                    <a:pt x="126" y="23"/>
                    <a:pt x="132" y="23"/>
                  </a:cubicBezTo>
                  <a:cubicBezTo>
                    <a:pt x="137" y="23"/>
                    <a:pt x="142" y="28"/>
                    <a:pt x="142" y="33"/>
                  </a:cubicBezTo>
                  <a:cubicBezTo>
                    <a:pt x="142" y="39"/>
                    <a:pt x="137" y="43"/>
                    <a:pt x="132" y="43"/>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32" name="Freeform 21"/>
          <p:cNvSpPr>
            <a:spLocks noEditPoints="1"/>
          </p:cNvSpPr>
          <p:nvPr userDrawn="1"/>
        </p:nvSpPr>
        <p:spPr bwMode="auto">
          <a:xfrm>
            <a:off x="7543801" y="2987675"/>
            <a:ext cx="469900" cy="312738"/>
          </a:xfrm>
          <a:custGeom>
            <a:avLst/>
            <a:gdLst>
              <a:gd name="T0" fmla="*/ 91 w 91"/>
              <a:gd name="T1" fmla="*/ 76 h 81"/>
              <a:gd name="T2" fmla="*/ 82 w 91"/>
              <a:gd name="T3" fmla="*/ 57 h 81"/>
              <a:gd name="T4" fmla="*/ 77 w 91"/>
              <a:gd name="T5" fmla="*/ 53 h 81"/>
              <a:gd name="T6" fmla="*/ 67 w 91"/>
              <a:gd name="T7" fmla="*/ 53 h 81"/>
              <a:gd name="T8" fmla="*/ 67 w 91"/>
              <a:gd name="T9" fmla="*/ 51 h 81"/>
              <a:gd name="T10" fmla="*/ 75 w 91"/>
              <a:gd name="T11" fmla="*/ 51 h 81"/>
              <a:gd name="T12" fmla="*/ 81 w 91"/>
              <a:gd name="T13" fmla="*/ 44 h 81"/>
              <a:gd name="T14" fmla="*/ 81 w 91"/>
              <a:gd name="T15" fmla="*/ 6 h 81"/>
              <a:gd name="T16" fmla="*/ 75 w 91"/>
              <a:gd name="T17" fmla="*/ 0 h 81"/>
              <a:gd name="T18" fmla="*/ 16 w 91"/>
              <a:gd name="T19" fmla="*/ 0 h 81"/>
              <a:gd name="T20" fmla="*/ 10 w 91"/>
              <a:gd name="T21" fmla="*/ 6 h 81"/>
              <a:gd name="T22" fmla="*/ 10 w 91"/>
              <a:gd name="T23" fmla="*/ 44 h 81"/>
              <a:gd name="T24" fmla="*/ 16 w 91"/>
              <a:gd name="T25" fmla="*/ 51 h 81"/>
              <a:gd name="T26" fmla="*/ 24 w 91"/>
              <a:gd name="T27" fmla="*/ 51 h 81"/>
              <a:gd name="T28" fmla="*/ 24 w 91"/>
              <a:gd name="T29" fmla="*/ 53 h 81"/>
              <a:gd name="T30" fmla="*/ 14 w 91"/>
              <a:gd name="T31" fmla="*/ 53 h 81"/>
              <a:gd name="T32" fmla="*/ 9 w 91"/>
              <a:gd name="T33" fmla="*/ 57 h 81"/>
              <a:gd name="T34" fmla="*/ 1 w 91"/>
              <a:gd name="T35" fmla="*/ 76 h 81"/>
              <a:gd name="T36" fmla="*/ 1 w 91"/>
              <a:gd name="T37" fmla="*/ 80 h 81"/>
              <a:gd name="T38" fmla="*/ 4 w 91"/>
              <a:gd name="T39" fmla="*/ 81 h 81"/>
              <a:gd name="T40" fmla="*/ 27 w 91"/>
              <a:gd name="T41" fmla="*/ 81 h 81"/>
              <a:gd name="T42" fmla="*/ 28 w 91"/>
              <a:gd name="T43" fmla="*/ 81 h 81"/>
              <a:gd name="T44" fmla="*/ 46 w 91"/>
              <a:gd name="T45" fmla="*/ 81 h 81"/>
              <a:gd name="T46" fmla="*/ 64 w 91"/>
              <a:gd name="T47" fmla="*/ 81 h 81"/>
              <a:gd name="T48" fmla="*/ 64 w 91"/>
              <a:gd name="T49" fmla="*/ 81 h 81"/>
              <a:gd name="T50" fmla="*/ 87 w 91"/>
              <a:gd name="T51" fmla="*/ 81 h 81"/>
              <a:gd name="T52" fmla="*/ 91 w 91"/>
              <a:gd name="T53" fmla="*/ 80 h 81"/>
              <a:gd name="T54" fmla="*/ 91 w 91"/>
              <a:gd name="T55" fmla="*/ 76 h 81"/>
              <a:gd name="T56" fmla="*/ 15 w 91"/>
              <a:gd name="T57" fmla="*/ 44 h 81"/>
              <a:gd name="T58" fmla="*/ 15 w 91"/>
              <a:gd name="T59" fmla="*/ 6 h 81"/>
              <a:gd name="T60" fmla="*/ 16 w 91"/>
              <a:gd name="T61" fmla="*/ 5 h 81"/>
              <a:gd name="T62" fmla="*/ 75 w 91"/>
              <a:gd name="T63" fmla="*/ 5 h 81"/>
              <a:gd name="T64" fmla="*/ 76 w 91"/>
              <a:gd name="T65" fmla="*/ 6 h 81"/>
              <a:gd name="T66" fmla="*/ 76 w 91"/>
              <a:gd name="T67" fmla="*/ 44 h 81"/>
              <a:gd name="T68" fmla="*/ 75 w 91"/>
              <a:gd name="T69" fmla="*/ 45 h 81"/>
              <a:gd name="T70" fmla="*/ 16 w 91"/>
              <a:gd name="T71" fmla="*/ 45 h 81"/>
              <a:gd name="T72" fmla="*/ 15 w 91"/>
              <a:gd name="T73" fmla="*/ 44 h 81"/>
              <a:gd name="T74" fmla="*/ 61 w 91"/>
              <a:gd name="T75" fmla="*/ 75 h 81"/>
              <a:gd name="T76" fmla="*/ 60 w 91"/>
              <a:gd name="T77" fmla="*/ 75 h 81"/>
              <a:gd name="T78" fmla="*/ 53 w 91"/>
              <a:gd name="T79" fmla="*/ 75 h 81"/>
              <a:gd name="T80" fmla="*/ 50 w 91"/>
              <a:gd name="T81" fmla="*/ 75 h 81"/>
              <a:gd name="T82" fmla="*/ 42 w 91"/>
              <a:gd name="T83" fmla="*/ 75 h 81"/>
              <a:gd name="T84" fmla="*/ 39 w 91"/>
              <a:gd name="T85" fmla="*/ 75 h 81"/>
              <a:gd name="T86" fmla="*/ 32 w 91"/>
              <a:gd name="T87" fmla="*/ 75 h 81"/>
              <a:gd name="T88" fmla="*/ 31 w 91"/>
              <a:gd name="T89" fmla="*/ 75 h 81"/>
              <a:gd name="T90" fmla="*/ 31 w 91"/>
              <a:gd name="T91" fmla="*/ 73 h 81"/>
              <a:gd name="T92" fmla="*/ 32 w 91"/>
              <a:gd name="T93" fmla="*/ 68 h 81"/>
              <a:gd name="T94" fmla="*/ 33 w 91"/>
              <a:gd name="T95" fmla="*/ 67 h 81"/>
              <a:gd name="T96" fmla="*/ 40 w 91"/>
              <a:gd name="T97" fmla="*/ 67 h 81"/>
              <a:gd name="T98" fmla="*/ 52 w 91"/>
              <a:gd name="T99" fmla="*/ 67 h 81"/>
              <a:gd name="T100" fmla="*/ 58 w 91"/>
              <a:gd name="T101" fmla="*/ 67 h 81"/>
              <a:gd name="T102" fmla="*/ 60 w 91"/>
              <a:gd name="T103" fmla="*/ 68 h 81"/>
              <a:gd name="T104" fmla="*/ 61 w 91"/>
              <a:gd name="T105" fmla="*/ 73 h 81"/>
              <a:gd name="T106" fmla="*/ 61 w 91"/>
              <a:gd name="T107"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 h="81">
                <a:moveTo>
                  <a:pt x="91" y="76"/>
                </a:moveTo>
                <a:cubicBezTo>
                  <a:pt x="82" y="57"/>
                  <a:pt x="82" y="57"/>
                  <a:pt x="82" y="57"/>
                </a:cubicBezTo>
                <a:cubicBezTo>
                  <a:pt x="81" y="55"/>
                  <a:pt x="79" y="53"/>
                  <a:pt x="77" y="53"/>
                </a:cubicBezTo>
                <a:cubicBezTo>
                  <a:pt x="67" y="53"/>
                  <a:pt x="67" y="53"/>
                  <a:pt x="67" y="53"/>
                </a:cubicBezTo>
                <a:cubicBezTo>
                  <a:pt x="67" y="51"/>
                  <a:pt x="67" y="51"/>
                  <a:pt x="67" y="51"/>
                </a:cubicBezTo>
                <a:cubicBezTo>
                  <a:pt x="75" y="51"/>
                  <a:pt x="75" y="51"/>
                  <a:pt x="75" y="51"/>
                </a:cubicBezTo>
                <a:cubicBezTo>
                  <a:pt x="79" y="51"/>
                  <a:pt x="81" y="48"/>
                  <a:pt x="81" y="44"/>
                </a:cubicBezTo>
                <a:cubicBezTo>
                  <a:pt x="81" y="6"/>
                  <a:pt x="81" y="6"/>
                  <a:pt x="81" y="6"/>
                </a:cubicBezTo>
                <a:cubicBezTo>
                  <a:pt x="81" y="3"/>
                  <a:pt x="79" y="0"/>
                  <a:pt x="75" y="0"/>
                </a:cubicBezTo>
                <a:cubicBezTo>
                  <a:pt x="16" y="0"/>
                  <a:pt x="16" y="0"/>
                  <a:pt x="16" y="0"/>
                </a:cubicBezTo>
                <a:cubicBezTo>
                  <a:pt x="13" y="0"/>
                  <a:pt x="10" y="3"/>
                  <a:pt x="10" y="6"/>
                </a:cubicBezTo>
                <a:cubicBezTo>
                  <a:pt x="10" y="44"/>
                  <a:pt x="10" y="44"/>
                  <a:pt x="10" y="44"/>
                </a:cubicBezTo>
                <a:cubicBezTo>
                  <a:pt x="10" y="48"/>
                  <a:pt x="13" y="51"/>
                  <a:pt x="16" y="51"/>
                </a:cubicBezTo>
                <a:cubicBezTo>
                  <a:pt x="24" y="51"/>
                  <a:pt x="24" y="51"/>
                  <a:pt x="24" y="51"/>
                </a:cubicBezTo>
                <a:cubicBezTo>
                  <a:pt x="24" y="53"/>
                  <a:pt x="24" y="53"/>
                  <a:pt x="24" y="53"/>
                </a:cubicBezTo>
                <a:cubicBezTo>
                  <a:pt x="14" y="53"/>
                  <a:pt x="14" y="53"/>
                  <a:pt x="14" y="53"/>
                </a:cubicBezTo>
                <a:cubicBezTo>
                  <a:pt x="12" y="53"/>
                  <a:pt x="10" y="55"/>
                  <a:pt x="9" y="57"/>
                </a:cubicBezTo>
                <a:cubicBezTo>
                  <a:pt x="1" y="76"/>
                  <a:pt x="1" y="76"/>
                  <a:pt x="1" y="76"/>
                </a:cubicBezTo>
                <a:cubicBezTo>
                  <a:pt x="0" y="77"/>
                  <a:pt x="0" y="78"/>
                  <a:pt x="1" y="80"/>
                </a:cubicBezTo>
                <a:cubicBezTo>
                  <a:pt x="1" y="81"/>
                  <a:pt x="3" y="81"/>
                  <a:pt x="4" y="81"/>
                </a:cubicBezTo>
                <a:cubicBezTo>
                  <a:pt x="27" y="81"/>
                  <a:pt x="27" y="81"/>
                  <a:pt x="27" y="81"/>
                </a:cubicBezTo>
                <a:cubicBezTo>
                  <a:pt x="27" y="81"/>
                  <a:pt x="28" y="81"/>
                  <a:pt x="28" y="81"/>
                </a:cubicBezTo>
                <a:cubicBezTo>
                  <a:pt x="46" y="81"/>
                  <a:pt x="46" y="81"/>
                  <a:pt x="46" y="81"/>
                </a:cubicBezTo>
                <a:cubicBezTo>
                  <a:pt x="64" y="81"/>
                  <a:pt x="64" y="81"/>
                  <a:pt x="64" y="81"/>
                </a:cubicBezTo>
                <a:cubicBezTo>
                  <a:pt x="64" y="81"/>
                  <a:pt x="64" y="81"/>
                  <a:pt x="64" y="81"/>
                </a:cubicBezTo>
                <a:cubicBezTo>
                  <a:pt x="87" y="81"/>
                  <a:pt x="87" y="81"/>
                  <a:pt x="87" y="81"/>
                </a:cubicBezTo>
                <a:cubicBezTo>
                  <a:pt x="89" y="81"/>
                  <a:pt x="90" y="81"/>
                  <a:pt x="91" y="80"/>
                </a:cubicBezTo>
                <a:cubicBezTo>
                  <a:pt x="91" y="78"/>
                  <a:pt x="91" y="77"/>
                  <a:pt x="91" y="76"/>
                </a:cubicBezTo>
                <a:close/>
                <a:moveTo>
                  <a:pt x="15" y="44"/>
                </a:moveTo>
                <a:cubicBezTo>
                  <a:pt x="15" y="6"/>
                  <a:pt x="15" y="6"/>
                  <a:pt x="15" y="6"/>
                </a:cubicBezTo>
                <a:cubicBezTo>
                  <a:pt x="15" y="6"/>
                  <a:pt x="16" y="5"/>
                  <a:pt x="16" y="5"/>
                </a:cubicBezTo>
                <a:cubicBezTo>
                  <a:pt x="75" y="5"/>
                  <a:pt x="75" y="5"/>
                  <a:pt x="75" y="5"/>
                </a:cubicBezTo>
                <a:cubicBezTo>
                  <a:pt x="76" y="5"/>
                  <a:pt x="76" y="6"/>
                  <a:pt x="76" y="6"/>
                </a:cubicBezTo>
                <a:cubicBezTo>
                  <a:pt x="76" y="44"/>
                  <a:pt x="76" y="44"/>
                  <a:pt x="76" y="44"/>
                </a:cubicBezTo>
                <a:cubicBezTo>
                  <a:pt x="76" y="45"/>
                  <a:pt x="76" y="45"/>
                  <a:pt x="75" y="45"/>
                </a:cubicBezTo>
                <a:cubicBezTo>
                  <a:pt x="16" y="45"/>
                  <a:pt x="16" y="45"/>
                  <a:pt x="16" y="45"/>
                </a:cubicBezTo>
                <a:cubicBezTo>
                  <a:pt x="16" y="45"/>
                  <a:pt x="15" y="45"/>
                  <a:pt x="15" y="44"/>
                </a:cubicBezTo>
                <a:close/>
                <a:moveTo>
                  <a:pt x="61" y="75"/>
                </a:moveTo>
                <a:cubicBezTo>
                  <a:pt x="60" y="75"/>
                  <a:pt x="60" y="75"/>
                  <a:pt x="60" y="75"/>
                </a:cubicBezTo>
                <a:cubicBezTo>
                  <a:pt x="53" y="75"/>
                  <a:pt x="53" y="75"/>
                  <a:pt x="53" y="75"/>
                </a:cubicBezTo>
                <a:cubicBezTo>
                  <a:pt x="50" y="75"/>
                  <a:pt x="50" y="75"/>
                  <a:pt x="50" y="75"/>
                </a:cubicBezTo>
                <a:cubicBezTo>
                  <a:pt x="42" y="75"/>
                  <a:pt x="42" y="75"/>
                  <a:pt x="42" y="75"/>
                </a:cubicBezTo>
                <a:cubicBezTo>
                  <a:pt x="39" y="75"/>
                  <a:pt x="39" y="75"/>
                  <a:pt x="39" y="75"/>
                </a:cubicBezTo>
                <a:cubicBezTo>
                  <a:pt x="32" y="75"/>
                  <a:pt x="32" y="75"/>
                  <a:pt x="32" y="75"/>
                </a:cubicBezTo>
                <a:cubicBezTo>
                  <a:pt x="32" y="75"/>
                  <a:pt x="31" y="75"/>
                  <a:pt x="31" y="75"/>
                </a:cubicBezTo>
                <a:cubicBezTo>
                  <a:pt x="31" y="74"/>
                  <a:pt x="30" y="74"/>
                  <a:pt x="31" y="73"/>
                </a:cubicBezTo>
                <a:cubicBezTo>
                  <a:pt x="32" y="68"/>
                  <a:pt x="32" y="68"/>
                  <a:pt x="32" y="68"/>
                </a:cubicBezTo>
                <a:cubicBezTo>
                  <a:pt x="32" y="67"/>
                  <a:pt x="33" y="67"/>
                  <a:pt x="33" y="67"/>
                </a:cubicBezTo>
                <a:cubicBezTo>
                  <a:pt x="40" y="67"/>
                  <a:pt x="40" y="67"/>
                  <a:pt x="40" y="67"/>
                </a:cubicBezTo>
                <a:cubicBezTo>
                  <a:pt x="52" y="67"/>
                  <a:pt x="52" y="67"/>
                  <a:pt x="52" y="67"/>
                </a:cubicBezTo>
                <a:cubicBezTo>
                  <a:pt x="58" y="67"/>
                  <a:pt x="58" y="67"/>
                  <a:pt x="58" y="67"/>
                </a:cubicBezTo>
                <a:cubicBezTo>
                  <a:pt x="59" y="67"/>
                  <a:pt x="59" y="67"/>
                  <a:pt x="60" y="68"/>
                </a:cubicBezTo>
                <a:cubicBezTo>
                  <a:pt x="61" y="73"/>
                  <a:pt x="61" y="73"/>
                  <a:pt x="61" y="73"/>
                </a:cubicBezTo>
                <a:cubicBezTo>
                  <a:pt x="61" y="74"/>
                  <a:pt x="61" y="74"/>
                  <a:pt x="61" y="75"/>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3" name="Freeform 22"/>
          <p:cNvSpPr>
            <a:spLocks noEditPoints="1"/>
          </p:cNvSpPr>
          <p:nvPr userDrawn="1"/>
        </p:nvSpPr>
        <p:spPr bwMode="auto">
          <a:xfrm>
            <a:off x="5731934" y="2392364"/>
            <a:ext cx="596900" cy="347663"/>
          </a:xfrm>
          <a:custGeom>
            <a:avLst/>
            <a:gdLst>
              <a:gd name="T0" fmla="*/ 0 w 116"/>
              <a:gd name="T1" fmla="*/ 82 h 90"/>
              <a:gd name="T2" fmla="*/ 1 w 116"/>
              <a:gd name="T3" fmla="*/ 86 h 90"/>
              <a:gd name="T4" fmla="*/ 7 w 116"/>
              <a:gd name="T5" fmla="*/ 90 h 90"/>
              <a:gd name="T6" fmla="*/ 58 w 116"/>
              <a:gd name="T7" fmla="*/ 90 h 90"/>
              <a:gd name="T8" fmla="*/ 110 w 116"/>
              <a:gd name="T9" fmla="*/ 90 h 90"/>
              <a:gd name="T10" fmla="*/ 116 w 116"/>
              <a:gd name="T11" fmla="*/ 86 h 90"/>
              <a:gd name="T12" fmla="*/ 116 w 116"/>
              <a:gd name="T13" fmla="*/ 82 h 90"/>
              <a:gd name="T14" fmla="*/ 116 w 116"/>
              <a:gd name="T15" fmla="*/ 6 h 90"/>
              <a:gd name="T16" fmla="*/ 116 w 116"/>
              <a:gd name="T17" fmla="*/ 6 h 90"/>
              <a:gd name="T18" fmla="*/ 116 w 116"/>
              <a:gd name="T19" fmla="*/ 4 h 90"/>
              <a:gd name="T20" fmla="*/ 109 w 116"/>
              <a:gd name="T21" fmla="*/ 0 h 90"/>
              <a:gd name="T22" fmla="*/ 58 w 116"/>
              <a:gd name="T23" fmla="*/ 0 h 90"/>
              <a:gd name="T24" fmla="*/ 7 w 116"/>
              <a:gd name="T25" fmla="*/ 0 h 90"/>
              <a:gd name="T26" fmla="*/ 1 w 116"/>
              <a:gd name="T27" fmla="*/ 4 h 90"/>
              <a:gd name="T28" fmla="*/ 1 w 116"/>
              <a:gd name="T29" fmla="*/ 4 h 90"/>
              <a:gd name="T30" fmla="*/ 0 w 116"/>
              <a:gd name="T31" fmla="*/ 6 h 90"/>
              <a:gd name="T32" fmla="*/ 0 w 116"/>
              <a:gd name="T33" fmla="*/ 82 h 90"/>
              <a:gd name="T34" fmla="*/ 7 w 116"/>
              <a:gd name="T35" fmla="*/ 15 h 90"/>
              <a:gd name="T36" fmla="*/ 28 w 116"/>
              <a:gd name="T37" fmla="*/ 33 h 90"/>
              <a:gd name="T38" fmla="*/ 43 w 116"/>
              <a:gd name="T39" fmla="*/ 45 h 90"/>
              <a:gd name="T40" fmla="*/ 28 w 116"/>
              <a:gd name="T41" fmla="*/ 57 h 90"/>
              <a:gd name="T42" fmla="*/ 7 w 116"/>
              <a:gd name="T43" fmla="*/ 75 h 90"/>
              <a:gd name="T44" fmla="*/ 7 w 116"/>
              <a:gd name="T45" fmla="*/ 15 h 90"/>
              <a:gd name="T46" fmla="*/ 7 w 116"/>
              <a:gd name="T47" fmla="*/ 84 h 90"/>
              <a:gd name="T48" fmla="*/ 7 w 116"/>
              <a:gd name="T49" fmla="*/ 84 h 90"/>
              <a:gd name="T50" fmla="*/ 7 w 116"/>
              <a:gd name="T51" fmla="*/ 84 h 90"/>
              <a:gd name="T52" fmla="*/ 32 w 116"/>
              <a:gd name="T53" fmla="*/ 62 h 90"/>
              <a:gd name="T54" fmla="*/ 49 w 116"/>
              <a:gd name="T55" fmla="*/ 49 h 90"/>
              <a:gd name="T56" fmla="*/ 58 w 116"/>
              <a:gd name="T57" fmla="*/ 52 h 90"/>
              <a:gd name="T58" fmla="*/ 68 w 116"/>
              <a:gd name="T59" fmla="*/ 49 h 90"/>
              <a:gd name="T60" fmla="*/ 84 w 116"/>
              <a:gd name="T61" fmla="*/ 62 h 90"/>
              <a:gd name="T62" fmla="*/ 109 w 116"/>
              <a:gd name="T63" fmla="*/ 84 h 90"/>
              <a:gd name="T64" fmla="*/ 109 w 116"/>
              <a:gd name="T65" fmla="*/ 84 h 90"/>
              <a:gd name="T66" fmla="*/ 109 w 116"/>
              <a:gd name="T67" fmla="*/ 84 h 90"/>
              <a:gd name="T68" fmla="*/ 58 w 116"/>
              <a:gd name="T69" fmla="*/ 84 h 90"/>
              <a:gd name="T70" fmla="*/ 7 w 116"/>
              <a:gd name="T71" fmla="*/ 84 h 90"/>
              <a:gd name="T72" fmla="*/ 109 w 116"/>
              <a:gd name="T73" fmla="*/ 75 h 90"/>
              <a:gd name="T74" fmla="*/ 88 w 116"/>
              <a:gd name="T75" fmla="*/ 57 h 90"/>
              <a:gd name="T76" fmla="*/ 73 w 116"/>
              <a:gd name="T77" fmla="*/ 45 h 90"/>
              <a:gd name="T78" fmla="*/ 88 w 116"/>
              <a:gd name="T79" fmla="*/ 33 h 90"/>
              <a:gd name="T80" fmla="*/ 109 w 116"/>
              <a:gd name="T81" fmla="*/ 15 h 90"/>
              <a:gd name="T82" fmla="*/ 109 w 116"/>
              <a:gd name="T83" fmla="*/ 75 h 90"/>
              <a:gd name="T84" fmla="*/ 58 w 116"/>
              <a:gd name="T85" fmla="*/ 6 h 90"/>
              <a:gd name="T86" fmla="*/ 109 w 116"/>
              <a:gd name="T87" fmla="*/ 6 h 90"/>
              <a:gd name="T88" fmla="*/ 109 w 116"/>
              <a:gd name="T89" fmla="*/ 6 h 90"/>
              <a:gd name="T90" fmla="*/ 84 w 116"/>
              <a:gd name="T91" fmla="*/ 28 h 90"/>
              <a:gd name="T92" fmla="*/ 67 w 116"/>
              <a:gd name="T93" fmla="*/ 41 h 90"/>
              <a:gd name="T94" fmla="*/ 58 w 116"/>
              <a:gd name="T95" fmla="*/ 45 h 90"/>
              <a:gd name="T96" fmla="*/ 49 w 116"/>
              <a:gd name="T97" fmla="*/ 41 h 90"/>
              <a:gd name="T98" fmla="*/ 33 w 116"/>
              <a:gd name="T99" fmla="*/ 28 h 90"/>
              <a:gd name="T100" fmla="*/ 7 w 116"/>
              <a:gd name="T101" fmla="*/ 6 h 90"/>
              <a:gd name="T102" fmla="*/ 58 w 116"/>
              <a:gd name="T103" fmla="*/ 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6" h="90">
                <a:moveTo>
                  <a:pt x="0" y="82"/>
                </a:moveTo>
                <a:cubicBezTo>
                  <a:pt x="0" y="84"/>
                  <a:pt x="0" y="85"/>
                  <a:pt x="1" y="86"/>
                </a:cubicBezTo>
                <a:cubicBezTo>
                  <a:pt x="2" y="89"/>
                  <a:pt x="4" y="90"/>
                  <a:pt x="7" y="90"/>
                </a:cubicBezTo>
                <a:cubicBezTo>
                  <a:pt x="58" y="90"/>
                  <a:pt x="58" y="90"/>
                  <a:pt x="58" y="90"/>
                </a:cubicBezTo>
                <a:cubicBezTo>
                  <a:pt x="110" y="90"/>
                  <a:pt x="110" y="90"/>
                  <a:pt x="110" y="90"/>
                </a:cubicBezTo>
                <a:cubicBezTo>
                  <a:pt x="112" y="90"/>
                  <a:pt x="115" y="89"/>
                  <a:pt x="116" y="86"/>
                </a:cubicBezTo>
                <a:cubicBezTo>
                  <a:pt x="116" y="85"/>
                  <a:pt x="116" y="83"/>
                  <a:pt x="116" y="82"/>
                </a:cubicBezTo>
                <a:cubicBezTo>
                  <a:pt x="116" y="6"/>
                  <a:pt x="116" y="6"/>
                  <a:pt x="116" y="6"/>
                </a:cubicBezTo>
                <a:cubicBezTo>
                  <a:pt x="116" y="6"/>
                  <a:pt x="116" y="6"/>
                  <a:pt x="116" y="6"/>
                </a:cubicBezTo>
                <a:cubicBezTo>
                  <a:pt x="116" y="5"/>
                  <a:pt x="116" y="5"/>
                  <a:pt x="116" y="4"/>
                </a:cubicBezTo>
                <a:cubicBezTo>
                  <a:pt x="115" y="2"/>
                  <a:pt x="112" y="0"/>
                  <a:pt x="109" y="0"/>
                </a:cubicBezTo>
                <a:cubicBezTo>
                  <a:pt x="58" y="0"/>
                  <a:pt x="58" y="0"/>
                  <a:pt x="58" y="0"/>
                </a:cubicBezTo>
                <a:cubicBezTo>
                  <a:pt x="7" y="0"/>
                  <a:pt x="7" y="0"/>
                  <a:pt x="7" y="0"/>
                </a:cubicBezTo>
                <a:cubicBezTo>
                  <a:pt x="4" y="0"/>
                  <a:pt x="2" y="2"/>
                  <a:pt x="1" y="4"/>
                </a:cubicBezTo>
                <a:cubicBezTo>
                  <a:pt x="1" y="4"/>
                  <a:pt x="1" y="4"/>
                  <a:pt x="1" y="4"/>
                </a:cubicBezTo>
                <a:cubicBezTo>
                  <a:pt x="1" y="5"/>
                  <a:pt x="0" y="6"/>
                  <a:pt x="0" y="6"/>
                </a:cubicBezTo>
                <a:lnTo>
                  <a:pt x="0" y="82"/>
                </a:lnTo>
                <a:close/>
                <a:moveTo>
                  <a:pt x="7" y="15"/>
                </a:moveTo>
                <a:cubicBezTo>
                  <a:pt x="28" y="33"/>
                  <a:pt x="28" y="33"/>
                  <a:pt x="28" y="33"/>
                </a:cubicBezTo>
                <a:cubicBezTo>
                  <a:pt x="43" y="45"/>
                  <a:pt x="43" y="45"/>
                  <a:pt x="43" y="45"/>
                </a:cubicBezTo>
                <a:cubicBezTo>
                  <a:pt x="28" y="57"/>
                  <a:pt x="28" y="57"/>
                  <a:pt x="28" y="57"/>
                </a:cubicBezTo>
                <a:cubicBezTo>
                  <a:pt x="7" y="75"/>
                  <a:pt x="7" y="75"/>
                  <a:pt x="7" y="75"/>
                </a:cubicBezTo>
                <a:lnTo>
                  <a:pt x="7" y="15"/>
                </a:lnTo>
                <a:close/>
                <a:moveTo>
                  <a:pt x="7" y="84"/>
                </a:moveTo>
                <a:cubicBezTo>
                  <a:pt x="7" y="84"/>
                  <a:pt x="7" y="84"/>
                  <a:pt x="7" y="84"/>
                </a:cubicBezTo>
                <a:cubicBezTo>
                  <a:pt x="7" y="84"/>
                  <a:pt x="7" y="84"/>
                  <a:pt x="7" y="84"/>
                </a:cubicBezTo>
                <a:cubicBezTo>
                  <a:pt x="32" y="62"/>
                  <a:pt x="32" y="62"/>
                  <a:pt x="32" y="62"/>
                </a:cubicBezTo>
                <a:cubicBezTo>
                  <a:pt x="49" y="49"/>
                  <a:pt x="49" y="49"/>
                  <a:pt x="49" y="49"/>
                </a:cubicBezTo>
                <a:cubicBezTo>
                  <a:pt x="52" y="51"/>
                  <a:pt x="55" y="52"/>
                  <a:pt x="58" y="52"/>
                </a:cubicBezTo>
                <a:cubicBezTo>
                  <a:pt x="62" y="52"/>
                  <a:pt x="65" y="51"/>
                  <a:pt x="68" y="49"/>
                </a:cubicBezTo>
                <a:cubicBezTo>
                  <a:pt x="84" y="62"/>
                  <a:pt x="84" y="62"/>
                  <a:pt x="84" y="62"/>
                </a:cubicBezTo>
                <a:cubicBezTo>
                  <a:pt x="109" y="84"/>
                  <a:pt x="109" y="84"/>
                  <a:pt x="109" y="84"/>
                </a:cubicBezTo>
                <a:cubicBezTo>
                  <a:pt x="109" y="84"/>
                  <a:pt x="109" y="84"/>
                  <a:pt x="109" y="84"/>
                </a:cubicBezTo>
                <a:cubicBezTo>
                  <a:pt x="109" y="84"/>
                  <a:pt x="109" y="84"/>
                  <a:pt x="109" y="84"/>
                </a:cubicBezTo>
                <a:cubicBezTo>
                  <a:pt x="58" y="84"/>
                  <a:pt x="58" y="84"/>
                  <a:pt x="58" y="84"/>
                </a:cubicBezTo>
                <a:lnTo>
                  <a:pt x="7" y="84"/>
                </a:lnTo>
                <a:close/>
                <a:moveTo>
                  <a:pt x="109" y="75"/>
                </a:moveTo>
                <a:cubicBezTo>
                  <a:pt x="88" y="57"/>
                  <a:pt x="88" y="57"/>
                  <a:pt x="88" y="57"/>
                </a:cubicBezTo>
                <a:cubicBezTo>
                  <a:pt x="73" y="45"/>
                  <a:pt x="73" y="45"/>
                  <a:pt x="73" y="45"/>
                </a:cubicBezTo>
                <a:cubicBezTo>
                  <a:pt x="88" y="33"/>
                  <a:pt x="88" y="33"/>
                  <a:pt x="88" y="33"/>
                </a:cubicBezTo>
                <a:cubicBezTo>
                  <a:pt x="109" y="15"/>
                  <a:pt x="109" y="15"/>
                  <a:pt x="109" y="15"/>
                </a:cubicBezTo>
                <a:lnTo>
                  <a:pt x="109" y="75"/>
                </a:lnTo>
                <a:close/>
                <a:moveTo>
                  <a:pt x="58" y="6"/>
                </a:moveTo>
                <a:cubicBezTo>
                  <a:pt x="109" y="6"/>
                  <a:pt x="109" y="6"/>
                  <a:pt x="109" y="6"/>
                </a:cubicBezTo>
                <a:cubicBezTo>
                  <a:pt x="109" y="6"/>
                  <a:pt x="109" y="6"/>
                  <a:pt x="109" y="6"/>
                </a:cubicBezTo>
                <a:cubicBezTo>
                  <a:pt x="84" y="28"/>
                  <a:pt x="84" y="28"/>
                  <a:pt x="84" y="28"/>
                </a:cubicBezTo>
                <a:cubicBezTo>
                  <a:pt x="67" y="41"/>
                  <a:pt x="67" y="41"/>
                  <a:pt x="67" y="41"/>
                </a:cubicBezTo>
                <a:cubicBezTo>
                  <a:pt x="65" y="44"/>
                  <a:pt x="62" y="45"/>
                  <a:pt x="58" y="45"/>
                </a:cubicBezTo>
                <a:cubicBezTo>
                  <a:pt x="55" y="45"/>
                  <a:pt x="51" y="44"/>
                  <a:pt x="49" y="41"/>
                </a:cubicBezTo>
                <a:cubicBezTo>
                  <a:pt x="33" y="28"/>
                  <a:pt x="33" y="28"/>
                  <a:pt x="33" y="28"/>
                </a:cubicBezTo>
                <a:cubicBezTo>
                  <a:pt x="7" y="6"/>
                  <a:pt x="7" y="6"/>
                  <a:pt x="7" y="6"/>
                </a:cubicBezTo>
                <a:lnTo>
                  <a:pt x="58" y="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34" name="Group 33"/>
          <p:cNvGrpSpPr/>
          <p:nvPr userDrawn="1"/>
        </p:nvGrpSpPr>
        <p:grpSpPr>
          <a:xfrm>
            <a:off x="8085667" y="1249364"/>
            <a:ext cx="514351" cy="382587"/>
            <a:chOff x="6064250" y="1249363"/>
            <a:chExt cx="385763" cy="382587"/>
          </a:xfrm>
        </p:grpSpPr>
        <p:sp>
          <p:nvSpPr>
            <p:cNvPr id="35" name="Freeform 23"/>
            <p:cNvSpPr>
              <a:spLocks/>
            </p:cNvSpPr>
            <p:nvPr userDrawn="1"/>
          </p:nvSpPr>
          <p:spPr bwMode="auto">
            <a:xfrm>
              <a:off x="6188075" y="1249363"/>
              <a:ext cx="261938" cy="258763"/>
            </a:xfrm>
            <a:custGeom>
              <a:avLst/>
              <a:gdLst>
                <a:gd name="T0" fmla="*/ 5 w 68"/>
                <a:gd name="T1" fmla="*/ 0 h 67"/>
                <a:gd name="T2" fmla="*/ 0 w 68"/>
                <a:gd name="T3" fmla="*/ 5 h 67"/>
                <a:gd name="T4" fmla="*/ 5 w 68"/>
                <a:gd name="T5" fmla="*/ 11 h 67"/>
                <a:gd name="T6" fmla="*/ 56 w 68"/>
                <a:gd name="T7" fmla="*/ 62 h 67"/>
                <a:gd name="T8" fmla="*/ 62 w 68"/>
                <a:gd name="T9" fmla="*/ 67 h 67"/>
                <a:gd name="T10" fmla="*/ 68 w 68"/>
                <a:gd name="T11" fmla="*/ 62 h 67"/>
                <a:gd name="T12" fmla="*/ 5 w 68"/>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8" h="67">
                  <a:moveTo>
                    <a:pt x="5" y="0"/>
                  </a:moveTo>
                  <a:cubicBezTo>
                    <a:pt x="2" y="0"/>
                    <a:pt x="0" y="2"/>
                    <a:pt x="0" y="5"/>
                  </a:cubicBezTo>
                  <a:cubicBezTo>
                    <a:pt x="0" y="8"/>
                    <a:pt x="2" y="11"/>
                    <a:pt x="5" y="11"/>
                  </a:cubicBezTo>
                  <a:cubicBezTo>
                    <a:pt x="33" y="11"/>
                    <a:pt x="56" y="34"/>
                    <a:pt x="56" y="62"/>
                  </a:cubicBezTo>
                  <a:cubicBezTo>
                    <a:pt x="56" y="65"/>
                    <a:pt x="59" y="67"/>
                    <a:pt x="62" y="67"/>
                  </a:cubicBezTo>
                  <a:cubicBezTo>
                    <a:pt x="65" y="67"/>
                    <a:pt x="68" y="65"/>
                    <a:pt x="68" y="62"/>
                  </a:cubicBezTo>
                  <a:cubicBezTo>
                    <a:pt x="68" y="28"/>
                    <a:pt x="40" y="0"/>
                    <a:pt x="5"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6" name="Freeform 24"/>
            <p:cNvSpPr>
              <a:spLocks/>
            </p:cNvSpPr>
            <p:nvPr userDrawn="1"/>
          </p:nvSpPr>
          <p:spPr bwMode="auto">
            <a:xfrm>
              <a:off x="6188075" y="1330325"/>
              <a:ext cx="176213" cy="177800"/>
            </a:xfrm>
            <a:custGeom>
              <a:avLst/>
              <a:gdLst>
                <a:gd name="T0" fmla="*/ 5 w 46"/>
                <a:gd name="T1" fmla="*/ 0 h 46"/>
                <a:gd name="T2" fmla="*/ 0 w 46"/>
                <a:gd name="T3" fmla="*/ 5 h 46"/>
                <a:gd name="T4" fmla="*/ 5 w 46"/>
                <a:gd name="T5" fmla="*/ 10 h 46"/>
                <a:gd name="T6" fmla="*/ 35 w 46"/>
                <a:gd name="T7" fmla="*/ 41 h 46"/>
                <a:gd name="T8" fmla="*/ 40 w 46"/>
                <a:gd name="T9" fmla="*/ 46 h 46"/>
                <a:gd name="T10" fmla="*/ 46 w 46"/>
                <a:gd name="T11" fmla="*/ 41 h 46"/>
                <a:gd name="T12" fmla="*/ 5 w 46"/>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46" h="46">
                  <a:moveTo>
                    <a:pt x="5" y="0"/>
                  </a:moveTo>
                  <a:cubicBezTo>
                    <a:pt x="2" y="0"/>
                    <a:pt x="0" y="2"/>
                    <a:pt x="0" y="5"/>
                  </a:cubicBezTo>
                  <a:cubicBezTo>
                    <a:pt x="0" y="8"/>
                    <a:pt x="2" y="10"/>
                    <a:pt x="5" y="10"/>
                  </a:cubicBezTo>
                  <a:cubicBezTo>
                    <a:pt x="21" y="10"/>
                    <a:pt x="35" y="24"/>
                    <a:pt x="35" y="41"/>
                  </a:cubicBezTo>
                  <a:cubicBezTo>
                    <a:pt x="35" y="44"/>
                    <a:pt x="37" y="46"/>
                    <a:pt x="40" y="46"/>
                  </a:cubicBezTo>
                  <a:cubicBezTo>
                    <a:pt x="43" y="46"/>
                    <a:pt x="46" y="44"/>
                    <a:pt x="46" y="41"/>
                  </a:cubicBezTo>
                  <a:cubicBezTo>
                    <a:pt x="46" y="18"/>
                    <a:pt x="28" y="0"/>
                    <a:pt x="5"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7" name="Freeform 25"/>
            <p:cNvSpPr>
              <a:spLocks/>
            </p:cNvSpPr>
            <p:nvPr userDrawn="1"/>
          </p:nvSpPr>
          <p:spPr bwMode="auto">
            <a:xfrm>
              <a:off x="6064250" y="1381125"/>
              <a:ext cx="250825" cy="250825"/>
            </a:xfrm>
            <a:custGeom>
              <a:avLst/>
              <a:gdLst>
                <a:gd name="T0" fmla="*/ 24 w 65"/>
                <a:gd name="T1" fmla="*/ 1 h 65"/>
                <a:gd name="T2" fmla="*/ 20 w 65"/>
                <a:gd name="T3" fmla="*/ 0 h 65"/>
                <a:gd name="T4" fmla="*/ 18 w 65"/>
                <a:gd name="T5" fmla="*/ 1 h 65"/>
                <a:gd name="T6" fmla="*/ 17 w 65"/>
                <a:gd name="T7" fmla="*/ 3 h 65"/>
                <a:gd name="T8" fmla="*/ 13 w 65"/>
                <a:gd name="T9" fmla="*/ 29 h 65"/>
                <a:gd name="T10" fmla="*/ 1 w 65"/>
                <a:gd name="T11" fmla="*/ 42 h 65"/>
                <a:gd name="T12" fmla="*/ 1 w 65"/>
                <a:gd name="T13" fmla="*/ 46 h 65"/>
                <a:gd name="T14" fmla="*/ 20 w 65"/>
                <a:gd name="T15" fmla="*/ 64 h 65"/>
                <a:gd name="T16" fmla="*/ 23 w 65"/>
                <a:gd name="T17" fmla="*/ 64 h 65"/>
                <a:gd name="T18" fmla="*/ 36 w 65"/>
                <a:gd name="T19" fmla="*/ 52 h 65"/>
                <a:gd name="T20" fmla="*/ 62 w 65"/>
                <a:gd name="T21" fmla="*/ 48 h 65"/>
                <a:gd name="T22" fmla="*/ 65 w 65"/>
                <a:gd name="T23" fmla="*/ 45 h 65"/>
                <a:gd name="T24" fmla="*/ 64 w 65"/>
                <a:gd name="T25" fmla="*/ 41 h 65"/>
                <a:gd name="T26" fmla="*/ 24 w 65"/>
                <a:gd name="T27"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65">
                  <a:moveTo>
                    <a:pt x="24" y="1"/>
                  </a:moveTo>
                  <a:cubicBezTo>
                    <a:pt x="23" y="0"/>
                    <a:pt x="22" y="0"/>
                    <a:pt x="20" y="0"/>
                  </a:cubicBezTo>
                  <a:cubicBezTo>
                    <a:pt x="20" y="0"/>
                    <a:pt x="19" y="0"/>
                    <a:pt x="18" y="1"/>
                  </a:cubicBezTo>
                  <a:cubicBezTo>
                    <a:pt x="18" y="2"/>
                    <a:pt x="17" y="2"/>
                    <a:pt x="17" y="3"/>
                  </a:cubicBezTo>
                  <a:cubicBezTo>
                    <a:pt x="13" y="29"/>
                    <a:pt x="13" y="29"/>
                    <a:pt x="13" y="29"/>
                  </a:cubicBezTo>
                  <a:cubicBezTo>
                    <a:pt x="1" y="42"/>
                    <a:pt x="1" y="42"/>
                    <a:pt x="1" y="42"/>
                  </a:cubicBezTo>
                  <a:cubicBezTo>
                    <a:pt x="0" y="43"/>
                    <a:pt x="0" y="45"/>
                    <a:pt x="1" y="46"/>
                  </a:cubicBezTo>
                  <a:cubicBezTo>
                    <a:pt x="20" y="64"/>
                    <a:pt x="20" y="64"/>
                    <a:pt x="20" y="64"/>
                  </a:cubicBezTo>
                  <a:cubicBezTo>
                    <a:pt x="21" y="65"/>
                    <a:pt x="22" y="65"/>
                    <a:pt x="23" y="64"/>
                  </a:cubicBezTo>
                  <a:cubicBezTo>
                    <a:pt x="36" y="52"/>
                    <a:pt x="36" y="52"/>
                    <a:pt x="36" y="52"/>
                  </a:cubicBezTo>
                  <a:cubicBezTo>
                    <a:pt x="62" y="48"/>
                    <a:pt x="62" y="48"/>
                    <a:pt x="62" y="48"/>
                  </a:cubicBezTo>
                  <a:cubicBezTo>
                    <a:pt x="64" y="48"/>
                    <a:pt x="65" y="46"/>
                    <a:pt x="65" y="45"/>
                  </a:cubicBezTo>
                  <a:cubicBezTo>
                    <a:pt x="65" y="43"/>
                    <a:pt x="65" y="42"/>
                    <a:pt x="64" y="41"/>
                  </a:cubicBezTo>
                  <a:lnTo>
                    <a:pt x="24" y="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38" name="Freeform 26"/>
          <p:cNvSpPr>
            <a:spLocks/>
          </p:cNvSpPr>
          <p:nvPr userDrawn="1"/>
        </p:nvSpPr>
        <p:spPr bwMode="auto">
          <a:xfrm>
            <a:off x="5710767" y="1782763"/>
            <a:ext cx="474133" cy="409575"/>
          </a:xfrm>
          <a:custGeom>
            <a:avLst/>
            <a:gdLst>
              <a:gd name="T0" fmla="*/ 90 w 92"/>
              <a:gd name="T1" fmla="*/ 49 h 106"/>
              <a:gd name="T2" fmla="*/ 6 w 92"/>
              <a:gd name="T3" fmla="*/ 1 h 106"/>
              <a:gd name="T4" fmla="*/ 2 w 92"/>
              <a:gd name="T5" fmla="*/ 1 h 106"/>
              <a:gd name="T6" fmla="*/ 0 w 92"/>
              <a:gd name="T7" fmla="*/ 4 h 106"/>
              <a:gd name="T8" fmla="*/ 0 w 92"/>
              <a:gd name="T9" fmla="*/ 102 h 106"/>
              <a:gd name="T10" fmla="*/ 2 w 92"/>
              <a:gd name="T11" fmla="*/ 105 h 106"/>
              <a:gd name="T12" fmla="*/ 4 w 92"/>
              <a:gd name="T13" fmla="*/ 106 h 106"/>
              <a:gd name="T14" fmla="*/ 6 w 92"/>
              <a:gd name="T15" fmla="*/ 105 h 106"/>
              <a:gd name="T16" fmla="*/ 90 w 92"/>
              <a:gd name="T17" fmla="*/ 56 h 106"/>
              <a:gd name="T18" fmla="*/ 92 w 92"/>
              <a:gd name="T19" fmla="*/ 53 h 106"/>
              <a:gd name="T20" fmla="*/ 90 w 92"/>
              <a:gd name="T21" fmla="*/ 4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106">
                <a:moveTo>
                  <a:pt x="90" y="49"/>
                </a:moveTo>
                <a:cubicBezTo>
                  <a:pt x="6" y="1"/>
                  <a:pt x="6" y="1"/>
                  <a:pt x="6" y="1"/>
                </a:cubicBezTo>
                <a:cubicBezTo>
                  <a:pt x="4" y="0"/>
                  <a:pt x="3" y="0"/>
                  <a:pt x="2" y="1"/>
                </a:cubicBezTo>
                <a:cubicBezTo>
                  <a:pt x="0" y="1"/>
                  <a:pt x="0" y="3"/>
                  <a:pt x="0" y="4"/>
                </a:cubicBezTo>
                <a:cubicBezTo>
                  <a:pt x="0" y="102"/>
                  <a:pt x="0" y="102"/>
                  <a:pt x="0" y="102"/>
                </a:cubicBezTo>
                <a:cubicBezTo>
                  <a:pt x="0" y="103"/>
                  <a:pt x="0" y="105"/>
                  <a:pt x="2" y="105"/>
                </a:cubicBezTo>
                <a:cubicBezTo>
                  <a:pt x="2" y="106"/>
                  <a:pt x="3" y="106"/>
                  <a:pt x="4" y="106"/>
                </a:cubicBezTo>
                <a:cubicBezTo>
                  <a:pt x="4" y="106"/>
                  <a:pt x="5" y="106"/>
                  <a:pt x="6" y="105"/>
                </a:cubicBezTo>
                <a:cubicBezTo>
                  <a:pt x="90" y="56"/>
                  <a:pt x="90" y="56"/>
                  <a:pt x="90" y="56"/>
                </a:cubicBezTo>
                <a:cubicBezTo>
                  <a:pt x="92" y="56"/>
                  <a:pt x="92" y="54"/>
                  <a:pt x="92" y="53"/>
                </a:cubicBezTo>
                <a:cubicBezTo>
                  <a:pt x="92" y="51"/>
                  <a:pt x="92" y="50"/>
                  <a:pt x="90" y="4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39" name="Group 38"/>
          <p:cNvGrpSpPr/>
          <p:nvPr userDrawn="1"/>
        </p:nvGrpSpPr>
        <p:grpSpPr>
          <a:xfrm>
            <a:off x="8151285" y="3044825"/>
            <a:ext cx="613833" cy="158750"/>
            <a:chOff x="6113463" y="3044825"/>
            <a:chExt cx="460375" cy="158750"/>
          </a:xfrm>
        </p:grpSpPr>
        <p:sp>
          <p:nvSpPr>
            <p:cNvPr id="40" name="Freeform 27"/>
            <p:cNvSpPr>
              <a:spLocks/>
            </p:cNvSpPr>
            <p:nvPr userDrawn="1"/>
          </p:nvSpPr>
          <p:spPr bwMode="auto">
            <a:xfrm>
              <a:off x="6242050" y="3103563"/>
              <a:ext cx="204788" cy="42863"/>
            </a:xfrm>
            <a:custGeom>
              <a:avLst/>
              <a:gdLst>
                <a:gd name="T0" fmla="*/ 6 w 53"/>
                <a:gd name="T1" fmla="*/ 11 h 11"/>
                <a:gd name="T2" fmla="*/ 47 w 53"/>
                <a:gd name="T3" fmla="*/ 11 h 11"/>
                <a:gd name="T4" fmla="*/ 53 w 53"/>
                <a:gd name="T5" fmla="*/ 6 h 11"/>
                <a:gd name="T6" fmla="*/ 47 w 53"/>
                <a:gd name="T7" fmla="*/ 0 h 11"/>
                <a:gd name="T8" fmla="*/ 6 w 53"/>
                <a:gd name="T9" fmla="*/ 0 h 11"/>
                <a:gd name="T10" fmla="*/ 0 w 53"/>
                <a:gd name="T11" fmla="*/ 6 h 11"/>
                <a:gd name="T12" fmla="*/ 6 w 5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53" h="11">
                  <a:moveTo>
                    <a:pt x="6" y="11"/>
                  </a:moveTo>
                  <a:cubicBezTo>
                    <a:pt x="47" y="11"/>
                    <a:pt x="47" y="11"/>
                    <a:pt x="47" y="11"/>
                  </a:cubicBezTo>
                  <a:cubicBezTo>
                    <a:pt x="50" y="11"/>
                    <a:pt x="53" y="8"/>
                    <a:pt x="53" y="6"/>
                  </a:cubicBezTo>
                  <a:cubicBezTo>
                    <a:pt x="53" y="3"/>
                    <a:pt x="50" y="0"/>
                    <a:pt x="47" y="0"/>
                  </a:cubicBezTo>
                  <a:cubicBezTo>
                    <a:pt x="6" y="0"/>
                    <a:pt x="6" y="0"/>
                    <a:pt x="6" y="0"/>
                  </a:cubicBezTo>
                  <a:cubicBezTo>
                    <a:pt x="3" y="0"/>
                    <a:pt x="0" y="3"/>
                    <a:pt x="0" y="6"/>
                  </a:cubicBezTo>
                  <a:cubicBezTo>
                    <a:pt x="0" y="8"/>
                    <a:pt x="3" y="11"/>
                    <a:pt x="6" y="1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1" name="Freeform 28"/>
            <p:cNvSpPr>
              <a:spLocks/>
            </p:cNvSpPr>
            <p:nvPr userDrawn="1"/>
          </p:nvSpPr>
          <p:spPr bwMode="auto">
            <a:xfrm>
              <a:off x="6113463" y="3044825"/>
              <a:ext cx="209550" cy="158750"/>
            </a:xfrm>
            <a:custGeom>
              <a:avLst/>
              <a:gdLst>
                <a:gd name="T0" fmla="*/ 54 w 54"/>
                <a:gd name="T1" fmla="*/ 29 h 41"/>
                <a:gd name="T2" fmla="*/ 44 w 54"/>
                <a:gd name="T3" fmla="*/ 29 h 41"/>
                <a:gd name="T4" fmla="*/ 40 w 54"/>
                <a:gd name="T5" fmla="*/ 31 h 41"/>
                <a:gd name="T6" fmla="*/ 13 w 54"/>
                <a:gd name="T7" fmla="*/ 31 h 41"/>
                <a:gd name="T8" fmla="*/ 9 w 54"/>
                <a:gd name="T9" fmla="*/ 27 h 41"/>
                <a:gd name="T10" fmla="*/ 9 w 54"/>
                <a:gd name="T11" fmla="*/ 14 h 41"/>
                <a:gd name="T12" fmla="*/ 13 w 54"/>
                <a:gd name="T13" fmla="*/ 10 h 41"/>
                <a:gd name="T14" fmla="*/ 40 w 54"/>
                <a:gd name="T15" fmla="*/ 10 h 41"/>
                <a:gd name="T16" fmla="*/ 44 w 54"/>
                <a:gd name="T17" fmla="*/ 12 h 41"/>
                <a:gd name="T18" fmla="*/ 54 w 54"/>
                <a:gd name="T19" fmla="*/ 12 h 41"/>
                <a:gd name="T20" fmla="*/ 40 w 54"/>
                <a:gd name="T21" fmla="*/ 0 h 41"/>
                <a:gd name="T22" fmla="*/ 13 w 54"/>
                <a:gd name="T23" fmla="*/ 0 h 41"/>
                <a:gd name="T24" fmla="*/ 0 w 54"/>
                <a:gd name="T25" fmla="*/ 14 h 41"/>
                <a:gd name="T26" fmla="*/ 0 w 54"/>
                <a:gd name="T27" fmla="*/ 27 h 41"/>
                <a:gd name="T28" fmla="*/ 13 w 54"/>
                <a:gd name="T29" fmla="*/ 41 h 41"/>
                <a:gd name="T30" fmla="*/ 40 w 54"/>
                <a:gd name="T31" fmla="*/ 41 h 41"/>
                <a:gd name="T32" fmla="*/ 54 w 54"/>
                <a:gd name="T33" fmla="*/ 2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41">
                  <a:moveTo>
                    <a:pt x="54" y="29"/>
                  </a:moveTo>
                  <a:cubicBezTo>
                    <a:pt x="44" y="29"/>
                    <a:pt x="44" y="29"/>
                    <a:pt x="44" y="29"/>
                  </a:cubicBezTo>
                  <a:cubicBezTo>
                    <a:pt x="43" y="30"/>
                    <a:pt x="42" y="31"/>
                    <a:pt x="40" y="31"/>
                  </a:cubicBezTo>
                  <a:cubicBezTo>
                    <a:pt x="13" y="31"/>
                    <a:pt x="13" y="31"/>
                    <a:pt x="13" y="31"/>
                  </a:cubicBezTo>
                  <a:cubicBezTo>
                    <a:pt x="11" y="31"/>
                    <a:pt x="9" y="29"/>
                    <a:pt x="9" y="27"/>
                  </a:cubicBezTo>
                  <a:cubicBezTo>
                    <a:pt x="9" y="14"/>
                    <a:pt x="9" y="14"/>
                    <a:pt x="9" y="14"/>
                  </a:cubicBezTo>
                  <a:cubicBezTo>
                    <a:pt x="9" y="12"/>
                    <a:pt x="11" y="10"/>
                    <a:pt x="13" y="10"/>
                  </a:cubicBezTo>
                  <a:cubicBezTo>
                    <a:pt x="40" y="10"/>
                    <a:pt x="40" y="10"/>
                    <a:pt x="40" y="10"/>
                  </a:cubicBezTo>
                  <a:cubicBezTo>
                    <a:pt x="42" y="10"/>
                    <a:pt x="43" y="11"/>
                    <a:pt x="44" y="12"/>
                  </a:cubicBezTo>
                  <a:cubicBezTo>
                    <a:pt x="54" y="12"/>
                    <a:pt x="54" y="12"/>
                    <a:pt x="54" y="12"/>
                  </a:cubicBezTo>
                  <a:cubicBezTo>
                    <a:pt x="53" y="6"/>
                    <a:pt x="47" y="0"/>
                    <a:pt x="40" y="0"/>
                  </a:cubicBezTo>
                  <a:cubicBezTo>
                    <a:pt x="13" y="0"/>
                    <a:pt x="13" y="0"/>
                    <a:pt x="13" y="0"/>
                  </a:cubicBezTo>
                  <a:cubicBezTo>
                    <a:pt x="6" y="0"/>
                    <a:pt x="0" y="7"/>
                    <a:pt x="0" y="14"/>
                  </a:cubicBezTo>
                  <a:cubicBezTo>
                    <a:pt x="0" y="27"/>
                    <a:pt x="0" y="27"/>
                    <a:pt x="0" y="27"/>
                  </a:cubicBezTo>
                  <a:cubicBezTo>
                    <a:pt x="0" y="34"/>
                    <a:pt x="6" y="41"/>
                    <a:pt x="13" y="41"/>
                  </a:cubicBezTo>
                  <a:cubicBezTo>
                    <a:pt x="40" y="41"/>
                    <a:pt x="40" y="41"/>
                    <a:pt x="40" y="41"/>
                  </a:cubicBezTo>
                  <a:cubicBezTo>
                    <a:pt x="47" y="41"/>
                    <a:pt x="53" y="35"/>
                    <a:pt x="54" y="2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2" name="Freeform 29"/>
            <p:cNvSpPr>
              <a:spLocks/>
            </p:cNvSpPr>
            <p:nvPr userDrawn="1"/>
          </p:nvSpPr>
          <p:spPr bwMode="auto">
            <a:xfrm>
              <a:off x="6364288" y="3044825"/>
              <a:ext cx="209550" cy="158750"/>
            </a:xfrm>
            <a:custGeom>
              <a:avLst/>
              <a:gdLst>
                <a:gd name="T0" fmla="*/ 54 w 54"/>
                <a:gd name="T1" fmla="*/ 27 h 41"/>
                <a:gd name="T2" fmla="*/ 54 w 54"/>
                <a:gd name="T3" fmla="*/ 14 h 41"/>
                <a:gd name="T4" fmla="*/ 41 w 54"/>
                <a:gd name="T5" fmla="*/ 0 h 41"/>
                <a:gd name="T6" fmla="*/ 14 w 54"/>
                <a:gd name="T7" fmla="*/ 0 h 41"/>
                <a:gd name="T8" fmla="*/ 0 w 54"/>
                <a:gd name="T9" fmla="*/ 12 h 41"/>
                <a:gd name="T10" fmla="*/ 10 w 54"/>
                <a:gd name="T11" fmla="*/ 12 h 41"/>
                <a:gd name="T12" fmla="*/ 14 w 54"/>
                <a:gd name="T13" fmla="*/ 10 h 41"/>
                <a:gd name="T14" fmla="*/ 41 w 54"/>
                <a:gd name="T15" fmla="*/ 10 h 41"/>
                <a:gd name="T16" fmla="*/ 45 w 54"/>
                <a:gd name="T17" fmla="*/ 14 h 41"/>
                <a:gd name="T18" fmla="*/ 45 w 54"/>
                <a:gd name="T19" fmla="*/ 27 h 41"/>
                <a:gd name="T20" fmla="*/ 41 w 54"/>
                <a:gd name="T21" fmla="*/ 31 h 41"/>
                <a:gd name="T22" fmla="*/ 14 w 54"/>
                <a:gd name="T23" fmla="*/ 31 h 41"/>
                <a:gd name="T24" fmla="*/ 10 w 54"/>
                <a:gd name="T25" fmla="*/ 29 h 41"/>
                <a:gd name="T26" fmla="*/ 0 w 54"/>
                <a:gd name="T27" fmla="*/ 29 h 41"/>
                <a:gd name="T28" fmla="*/ 14 w 54"/>
                <a:gd name="T29" fmla="*/ 41 h 41"/>
                <a:gd name="T30" fmla="*/ 41 w 54"/>
                <a:gd name="T31" fmla="*/ 41 h 41"/>
                <a:gd name="T32" fmla="*/ 54 w 54"/>
                <a:gd name="T33"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41">
                  <a:moveTo>
                    <a:pt x="54" y="27"/>
                  </a:moveTo>
                  <a:cubicBezTo>
                    <a:pt x="54" y="14"/>
                    <a:pt x="54" y="14"/>
                    <a:pt x="54" y="14"/>
                  </a:cubicBezTo>
                  <a:cubicBezTo>
                    <a:pt x="54" y="7"/>
                    <a:pt x="48" y="0"/>
                    <a:pt x="41" y="0"/>
                  </a:cubicBezTo>
                  <a:cubicBezTo>
                    <a:pt x="14" y="0"/>
                    <a:pt x="14" y="0"/>
                    <a:pt x="14" y="0"/>
                  </a:cubicBezTo>
                  <a:cubicBezTo>
                    <a:pt x="7" y="0"/>
                    <a:pt x="1" y="6"/>
                    <a:pt x="0" y="12"/>
                  </a:cubicBezTo>
                  <a:cubicBezTo>
                    <a:pt x="10" y="12"/>
                    <a:pt x="10" y="12"/>
                    <a:pt x="10" y="12"/>
                  </a:cubicBezTo>
                  <a:cubicBezTo>
                    <a:pt x="11" y="11"/>
                    <a:pt x="12" y="10"/>
                    <a:pt x="14" y="10"/>
                  </a:cubicBezTo>
                  <a:cubicBezTo>
                    <a:pt x="41" y="10"/>
                    <a:pt x="41" y="10"/>
                    <a:pt x="41" y="10"/>
                  </a:cubicBezTo>
                  <a:cubicBezTo>
                    <a:pt x="43" y="10"/>
                    <a:pt x="45" y="12"/>
                    <a:pt x="45" y="14"/>
                  </a:cubicBezTo>
                  <a:cubicBezTo>
                    <a:pt x="45" y="27"/>
                    <a:pt x="45" y="27"/>
                    <a:pt x="45" y="27"/>
                  </a:cubicBezTo>
                  <a:cubicBezTo>
                    <a:pt x="45" y="29"/>
                    <a:pt x="43" y="31"/>
                    <a:pt x="41" y="31"/>
                  </a:cubicBezTo>
                  <a:cubicBezTo>
                    <a:pt x="14" y="31"/>
                    <a:pt x="14" y="31"/>
                    <a:pt x="14" y="31"/>
                  </a:cubicBezTo>
                  <a:cubicBezTo>
                    <a:pt x="12" y="31"/>
                    <a:pt x="11" y="30"/>
                    <a:pt x="10" y="29"/>
                  </a:cubicBezTo>
                  <a:cubicBezTo>
                    <a:pt x="0" y="29"/>
                    <a:pt x="0" y="29"/>
                    <a:pt x="0" y="29"/>
                  </a:cubicBezTo>
                  <a:cubicBezTo>
                    <a:pt x="1" y="35"/>
                    <a:pt x="7" y="41"/>
                    <a:pt x="14" y="41"/>
                  </a:cubicBezTo>
                  <a:cubicBezTo>
                    <a:pt x="41" y="41"/>
                    <a:pt x="41" y="41"/>
                    <a:pt x="41" y="41"/>
                  </a:cubicBezTo>
                  <a:cubicBezTo>
                    <a:pt x="48" y="41"/>
                    <a:pt x="54" y="34"/>
                    <a:pt x="54" y="2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43" name="Group 42"/>
          <p:cNvGrpSpPr/>
          <p:nvPr userDrawn="1"/>
        </p:nvGrpSpPr>
        <p:grpSpPr>
          <a:xfrm>
            <a:off x="6426201" y="1831976"/>
            <a:ext cx="582084" cy="441325"/>
            <a:chOff x="4819650" y="1831975"/>
            <a:chExt cx="436563" cy="441325"/>
          </a:xfrm>
        </p:grpSpPr>
        <p:sp>
          <p:nvSpPr>
            <p:cNvPr id="44" name="Freeform 30"/>
            <p:cNvSpPr>
              <a:spLocks noEditPoints="1"/>
            </p:cNvSpPr>
            <p:nvPr userDrawn="1"/>
          </p:nvSpPr>
          <p:spPr bwMode="auto">
            <a:xfrm>
              <a:off x="4819650" y="1831975"/>
              <a:ext cx="436563" cy="441325"/>
            </a:xfrm>
            <a:custGeom>
              <a:avLst/>
              <a:gdLst>
                <a:gd name="T0" fmla="*/ 57 w 113"/>
                <a:gd name="T1" fmla="*/ 114 h 114"/>
                <a:gd name="T2" fmla="*/ 16 w 113"/>
                <a:gd name="T3" fmla="*/ 97 h 114"/>
                <a:gd name="T4" fmla="*/ 0 w 113"/>
                <a:gd name="T5" fmla="*/ 57 h 114"/>
                <a:gd name="T6" fmla="*/ 16 w 113"/>
                <a:gd name="T7" fmla="*/ 17 h 114"/>
                <a:gd name="T8" fmla="*/ 57 w 113"/>
                <a:gd name="T9" fmla="*/ 0 h 114"/>
                <a:gd name="T10" fmla="*/ 97 w 113"/>
                <a:gd name="T11" fmla="*/ 17 h 114"/>
                <a:gd name="T12" fmla="*/ 113 w 113"/>
                <a:gd name="T13" fmla="*/ 57 h 114"/>
                <a:gd name="T14" fmla="*/ 97 w 113"/>
                <a:gd name="T15" fmla="*/ 97 h 114"/>
                <a:gd name="T16" fmla="*/ 57 w 113"/>
                <a:gd name="T17" fmla="*/ 114 h 114"/>
                <a:gd name="T18" fmla="*/ 57 w 113"/>
                <a:gd name="T19" fmla="*/ 4 h 114"/>
                <a:gd name="T20" fmla="*/ 20 w 113"/>
                <a:gd name="T21" fmla="*/ 20 h 114"/>
                <a:gd name="T22" fmla="*/ 4 w 113"/>
                <a:gd name="T23" fmla="*/ 57 h 114"/>
                <a:gd name="T24" fmla="*/ 20 w 113"/>
                <a:gd name="T25" fmla="*/ 94 h 114"/>
                <a:gd name="T26" fmla="*/ 57 w 113"/>
                <a:gd name="T27" fmla="*/ 109 h 114"/>
                <a:gd name="T28" fmla="*/ 94 w 113"/>
                <a:gd name="T29" fmla="*/ 94 h 114"/>
                <a:gd name="T30" fmla="*/ 109 w 113"/>
                <a:gd name="T31" fmla="*/ 57 h 114"/>
                <a:gd name="T32" fmla="*/ 94 w 113"/>
                <a:gd name="T33" fmla="*/ 20 h 114"/>
                <a:gd name="T34" fmla="*/ 57 w 113"/>
                <a:gd name="T35" fmla="*/ 4 h 114"/>
                <a:gd name="T36" fmla="*/ 57 w 113"/>
                <a:gd name="T37" fmla="*/ 107 h 114"/>
                <a:gd name="T38" fmla="*/ 6 w 113"/>
                <a:gd name="T39" fmla="*/ 57 h 114"/>
                <a:gd name="T40" fmla="*/ 57 w 113"/>
                <a:gd name="T41" fmla="*/ 6 h 114"/>
                <a:gd name="T42" fmla="*/ 107 w 113"/>
                <a:gd name="T43" fmla="*/ 57 h 114"/>
                <a:gd name="T44" fmla="*/ 57 w 113"/>
                <a:gd name="T45" fmla="*/ 107 h 114"/>
                <a:gd name="T46" fmla="*/ 57 w 113"/>
                <a:gd name="T47" fmla="*/ 11 h 114"/>
                <a:gd name="T48" fmla="*/ 10 w 113"/>
                <a:gd name="T49" fmla="*/ 57 h 114"/>
                <a:gd name="T50" fmla="*/ 57 w 113"/>
                <a:gd name="T51" fmla="*/ 103 h 114"/>
                <a:gd name="T52" fmla="*/ 103 w 113"/>
                <a:gd name="T53" fmla="*/ 57 h 114"/>
                <a:gd name="T54" fmla="*/ 57 w 113"/>
                <a:gd name="T55" fmla="*/ 1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3" h="114">
                  <a:moveTo>
                    <a:pt x="57" y="114"/>
                  </a:moveTo>
                  <a:cubicBezTo>
                    <a:pt x="41" y="114"/>
                    <a:pt x="27" y="108"/>
                    <a:pt x="16" y="97"/>
                  </a:cubicBezTo>
                  <a:cubicBezTo>
                    <a:pt x="6" y="86"/>
                    <a:pt x="0" y="72"/>
                    <a:pt x="0" y="57"/>
                  </a:cubicBezTo>
                  <a:cubicBezTo>
                    <a:pt x="0" y="42"/>
                    <a:pt x="6" y="27"/>
                    <a:pt x="16" y="17"/>
                  </a:cubicBezTo>
                  <a:cubicBezTo>
                    <a:pt x="27" y="6"/>
                    <a:pt x="41" y="0"/>
                    <a:pt x="57" y="0"/>
                  </a:cubicBezTo>
                  <a:cubicBezTo>
                    <a:pt x="72" y="0"/>
                    <a:pt x="86" y="6"/>
                    <a:pt x="97" y="17"/>
                  </a:cubicBezTo>
                  <a:cubicBezTo>
                    <a:pt x="108" y="27"/>
                    <a:pt x="113" y="42"/>
                    <a:pt x="113" y="57"/>
                  </a:cubicBezTo>
                  <a:cubicBezTo>
                    <a:pt x="113" y="72"/>
                    <a:pt x="108" y="86"/>
                    <a:pt x="97" y="97"/>
                  </a:cubicBezTo>
                  <a:cubicBezTo>
                    <a:pt x="86" y="108"/>
                    <a:pt x="72" y="114"/>
                    <a:pt x="57" y="114"/>
                  </a:cubicBezTo>
                  <a:close/>
                  <a:moveTo>
                    <a:pt x="57" y="4"/>
                  </a:moveTo>
                  <a:cubicBezTo>
                    <a:pt x="43" y="4"/>
                    <a:pt x="30" y="10"/>
                    <a:pt x="20" y="20"/>
                  </a:cubicBezTo>
                  <a:cubicBezTo>
                    <a:pt x="10" y="30"/>
                    <a:pt x="4" y="43"/>
                    <a:pt x="4" y="57"/>
                  </a:cubicBezTo>
                  <a:cubicBezTo>
                    <a:pt x="4" y="71"/>
                    <a:pt x="10" y="84"/>
                    <a:pt x="20" y="94"/>
                  </a:cubicBezTo>
                  <a:cubicBezTo>
                    <a:pt x="30" y="104"/>
                    <a:pt x="43" y="109"/>
                    <a:pt x="57" y="109"/>
                  </a:cubicBezTo>
                  <a:cubicBezTo>
                    <a:pt x="71" y="109"/>
                    <a:pt x="84" y="104"/>
                    <a:pt x="94" y="94"/>
                  </a:cubicBezTo>
                  <a:cubicBezTo>
                    <a:pt x="104" y="84"/>
                    <a:pt x="109" y="71"/>
                    <a:pt x="109" y="57"/>
                  </a:cubicBezTo>
                  <a:cubicBezTo>
                    <a:pt x="109" y="43"/>
                    <a:pt x="104" y="30"/>
                    <a:pt x="94" y="20"/>
                  </a:cubicBezTo>
                  <a:cubicBezTo>
                    <a:pt x="84" y="10"/>
                    <a:pt x="71" y="4"/>
                    <a:pt x="57" y="4"/>
                  </a:cubicBezTo>
                  <a:close/>
                  <a:moveTo>
                    <a:pt x="57" y="107"/>
                  </a:moveTo>
                  <a:cubicBezTo>
                    <a:pt x="29" y="107"/>
                    <a:pt x="6" y="85"/>
                    <a:pt x="6" y="57"/>
                  </a:cubicBezTo>
                  <a:cubicBezTo>
                    <a:pt x="6" y="29"/>
                    <a:pt x="29" y="6"/>
                    <a:pt x="57" y="6"/>
                  </a:cubicBezTo>
                  <a:cubicBezTo>
                    <a:pt x="85" y="6"/>
                    <a:pt x="107" y="29"/>
                    <a:pt x="107" y="57"/>
                  </a:cubicBezTo>
                  <a:cubicBezTo>
                    <a:pt x="107" y="85"/>
                    <a:pt x="85" y="107"/>
                    <a:pt x="57" y="107"/>
                  </a:cubicBezTo>
                  <a:close/>
                  <a:moveTo>
                    <a:pt x="57" y="11"/>
                  </a:moveTo>
                  <a:cubicBezTo>
                    <a:pt x="31" y="11"/>
                    <a:pt x="10" y="31"/>
                    <a:pt x="10" y="57"/>
                  </a:cubicBezTo>
                  <a:cubicBezTo>
                    <a:pt x="10" y="82"/>
                    <a:pt x="31" y="103"/>
                    <a:pt x="57" y="103"/>
                  </a:cubicBezTo>
                  <a:cubicBezTo>
                    <a:pt x="82" y="103"/>
                    <a:pt x="103" y="82"/>
                    <a:pt x="103" y="57"/>
                  </a:cubicBezTo>
                  <a:cubicBezTo>
                    <a:pt x="103" y="31"/>
                    <a:pt x="82" y="11"/>
                    <a:pt x="57" y="1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5" name="Freeform 31"/>
            <p:cNvSpPr>
              <a:spLocks/>
            </p:cNvSpPr>
            <p:nvPr userDrawn="1"/>
          </p:nvSpPr>
          <p:spPr bwMode="auto">
            <a:xfrm>
              <a:off x="5013325" y="1898650"/>
              <a:ext cx="50800" cy="53975"/>
            </a:xfrm>
            <a:custGeom>
              <a:avLst/>
              <a:gdLst>
                <a:gd name="T0" fmla="*/ 0 w 13"/>
                <a:gd name="T1" fmla="*/ 2 h 14"/>
                <a:gd name="T2" fmla="*/ 3 w 13"/>
                <a:gd name="T3" fmla="*/ 0 h 14"/>
                <a:gd name="T4" fmla="*/ 4 w 13"/>
                <a:gd name="T5" fmla="*/ 1 h 14"/>
                <a:gd name="T6" fmla="*/ 10 w 13"/>
                <a:gd name="T7" fmla="*/ 10 h 14"/>
                <a:gd name="T8" fmla="*/ 10 w 13"/>
                <a:gd name="T9" fmla="*/ 10 h 14"/>
                <a:gd name="T10" fmla="*/ 10 w 13"/>
                <a:gd name="T11" fmla="*/ 1 h 14"/>
                <a:gd name="T12" fmla="*/ 11 w 13"/>
                <a:gd name="T13" fmla="*/ 0 h 14"/>
                <a:gd name="T14" fmla="*/ 13 w 13"/>
                <a:gd name="T15" fmla="*/ 1 h 14"/>
                <a:gd name="T16" fmla="*/ 13 w 13"/>
                <a:gd name="T17" fmla="*/ 12 h 14"/>
                <a:gd name="T18" fmla="*/ 11 w 13"/>
                <a:gd name="T19" fmla="*/ 14 h 14"/>
                <a:gd name="T20" fmla="*/ 9 w 13"/>
                <a:gd name="T21" fmla="*/ 14 h 14"/>
                <a:gd name="T22" fmla="*/ 4 w 13"/>
                <a:gd name="T23" fmla="*/ 5 h 14"/>
                <a:gd name="T24" fmla="*/ 4 w 13"/>
                <a:gd name="T25" fmla="*/ 5 h 14"/>
                <a:gd name="T26" fmla="*/ 4 w 13"/>
                <a:gd name="T27" fmla="*/ 13 h 14"/>
                <a:gd name="T28" fmla="*/ 2 w 13"/>
                <a:gd name="T29" fmla="*/ 14 h 14"/>
                <a:gd name="T30" fmla="*/ 0 w 13"/>
                <a:gd name="T31" fmla="*/ 13 h 14"/>
                <a:gd name="T32" fmla="*/ 0 w 13"/>
                <a:gd name="T3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4">
                  <a:moveTo>
                    <a:pt x="0" y="2"/>
                  </a:moveTo>
                  <a:cubicBezTo>
                    <a:pt x="0" y="0"/>
                    <a:pt x="1" y="0"/>
                    <a:pt x="3" y="0"/>
                  </a:cubicBezTo>
                  <a:cubicBezTo>
                    <a:pt x="3" y="0"/>
                    <a:pt x="4" y="0"/>
                    <a:pt x="4" y="1"/>
                  </a:cubicBezTo>
                  <a:cubicBezTo>
                    <a:pt x="10" y="10"/>
                    <a:pt x="10" y="10"/>
                    <a:pt x="10" y="10"/>
                  </a:cubicBezTo>
                  <a:cubicBezTo>
                    <a:pt x="10" y="10"/>
                    <a:pt x="10" y="10"/>
                    <a:pt x="10" y="10"/>
                  </a:cubicBezTo>
                  <a:cubicBezTo>
                    <a:pt x="10" y="1"/>
                    <a:pt x="10" y="1"/>
                    <a:pt x="10" y="1"/>
                  </a:cubicBezTo>
                  <a:cubicBezTo>
                    <a:pt x="10" y="0"/>
                    <a:pt x="10" y="0"/>
                    <a:pt x="11" y="0"/>
                  </a:cubicBezTo>
                  <a:cubicBezTo>
                    <a:pt x="12" y="0"/>
                    <a:pt x="13" y="0"/>
                    <a:pt x="13" y="1"/>
                  </a:cubicBezTo>
                  <a:cubicBezTo>
                    <a:pt x="13" y="12"/>
                    <a:pt x="13" y="12"/>
                    <a:pt x="13" y="12"/>
                  </a:cubicBezTo>
                  <a:cubicBezTo>
                    <a:pt x="13" y="14"/>
                    <a:pt x="12" y="14"/>
                    <a:pt x="11" y="14"/>
                  </a:cubicBezTo>
                  <a:cubicBezTo>
                    <a:pt x="10" y="14"/>
                    <a:pt x="10" y="14"/>
                    <a:pt x="9" y="14"/>
                  </a:cubicBezTo>
                  <a:cubicBezTo>
                    <a:pt x="4" y="5"/>
                    <a:pt x="4" y="5"/>
                    <a:pt x="4" y="5"/>
                  </a:cubicBezTo>
                  <a:cubicBezTo>
                    <a:pt x="4" y="5"/>
                    <a:pt x="4" y="5"/>
                    <a:pt x="4" y="5"/>
                  </a:cubicBezTo>
                  <a:cubicBezTo>
                    <a:pt x="4" y="13"/>
                    <a:pt x="4" y="13"/>
                    <a:pt x="4" y="13"/>
                  </a:cubicBezTo>
                  <a:cubicBezTo>
                    <a:pt x="4" y="14"/>
                    <a:pt x="3" y="14"/>
                    <a:pt x="2" y="14"/>
                  </a:cubicBezTo>
                  <a:cubicBezTo>
                    <a:pt x="1" y="14"/>
                    <a:pt x="0" y="14"/>
                    <a:pt x="0" y="13"/>
                  </a:cubicBezTo>
                  <a:lnTo>
                    <a:pt x="0" y="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6" name="Freeform 32"/>
            <p:cNvSpPr>
              <a:spLocks/>
            </p:cNvSpPr>
            <p:nvPr userDrawn="1"/>
          </p:nvSpPr>
          <p:spPr bwMode="auto">
            <a:xfrm>
              <a:off x="5153025" y="2020888"/>
              <a:ext cx="41275" cy="55563"/>
            </a:xfrm>
            <a:custGeom>
              <a:avLst/>
              <a:gdLst>
                <a:gd name="T0" fmla="*/ 0 w 11"/>
                <a:gd name="T1" fmla="*/ 1 h 14"/>
                <a:gd name="T2" fmla="*/ 2 w 11"/>
                <a:gd name="T3" fmla="*/ 0 h 14"/>
                <a:gd name="T4" fmla="*/ 9 w 11"/>
                <a:gd name="T5" fmla="*/ 0 h 14"/>
                <a:gd name="T6" fmla="*/ 11 w 11"/>
                <a:gd name="T7" fmla="*/ 1 h 14"/>
                <a:gd name="T8" fmla="*/ 9 w 11"/>
                <a:gd name="T9" fmla="*/ 2 h 14"/>
                <a:gd name="T10" fmla="*/ 3 w 11"/>
                <a:gd name="T11" fmla="*/ 2 h 14"/>
                <a:gd name="T12" fmla="*/ 3 w 11"/>
                <a:gd name="T13" fmla="*/ 5 h 14"/>
                <a:gd name="T14" fmla="*/ 9 w 11"/>
                <a:gd name="T15" fmla="*/ 5 h 14"/>
                <a:gd name="T16" fmla="*/ 10 w 11"/>
                <a:gd name="T17" fmla="*/ 6 h 14"/>
                <a:gd name="T18" fmla="*/ 9 w 11"/>
                <a:gd name="T19" fmla="*/ 8 h 14"/>
                <a:gd name="T20" fmla="*/ 3 w 11"/>
                <a:gd name="T21" fmla="*/ 8 h 14"/>
                <a:gd name="T22" fmla="*/ 3 w 11"/>
                <a:gd name="T23" fmla="*/ 11 h 14"/>
                <a:gd name="T24" fmla="*/ 10 w 11"/>
                <a:gd name="T25" fmla="*/ 11 h 14"/>
                <a:gd name="T26" fmla="*/ 11 w 11"/>
                <a:gd name="T27" fmla="*/ 12 h 14"/>
                <a:gd name="T28" fmla="*/ 10 w 11"/>
                <a:gd name="T29" fmla="*/ 14 h 14"/>
                <a:gd name="T30" fmla="*/ 2 w 11"/>
                <a:gd name="T31" fmla="*/ 14 h 14"/>
                <a:gd name="T32" fmla="*/ 0 w 11"/>
                <a:gd name="T33" fmla="*/ 12 h 14"/>
                <a:gd name="T34" fmla="*/ 0 w 11"/>
                <a:gd name="T35" fmla="*/ 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0" y="1"/>
                  </a:moveTo>
                  <a:cubicBezTo>
                    <a:pt x="0" y="0"/>
                    <a:pt x="1" y="0"/>
                    <a:pt x="2" y="0"/>
                  </a:cubicBezTo>
                  <a:cubicBezTo>
                    <a:pt x="9" y="0"/>
                    <a:pt x="9" y="0"/>
                    <a:pt x="9" y="0"/>
                  </a:cubicBezTo>
                  <a:cubicBezTo>
                    <a:pt x="10" y="0"/>
                    <a:pt x="11" y="0"/>
                    <a:pt x="11" y="1"/>
                  </a:cubicBezTo>
                  <a:cubicBezTo>
                    <a:pt x="11" y="2"/>
                    <a:pt x="10" y="2"/>
                    <a:pt x="9" y="2"/>
                  </a:cubicBezTo>
                  <a:cubicBezTo>
                    <a:pt x="3" y="2"/>
                    <a:pt x="3" y="2"/>
                    <a:pt x="3" y="2"/>
                  </a:cubicBezTo>
                  <a:cubicBezTo>
                    <a:pt x="3" y="5"/>
                    <a:pt x="3" y="5"/>
                    <a:pt x="3" y="5"/>
                  </a:cubicBezTo>
                  <a:cubicBezTo>
                    <a:pt x="9" y="5"/>
                    <a:pt x="9" y="5"/>
                    <a:pt x="9" y="5"/>
                  </a:cubicBezTo>
                  <a:cubicBezTo>
                    <a:pt x="10" y="5"/>
                    <a:pt x="10" y="5"/>
                    <a:pt x="10" y="6"/>
                  </a:cubicBezTo>
                  <a:cubicBezTo>
                    <a:pt x="10" y="7"/>
                    <a:pt x="10" y="8"/>
                    <a:pt x="9" y="8"/>
                  </a:cubicBezTo>
                  <a:cubicBezTo>
                    <a:pt x="3" y="8"/>
                    <a:pt x="3" y="8"/>
                    <a:pt x="3" y="8"/>
                  </a:cubicBezTo>
                  <a:cubicBezTo>
                    <a:pt x="3" y="11"/>
                    <a:pt x="3" y="11"/>
                    <a:pt x="3" y="11"/>
                  </a:cubicBezTo>
                  <a:cubicBezTo>
                    <a:pt x="10" y="11"/>
                    <a:pt x="10" y="11"/>
                    <a:pt x="10" y="11"/>
                  </a:cubicBezTo>
                  <a:cubicBezTo>
                    <a:pt x="11" y="11"/>
                    <a:pt x="11" y="11"/>
                    <a:pt x="11" y="12"/>
                  </a:cubicBezTo>
                  <a:cubicBezTo>
                    <a:pt x="11" y="13"/>
                    <a:pt x="11" y="14"/>
                    <a:pt x="10" y="14"/>
                  </a:cubicBezTo>
                  <a:cubicBezTo>
                    <a:pt x="2" y="14"/>
                    <a:pt x="2" y="14"/>
                    <a:pt x="2" y="14"/>
                  </a:cubicBezTo>
                  <a:cubicBezTo>
                    <a:pt x="1" y="14"/>
                    <a:pt x="0" y="13"/>
                    <a:pt x="0" y="12"/>
                  </a:cubicBezTo>
                  <a:lnTo>
                    <a:pt x="0" y="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7" name="Freeform 33"/>
            <p:cNvSpPr>
              <a:spLocks/>
            </p:cNvSpPr>
            <p:nvPr userDrawn="1"/>
          </p:nvSpPr>
          <p:spPr bwMode="auto">
            <a:xfrm>
              <a:off x="5016500" y="2149475"/>
              <a:ext cx="42863" cy="53975"/>
            </a:xfrm>
            <a:custGeom>
              <a:avLst/>
              <a:gdLst>
                <a:gd name="T0" fmla="*/ 8 w 11"/>
                <a:gd name="T1" fmla="*/ 6 h 14"/>
                <a:gd name="T2" fmla="*/ 11 w 11"/>
                <a:gd name="T3" fmla="*/ 10 h 14"/>
                <a:gd name="T4" fmla="*/ 6 w 11"/>
                <a:gd name="T5" fmla="*/ 14 h 14"/>
                <a:gd name="T6" fmla="*/ 0 w 11"/>
                <a:gd name="T7" fmla="*/ 11 h 14"/>
                <a:gd name="T8" fmla="*/ 1 w 11"/>
                <a:gd name="T9" fmla="*/ 9 h 14"/>
                <a:gd name="T10" fmla="*/ 6 w 11"/>
                <a:gd name="T11" fmla="*/ 12 h 14"/>
                <a:gd name="T12" fmla="*/ 8 w 11"/>
                <a:gd name="T13" fmla="*/ 10 h 14"/>
                <a:gd name="T14" fmla="*/ 7 w 11"/>
                <a:gd name="T15" fmla="*/ 9 h 14"/>
                <a:gd name="T16" fmla="*/ 3 w 11"/>
                <a:gd name="T17" fmla="*/ 8 h 14"/>
                <a:gd name="T18" fmla="*/ 0 w 11"/>
                <a:gd name="T19" fmla="*/ 4 h 14"/>
                <a:gd name="T20" fmla="*/ 5 w 11"/>
                <a:gd name="T21" fmla="*/ 0 h 14"/>
                <a:gd name="T22" fmla="*/ 11 w 11"/>
                <a:gd name="T23" fmla="*/ 3 h 14"/>
                <a:gd name="T24" fmla="*/ 9 w 11"/>
                <a:gd name="T25" fmla="*/ 4 h 14"/>
                <a:gd name="T26" fmla="*/ 5 w 11"/>
                <a:gd name="T27" fmla="*/ 2 h 14"/>
                <a:gd name="T28" fmla="*/ 3 w 11"/>
                <a:gd name="T29" fmla="*/ 4 h 14"/>
                <a:gd name="T30" fmla="*/ 5 w 11"/>
                <a:gd name="T31" fmla="*/ 5 h 14"/>
                <a:gd name="T32" fmla="*/ 8 w 11"/>
                <a:gd name="T33"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4">
                  <a:moveTo>
                    <a:pt x="8" y="6"/>
                  </a:moveTo>
                  <a:cubicBezTo>
                    <a:pt x="11" y="6"/>
                    <a:pt x="11" y="8"/>
                    <a:pt x="11" y="10"/>
                  </a:cubicBezTo>
                  <a:cubicBezTo>
                    <a:pt x="11" y="12"/>
                    <a:pt x="10" y="14"/>
                    <a:pt x="6" y="14"/>
                  </a:cubicBezTo>
                  <a:cubicBezTo>
                    <a:pt x="2" y="14"/>
                    <a:pt x="0" y="12"/>
                    <a:pt x="0" y="11"/>
                  </a:cubicBezTo>
                  <a:cubicBezTo>
                    <a:pt x="0" y="10"/>
                    <a:pt x="0" y="9"/>
                    <a:pt x="1" y="9"/>
                  </a:cubicBezTo>
                  <a:cubicBezTo>
                    <a:pt x="3" y="9"/>
                    <a:pt x="2" y="12"/>
                    <a:pt x="6" y="12"/>
                  </a:cubicBezTo>
                  <a:cubicBezTo>
                    <a:pt x="7" y="12"/>
                    <a:pt x="8" y="11"/>
                    <a:pt x="8" y="10"/>
                  </a:cubicBezTo>
                  <a:cubicBezTo>
                    <a:pt x="8" y="10"/>
                    <a:pt x="8" y="9"/>
                    <a:pt x="7" y="9"/>
                  </a:cubicBezTo>
                  <a:cubicBezTo>
                    <a:pt x="3" y="8"/>
                    <a:pt x="3" y="8"/>
                    <a:pt x="3" y="8"/>
                  </a:cubicBezTo>
                  <a:cubicBezTo>
                    <a:pt x="0" y="7"/>
                    <a:pt x="0" y="5"/>
                    <a:pt x="0" y="4"/>
                  </a:cubicBezTo>
                  <a:cubicBezTo>
                    <a:pt x="0" y="1"/>
                    <a:pt x="3" y="0"/>
                    <a:pt x="5" y="0"/>
                  </a:cubicBezTo>
                  <a:cubicBezTo>
                    <a:pt x="8" y="0"/>
                    <a:pt x="11" y="1"/>
                    <a:pt x="11" y="3"/>
                  </a:cubicBezTo>
                  <a:cubicBezTo>
                    <a:pt x="11" y="4"/>
                    <a:pt x="10" y="4"/>
                    <a:pt x="9" y="4"/>
                  </a:cubicBezTo>
                  <a:cubicBezTo>
                    <a:pt x="8" y="4"/>
                    <a:pt x="8" y="2"/>
                    <a:pt x="5" y="2"/>
                  </a:cubicBezTo>
                  <a:cubicBezTo>
                    <a:pt x="4" y="2"/>
                    <a:pt x="3" y="3"/>
                    <a:pt x="3" y="4"/>
                  </a:cubicBezTo>
                  <a:cubicBezTo>
                    <a:pt x="3" y="5"/>
                    <a:pt x="4" y="5"/>
                    <a:pt x="5" y="5"/>
                  </a:cubicBezTo>
                  <a:lnTo>
                    <a:pt x="8" y="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8" name="Freeform 34"/>
            <p:cNvSpPr>
              <a:spLocks/>
            </p:cNvSpPr>
            <p:nvPr userDrawn="1"/>
          </p:nvSpPr>
          <p:spPr bwMode="auto">
            <a:xfrm>
              <a:off x="4881563" y="2017713"/>
              <a:ext cx="66675" cy="58738"/>
            </a:xfrm>
            <a:custGeom>
              <a:avLst/>
              <a:gdLst>
                <a:gd name="T0" fmla="*/ 15 w 17"/>
                <a:gd name="T1" fmla="*/ 13 h 15"/>
                <a:gd name="T2" fmla="*/ 13 w 17"/>
                <a:gd name="T3" fmla="*/ 15 h 15"/>
                <a:gd name="T4" fmla="*/ 11 w 17"/>
                <a:gd name="T5" fmla="*/ 13 h 15"/>
                <a:gd name="T6" fmla="*/ 9 w 17"/>
                <a:gd name="T7" fmla="*/ 5 h 15"/>
                <a:gd name="T8" fmla="*/ 9 w 17"/>
                <a:gd name="T9" fmla="*/ 5 h 15"/>
                <a:gd name="T10" fmla="*/ 7 w 17"/>
                <a:gd name="T11" fmla="*/ 13 h 15"/>
                <a:gd name="T12" fmla="*/ 5 w 17"/>
                <a:gd name="T13" fmla="*/ 15 h 15"/>
                <a:gd name="T14" fmla="*/ 3 w 17"/>
                <a:gd name="T15" fmla="*/ 13 h 15"/>
                <a:gd name="T16" fmla="*/ 0 w 17"/>
                <a:gd name="T17" fmla="*/ 3 h 15"/>
                <a:gd name="T18" fmla="*/ 0 w 17"/>
                <a:gd name="T19" fmla="*/ 2 h 15"/>
                <a:gd name="T20" fmla="*/ 1 w 17"/>
                <a:gd name="T21" fmla="*/ 0 h 15"/>
                <a:gd name="T22" fmla="*/ 3 w 17"/>
                <a:gd name="T23" fmla="*/ 2 h 15"/>
                <a:gd name="T24" fmla="*/ 5 w 17"/>
                <a:gd name="T25" fmla="*/ 11 h 15"/>
                <a:gd name="T26" fmla="*/ 5 w 17"/>
                <a:gd name="T27" fmla="*/ 11 h 15"/>
                <a:gd name="T28" fmla="*/ 7 w 17"/>
                <a:gd name="T29" fmla="*/ 2 h 15"/>
                <a:gd name="T30" fmla="*/ 9 w 17"/>
                <a:gd name="T31" fmla="*/ 0 h 15"/>
                <a:gd name="T32" fmla="*/ 10 w 17"/>
                <a:gd name="T33" fmla="*/ 2 h 15"/>
                <a:gd name="T34" fmla="*/ 13 w 17"/>
                <a:gd name="T35" fmla="*/ 11 h 15"/>
                <a:gd name="T36" fmla="*/ 13 w 17"/>
                <a:gd name="T37" fmla="*/ 11 h 15"/>
                <a:gd name="T38" fmla="*/ 15 w 17"/>
                <a:gd name="T39" fmla="*/ 2 h 15"/>
                <a:gd name="T40" fmla="*/ 16 w 17"/>
                <a:gd name="T41" fmla="*/ 0 h 15"/>
                <a:gd name="T42" fmla="*/ 17 w 17"/>
                <a:gd name="T43" fmla="*/ 2 h 15"/>
                <a:gd name="T44" fmla="*/ 17 w 17"/>
                <a:gd name="T45" fmla="*/ 3 h 15"/>
                <a:gd name="T46" fmla="*/ 15 w 17"/>
                <a:gd name="T47"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15">
                  <a:moveTo>
                    <a:pt x="15" y="13"/>
                  </a:moveTo>
                  <a:cubicBezTo>
                    <a:pt x="14" y="14"/>
                    <a:pt x="14" y="15"/>
                    <a:pt x="13" y="15"/>
                  </a:cubicBezTo>
                  <a:cubicBezTo>
                    <a:pt x="11" y="15"/>
                    <a:pt x="11" y="14"/>
                    <a:pt x="11" y="13"/>
                  </a:cubicBezTo>
                  <a:cubicBezTo>
                    <a:pt x="9" y="5"/>
                    <a:pt x="9" y="5"/>
                    <a:pt x="9" y="5"/>
                  </a:cubicBezTo>
                  <a:cubicBezTo>
                    <a:pt x="9" y="5"/>
                    <a:pt x="9" y="5"/>
                    <a:pt x="9" y="5"/>
                  </a:cubicBezTo>
                  <a:cubicBezTo>
                    <a:pt x="7" y="13"/>
                    <a:pt x="7" y="13"/>
                    <a:pt x="7" y="13"/>
                  </a:cubicBezTo>
                  <a:cubicBezTo>
                    <a:pt x="6" y="14"/>
                    <a:pt x="6" y="15"/>
                    <a:pt x="5" y="15"/>
                  </a:cubicBezTo>
                  <a:cubicBezTo>
                    <a:pt x="3" y="15"/>
                    <a:pt x="3" y="14"/>
                    <a:pt x="3" y="13"/>
                  </a:cubicBezTo>
                  <a:cubicBezTo>
                    <a:pt x="0" y="3"/>
                    <a:pt x="0" y="3"/>
                    <a:pt x="0" y="3"/>
                  </a:cubicBezTo>
                  <a:cubicBezTo>
                    <a:pt x="0" y="2"/>
                    <a:pt x="0" y="2"/>
                    <a:pt x="0" y="2"/>
                  </a:cubicBezTo>
                  <a:cubicBezTo>
                    <a:pt x="0" y="1"/>
                    <a:pt x="1" y="0"/>
                    <a:pt x="1" y="0"/>
                  </a:cubicBezTo>
                  <a:cubicBezTo>
                    <a:pt x="2" y="0"/>
                    <a:pt x="3" y="1"/>
                    <a:pt x="3" y="2"/>
                  </a:cubicBezTo>
                  <a:cubicBezTo>
                    <a:pt x="5" y="11"/>
                    <a:pt x="5" y="11"/>
                    <a:pt x="5" y="11"/>
                  </a:cubicBezTo>
                  <a:cubicBezTo>
                    <a:pt x="5" y="11"/>
                    <a:pt x="5" y="11"/>
                    <a:pt x="5" y="11"/>
                  </a:cubicBezTo>
                  <a:cubicBezTo>
                    <a:pt x="7" y="2"/>
                    <a:pt x="7" y="2"/>
                    <a:pt x="7" y="2"/>
                  </a:cubicBezTo>
                  <a:cubicBezTo>
                    <a:pt x="7" y="1"/>
                    <a:pt x="7" y="0"/>
                    <a:pt x="9" y="0"/>
                  </a:cubicBezTo>
                  <a:cubicBezTo>
                    <a:pt x="10" y="0"/>
                    <a:pt x="10" y="1"/>
                    <a:pt x="10" y="2"/>
                  </a:cubicBezTo>
                  <a:cubicBezTo>
                    <a:pt x="13" y="11"/>
                    <a:pt x="13" y="11"/>
                    <a:pt x="13" y="11"/>
                  </a:cubicBezTo>
                  <a:cubicBezTo>
                    <a:pt x="13" y="11"/>
                    <a:pt x="13" y="11"/>
                    <a:pt x="13" y="11"/>
                  </a:cubicBezTo>
                  <a:cubicBezTo>
                    <a:pt x="15" y="2"/>
                    <a:pt x="15" y="2"/>
                    <a:pt x="15" y="2"/>
                  </a:cubicBezTo>
                  <a:cubicBezTo>
                    <a:pt x="15" y="1"/>
                    <a:pt x="15" y="0"/>
                    <a:pt x="16" y="0"/>
                  </a:cubicBezTo>
                  <a:cubicBezTo>
                    <a:pt x="17" y="0"/>
                    <a:pt x="17" y="1"/>
                    <a:pt x="17" y="2"/>
                  </a:cubicBezTo>
                  <a:cubicBezTo>
                    <a:pt x="17" y="2"/>
                    <a:pt x="17" y="2"/>
                    <a:pt x="17" y="3"/>
                  </a:cubicBezTo>
                  <a:lnTo>
                    <a:pt x="15" y="1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49" name="Freeform 35"/>
            <p:cNvSpPr>
              <a:spLocks noEditPoints="1"/>
            </p:cNvSpPr>
            <p:nvPr userDrawn="1"/>
          </p:nvSpPr>
          <p:spPr bwMode="auto">
            <a:xfrm>
              <a:off x="5021263" y="2036763"/>
              <a:ext cx="34925" cy="31750"/>
            </a:xfrm>
            <a:custGeom>
              <a:avLst/>
              <a:gdLst>
                <a:gd name="T0" fmla="*/ 5 w 9"/>
                <a:gd name="T1" fmla="*/ 0 h 8"/>
                <a:gd name="T2" fmla="*/ 2 w 9"/>
                <a:gd name="T3" fmla="*/ 1 h 8"/>
                <a:gd name="T4" fmla="*/ 2 w 9"/>
                <a:gd name="T5" fmla="*/ 7 h 8"/>
                <a:gd name="T6" fmla="*/ 5 w 9"/>
                <a:gd name="T7" fmla="*/ 8 h 8"/>
                <a:gd name="T8" fmla="*/ 7 w 9"/>
                <a:gd name="T9" fmla="*/ 7 h 8"/>
                <a:gd name="T10" fmla="*/ 7 w 9"/>
                <a:gd name="T11" fmla="*/ 1 h 8"/>
                <a:gd name="T12" fmla="*/ 5 w 9"/>
                <a:gd name="T13" fmla="*/ 0 h 8"/>
                <a:gd name="T14" fmla="*/ 6 w 9"/>
                <a:gd name="T15" fmla="*/ 6 h 8"/>
                <a:gd name="T16" fmla="*/ 3 w 9"/>
                <a:gd name="T17" fmla="*/ 6 h 8"/>
                <a:gd name="T18" fmla="*/ 3 w 9"/>
                <a:gd name="T19" fmla="*/ 2 h 8"/>
                <a:gd name="T20" fmla="*/ 6 w 9"/>
                <a:gd name="T21" fmla="*/ 2 h 8"/>
                <a:gd name="T22" fmla="*/ 6 w 9"/>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5" y="0"/>
                  </a:moveTo>
                  <a:cubicBezTo>
                    <a:pt x="4" y="0"/>
                    <a:pt x="3" y="0"/>
                    <a:pt x="2" y="1"/>
                  </a:cubicBezTo>
                  <a:cubicBezTo>
                    <a:pt x="0" y="3"/>
                    <a:pt x="0" y="5"/>
                    <a:pt x="2" y="7"/>
                  </a:cubicBezTo>
                  <a:cubicBezTo>
                    <a:pt x="3" y="7"/>
                    <a:pt x="4" y="8"/>
                    <a:pt x="5" y="8"/>
                  </a:cubicBezTo>
                  <a:cubicBezTo>
                    <a:pt x="6" y="8"/>
                    <a:pt x="7" y="7"/>
                    <a:pt x="7" y="7"/>
                  </a:cubicBezTo>
                  <a:cubicBezTo>
                    <a:pt x="9" y="5"/>
                    <a:pt x="9" y="3"/>
                    <a:pt x="7" y="1"/>
                  </a:cubicBezTo>
                  <a:cubicBezTo>
                    <a:pt x="7" y="0"/>
                    <a:pt x="6" y="0"/>
                    <a:pt x="5" y="0"/>
                  </a:cubicBezTo>
                  <a:close/>
                  <a:moveTo>
                    <a:pt x="6" y="6"/>
                  </a:moveTo>
                  <a:cubicBezTo>
                    <a:pt x="5" y="7"/>
                    <a:pt x="4" y="7"/>
                    <a:pt x="3" y="6"/>
                  </a:cubicBezTo>
                  <a:cubicBezTo>
                    <a:pt x="2" y="5"/>
                    <a:pt x="2" y="3"/>
                    <a:pt x="3" y="2"/>
                  </a:cubicBezTo>
                  <a:cubicBezTo>
                    <a:pt x="4" y="1"/>
                    <a:pt x="5" y="1"/>
                    <a:pt x="6" y="2"/>
                  </a:cubicBezTo>
                  <a:cubicBezTo>
                    <a:pt x="7" y="3"/>
                    <a:pt x="7" y="5"/>
                    <a:pt x="6" y="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0" name="Freeform 36"/>
            <p:cNvSpPr>
              <a:spLocks noEditPoints="1"/>
            </p:cNvSpPr>
            <p:nvPr userDrawn="1"/>
          </p:nvSpPr>
          <p:spPr bwMode="auto">
            <a:xfrm>
              <a:off x="4948238" y="1960563"/>
              <a:ext cx="180975" cy="184150"/>
            </a:xfrm>
            <a:custGeom>
              <a:avLst/>
              <a:gdLst>
                <a:gd name="T0" fmla="*/ 16 w 47"/>
                <a:gd name="T1" fmla="*/ 17 h 48"/>
                <a:gd name="T2" fmla="*/ 0 w 47"/>
                <a:gd name="T3" fmla="*/ 48 h 48"/>
                <a:gd name="T4" fmla="*/ 31 w 47"/>
                <a:gd name="T5" fmla="*/ 31 h 48"/>
                <a:gd name="T6" fmla="*/ 47 w 47"/>
                <a:gd name="T7" fmla="*/ 0 h 48"/>
                <a:gd name="T8" fmla="*/ 16 w 47"/>
                <a:gd name="T9" fmla="*/ 17 h 48"/>
                <a:gd name="T10" fmla="*/ 27 w 47"/>
                <a:gd name="T11" fmla="*/ 27 h 48"/>
                <a:gd name="T12" fmla="*/ 24 w 47"/>
                <a:gd name="T13" fmla="*/ 29 h 48"/>
                <a:gd name="T14" fmla="*/ 20 w 47"/>
                <a:gd name="T15" fmla="*/ 27 h 48"/>
                <a:gd name="T16" fmla="*/ 20 w 47"/>
                <a:gd name="T17" fmla="*/ 20 h 48"/>
                <a:gd name="T18" fmla="*/ 24 w 47"/>
                <a:gd name="T19" fmla="*/ 19 h 48"/>
                <a:gd name="T20" fmla="*/ 27 w 47"/>
                <a:gd name="T21" fmla="*/ 20 h 48"/>
                <a:gd name="T22" fmla="*/ 27 w 47"/>
                <a:gd name="T23" fmla="*/ 2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48">
                  <a:moveTo>
                    <a:pt x="16" y="17"/>
                  </a:moveTo>
                  <a:cubicBezTo>
                    <a:pt x="0" y="48"/>
                    <a:pt x="0" y="48"/>
                    <a:pt x="0" y="48"/>
                  </a:cubicBezTo>
                  <a:cubicBezTo>
                    <a:pt x="31" y="31"/>
                    <a:pt x="31" y="31"/>
                    <a:pt x="31" y="31"/>
                  </a:cubicBezTo>
                  <a:cubicBezTo>
                    <a:pt x="47" y="0"/>
                    <a:pt x="47" y="0"/>
                    <a:pt x="47" y="0"/>
                  </a:cubicBezTo>
                  <a:lnTo>
                    <a:pt x="16" y="17"/>
                  </a:lnTo>
                  <a:close/>
                  <a:moveTo>
                    <a:pt x="27" y="27"/>
                  </a:moveTo>
                  <a:cubicBezTo>
                    <a:pt x="26" y="28"/>
                    <a:pt x="25" y="29"/>
                    <a:pt x="24" y="29"/>
                  </a:cubicBezTo>
                  <a:cubicBezTo>
                    <a:pt x="22" y="29"/>
                    <a:pt x="21" y="28"/>
                    <a:pt x="20" y="27"/>
                  </a:cubicBezTo>
                  <a:cubicBezTo>
                    <a:pt x="18" y="25"/>
                    <a:pt x="18" y="22"/>
                    <a:pt x="20" y="20"/>
                  </a:cubicBezTo>
                  <a:cubicBezTo>
                    <a:pt x="21" y="19"/>
                    <a:pt x="22" y="19"/>
                    <a:pt x="24" y="19"/>
                  </a:cubicBezTo>
                  <a:cubicBezTo>
                    <a:pt x="25" y="19"/>
                    <a:pt x="26" y="19"/>
                    <a:pt x="27" y="20"/>
                  </a:cubicBezTo>
                  <a:cubicBezTo>
                    <a:pt x="29" y="22"/>
                    <a:pt x="29" y="25"/>
                    <a:pt x="27" y="2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1" name="Rectangle 37"/>
            <p:cNvSpPr>
              <a:spLocks noChangeArrowheads="1"/>
            </p:cNvSpPr>
            <p:nvPr userDrawn="1"/>
          </p:nvSpPr>
          <p:spPr bwMode="auto">
            <a:xfrm>
              <a:off x="4867275" y="2049463"/>
              <a:ext cx="14288" cy="31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2" name="Freeform 38"/>
            <p:cNvSpPr>
              <a:spLocks/>
            </p:cNvSpPr>
            <p:nvPr userDrawn="1"/>
          </p:nvSpPr>
          <p:spPr bwMode="auto">
            <a:xfrm>
              <a:off x="4916488" y="2160588"/>
              <a:ext cx="12700" cy="15875"/>
            </a:xfrm>
            <a:custGeom>
              <a:avLst/>
              <a:gdLst>
                <a:gd name="T0" fmla="*/ 0 w 8"/>
                <a:gd name="T1" fmla="*/ 10 h 10"/>
                <a:gd name="T2" fmla="*/ 0 w 8"/>
                <a:gd name="T3" fmla="*/ 7 h 10"/>
                <a:gd name="T4" fmla="*/ 5 w 8"/>
                <a:gd name="T5" fmla="*/ 0 h 10"/>
                <a:gd name="T6" fmla="*/ 8 w 8"/>
                <a:gd name="T7" fmla="*/ 3 h 10"/>
                <a:gd name="T8" fmla="*/ 0 w 8"/>
                <a:gd name="T9" fmla="*/ 10 h 10"/>
              </a:gdLst>
              <a:ahLst/>
              <a:cxnLst>
                <a:cxn ang="0">
                  <a:pos x="T0" y="T1"/>
                </a:cxn>
                <a:cxn ang="0">
                  <a:pos x="T2" y="T3"/>
                </a:cxn>
                <a:cxn ang="0">
                  <a:pos x="T4" y="T5"/>
                </a:cxn>
                <a:cxn ang="0">
                  <a:pos x="T6" y="T7"/>
                </a:cxn>
                <a:cxn ang="0">
                  <a:pos x="T8" y="T9"/>
                </a:cxn>
              </a:cxnLst>
              <a:rect l="0" t="0" r="r" b="b"/>
              <a:pathLst>
                <a:path w="8" h="10">
                  <a:moveTo>
                    <a:pt x="0" y="10"/>
                  </a:moveTo>
                  <a:lnTo>
                    <a:pt x="0" y="7"/>
                  </a:lnTo>
                  <a:lnTo>
                    <a:pt x="5" y="0"/>
                  </a:lnTo>
                  <a:lnTo>
                    <a:pt x="8" y="3"/>
                  </a:lnTo>
                  <a:lnTo>
                    <a:pt x="0" y="1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3" name="Rectangle 39"/>
            <p:cNvSpPr>
              <a:spLocks noChangeArrowheads="1"/>
            </p:cNvSpPr>
            <p:nvPr userDrawn="1"/>
          </p:nvSpPr>
          <p:spPr bwMode="auto">
            <a:xfrm>
              <a:off x="5037138" y="2211388"/>
              <a:ext cx="3175" cy="111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4" name="Freeform 40"/>
            <p:cNvSpPr>
              <a:spLocks/>
            </p:cNvSpPr>
            <p:nvPr userDrawn="1"/>
          </p:nvSpPr>
          <p:spPr bwMode="auto">
            <a:xfrm>
              <a:off x="5148263" y="2160588"/>
              <a:ext cx="15875" cy="15875"/>
            </a:xfrm>
            <a:custGeom>
              <a:avLst/>
              <a:gdLst>
                <a:gd name="T0" fmla="*/ 8 w 10"/>
                <a:gd name="T1" fmla="*/ 10 h 10"/>
                <a:gd name="T2" fmla="*/ 0 w 10"/>
                <a:gd name="T3" fmla="*/ 3 h 10"/>
                <a:gd name="T4" fmla="*/ 3 w 10"/>
                <a:gd name="T5" fmla="*/ 0 h 10"/>
                <a:gd name="T6" fmla="*/ 10 w 10"/>
                <a:gd name="T7" fmla="*/ 7 h 10"/>
                <a:gd name="T8" fmla="*/ 8 w 10"/>
                <a:gd name="T9" fmla="*/ 10 h 10"/>
              </a:gdLst>
              <a:ahLst/>
              <a:cxnLst>
                <a:cxn ang="0">
                  <a:pos x="T0" y="T1"/>
                </a:cxn>
                <a:cxn ang="0">
                  <a:pos x="T2" y="T3"/>
                </a:cxn>
                <a:cxn ang="0">
                  <a:pos x="T4" y="T5"/>
                </a:cxn>
                <a:cxn ang="0">
                  <a:pos x="T6" y="T7"/>
                </a:cxn>
                <a:cxn ang="0">
                  <a:pos x="T8" y="T9"/>
                </a:cxn>
              </a:cxnLst>
              <a:rect l="0" t="0" r="r" b="b"/>
              <a:pathLst>
                <a:path w="10" h="10">
                  <a:moveTo>
                    <a:pt x="8" y="10"/>
                  </a:moveTo>
                  <a:lnTo>
                    <a:pt x="0" y="3"/>
                  </a:lnTo>
                  <a:lnTo>
                    <a:pt x="3" y="0"/>
                  </a:lnTo>
                  <a:lnTo>
                    <a:pt x="10" y="7"/>
                  </a:lnTo>
                  <a:lnTo>
                    <a:pt x="8" y="1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5" name="Rectangle 41"/>
            <p:cNvSpPr>
              <a:spLocks noChangeArrowheads="1"/>
            </p:cNvSpPr>
            <p:nvPr userDrawn="1"/>
          </p:nvSpPr>
          <p:spPr bwMode="auto">
            <a:xfrm>
              <a:off x="5199063" y="2049463"/>
              <a:ext cx="11113" cy="31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6" name="Freeform 42"/>
            <p:cNvSpPr>
              <a:spLocks/>
            </p:cNvSpPr>
            <p:nvPr userDrawn="1"/>
          </p:nvSpPr>
          <p:spPr bwMode="auto">
            <a:xfrm>
              <a:off x="5148263" y="1925638"/>
              <a:ext cx="15875" cy="14288"/>
            </a:xfrm>
            <a:custGeom>
              <a:avLst/>
              <a:gdLst>
                <a:gd name="T0" fmla="*/ 3 w 10"/>
                <a:gd name="T1" fmla="*/ 9 h 9"/>
                <a:gd name="T2" fmla="*/ 0 w 10"/>
                <a:gd name="T3" fmla="*/ 7 h 9"/>
                <a:gd name="T4" fmla="*/ 8 w 10"/>
                <a:gd name="T5" fmla="*/ 0 h 9"/>
                <a:gd name="T6" fmla="*/ 10 w 10"/>
                <a:gd name="T7" fmla="*/ 2 h 9"/>
                <a:gd name="T8" fmla="*/ 3 w 10"/>
                <a:gd name="T9" fmla="*/ 9 h 9"/>
              </a:gdLst>
              <a:ahLst/>
              <a:cxnLst>
                <a:cxn ang="0">
                  <a:pos x="T0" y="T1"/>
                </a:cxn>
                <a:cxn ang="0">
                  <a:pos x="T2" y="T3"/>
                </a:cxn>
                <a:cxn ang="0">
                  <a:pos x="T4" y="T5"/>
                </a:cxn>
                <a:cxn ang="0">
                  <a:pos x="T6" y="T7"/>
                </a:cxn>
                <a:cxn ang="0">
                  <a:pos x="T8" y="T9"/>
                </a:cxn>
              </a:cxnLst>
              <a:rect l="0" t="0" r="r" b="b"/>
              <a:pathLst>
                <a:path w="10" h="9">
                  <a:moveTo>
                    <a:pt x="3" y="9"/>
                  </a:moveTo>
                  <a:lnTo>
                    <a:pt x="0" y="7"/>
                  </a:lnTo>
                  <a:lnTo>
                    <a:pt x="8" y="0"/>
                  </a:lnTo>
                  <a:lnTo>
                    <a:pt x="10" y="2"/>
                  </a:lnTo>
                  <a:lnTo>
                    <a:pt x="3" y="9"/>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7" name="Rectangle 43"/>
            <p:cNvSpPr>
              <a:spLocks noChangeArrowheads="1"/>
            </p:cNvSpPr>
            <p:nvPr userDrawn="1"/>
          </p:nvSpPr>
          <p:spPr bwMode="auto">
            <a:xfrm>
              <a:off x="5037138" y="1878013"/>
              <a:ext cx="3175" cy="12700"/>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58" name="Freeform 44"/>
            <p:cNvSpPr>
              <a:spLocks/>
            </p:cNvSpPr>
            <p:nvPr userDrawn="1"/>
          </p:nvSpPr>
          <p:spPr bwMode="auto">
            <a:xfrm>
              <a:off x="4916488" y="1925638"/>
              <a:ext cx="12700" cy="14288"/>
            </a:xfrm>
            <a:custGeom>
              <a:avLst/>
              <a:gdLst>
                <a:gd name="T0" fmla="*/ 5 w 8"/>
                <a:gd name="T1" fmla="*/ 9 h 9"/>
                <a:gd name="T2" fmla="*/ 0 w 8"/>
                <a:gd name="T3" fmla="*/ 2 h 9"/>
                <a:gd name="T4" fmla="*/ 0 w 8"/>
                <a:gd name="T5" fmla="*/ 0 h 9"/>
                <a:gd name="T6" fmla="*/ 8 w 8"/>
                <a:gd name="T7" fmla="*/ 7 h 9"/>
                <a:gd name="T8" fmla="*/ 5 w 8"/>
                <a:gd name="T9" fmla="*/ 9 h 9"/>
              </a:gdLst>
              <a:ahLst/>
              <a:cxnLst>
                <a:cxn ang="0">
                  <a:pos x="T0" y="T1"/>
                </a:cxn>
                <a:cxn ang="0">
                  <a:pos x="T2" y="T3"/>
                </a:cxn>
                <a:cxn ang="0">
                  <a:pos x="T4" y="T5"/>
                </a:cxn>
                <a:cxn ang="0">
                  <a:pos x="T6" y="T7"/>
                </a:cxn>
                <a:cxn ang="0">
                  <a:pos x="T8" y="T9"/>
                </a:cxn>
              </a:cxnLst>
              <a:rect l="0" t="0" r="r" b="b"/>
              <a:pathLst>
                <a:path w="8" h="9">
                  <a:moveTo>
                    <a:pt x="5" y="9"/>
                  </a:moveTo>
                  <a:lnTo>
                    <a:pt x="0" y="2"/>
                  </a:lnTo>
                  <a:lnTo>
                    <a:pt x="0" y="0"/>
                  </a:lnTo>
                  <a:lnTo>
                    <a:pt x="8" y="7"/>
                  </a:lnTo>
                  <a:lnTo>
                    <a:pt x="5" y="9"/>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59" name="Group 58"/>
          <p:cNvGrpSpPr/>
          <p:nvPr userDrawn="1"/>
        </p:nvGrpSpPr>
        <p:grpSpPr>
          <a:xfrm>
            <a:off x="7116234" y="1831976"/>
            <a:ext cx="599017" cy="449263"/>
            <a:chOff x="5337175" y="1831975"/>
            <a:chExt cx="449263" cy="449263"/>
          </a:xfrm>
        </p:grpSpPr>
        <p:sp>
          <p:nvSpPr>
            <p:cNvPr id="60" name="Freeform 45"/>
            <p:cNvSpPr>
              <a:spLocks noEditPoints="1"/>
            </p:cNvSpPr>
            <p:nvPr userDrawn="1"/>
          </p:nvSpPr>
          <p:spPr bwMode="auto">
            <a:xfrm>
              <a:off x="5337175" y="1831975"/>
              <a:ext cx="449263" cy="449263"/>
            </a:xfrm>
            <a:custGeom>
              <a:avLst/>
              <a:gdLst>
                <a:gd name="T0" fmla="*/ 58 w 116"/>
                <a:gd name="T1" fmla="*/ 116 h 116"/>
                <a:gd name="T2" fmla="*/ 17 w 116"/>
                <a:gd name="T3" fmla="*/ 99 h 116"/>
                <a:gd name="T4" fmla="*/ 0 w 116"/>
                <a:gd name="T5" fmla="*/ 58 h 116"/>
                <a:gd name="T6" fmla="*/ 17 w 116"/>
                <a:gd name="T7" fmla="*/ 17 h 116"/>
                <a:gd name="T8" fmla="*/ 58 w 116"/>
                <a:gd name="T9" fmla="*/ 0 h 116"/>
                <a:gd name="T10" fmla="*/ 99 w 116"/>
                <a:gd name="T11" fmla="*/ 17 h 116"/>
                <a:gd name="T12" fmla="*/ 116 w 116"/>
                <a:gd name="T13" fmla="*/ 58 h 116"/>
                <a:gd name="T14" fmla="*/ 99 w 116"/>
                <a:gd name="T15" fmla="*/ 99 h 116"/>
                <a:gd name="T16" fmla="*/ 58 w 116"/>
                <a:gd name="T17" fmla="*/ 116 h 116"/>
                <a:gd name="T18" fmla="*/ 58 w 116"/>
                <a:gd name="T19" fmla="*/ 4 h 116"/>
                <a:gd name="T20" fmla="*/ 20 w 116"/>
                <a:gd name="T21" fmla="*/ 20 h 116"/>
                <a:gd name="T22" fmla="*/ 4 w 116"/>
                <a:gd name="T23" fmla="*/ 58 h 116"/>
                <a:gd name="T24" fmla="*/ 20 w 116"/>
                <a:gd name="T25" fmla="*/ 96 h 116"/>
                <a:gd name="T26" fmla="*/ 58 w 116"/>
                <a:gd name="T27" fmla="*/ 112 h 116"/>
                <a:gd name="T28" fmla="*/ 96 w 116"/>
                <a:gd name="T29" fmla="*/ 96 h 116"/>
                <a:gd name="T30" fmla="*/ 112 w 116"/>
                <a:gd name="T31" fmla="*/ 58 h 116"/>
                <a:gd name="T32" fmla="*/ 96 w 116"/>
                <a:gd name="T33" fmla="*/ 20 h 116"/>
                <a:gd name="T34" fmla="*/ 58 w 116"/>
                <a:gd name="T35" fmla="*/ 4 h 116"/>
                <a:gd name="T36" fmla="*/ 58 w 116"/>
                <a:gd name="T37" fmla="*/ 110 h 116"/>
                <a:gd name="T38" fmla="*/ 6 w 116"/>
                <a:gd name="T39" fmla="*/ 58 h 116"/>
                <a:gd name="T40" fmla="*/ 58 w 116"/>
                <a:gd name="T41" fmla="*/ 6 h 116"/>
                <a:gd name="T42" fmla="*/ 110 w 116"/>
                <a:gd name="T43" fmla="*/ 58 h 116"/>
                <a:gd name="T44" fmla="*/ 58 w 116"/>
                <a:gd name="T45" fmla="*/ 110 h 116"/>
                <a:gd name="T46" fmla="*/ 58 w 116"/>
                <a:gd name="T47" fmla="*/ 11 h 116"/>
                <a:gd name="T48" fmla="*/ 11 w 116"/>
                <a:gd name="T49" fmla="*/ 58 h 116"/>
                <a:gd name="T50" fmla="*/ 58 w 116"/>
                <a:gd name="T51" fmla="*/ 105 h 116"/>
                <a:gd name="T52" fmla="*/ 105 w 116"/>
                <a:gd name="T53" fmla="*/ 58 h 116"/>
                <a:gd name="T54" fmla="*/ 58 w 116"/>
                <a:gd name="T55" fmla="*/ 1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6" h="116">
                  <a:moveTo>
                    <a:pt x="58" y="116"/>
                  </a:moveTo>
                  <a:cubicBezTo>
                    <a:pt x="42" y="116"/>
                    <a:pt x="28" y="110"/>
                    <a:pt x="17" y="99"/>
                  </a:cubicBezTo>
                  <a:cubicBezTo>
                    <a:pt x="6" y="88"/>
                    <a:pt x="0" y="74"/>
                    <a:pt x="0" y="58"/>
                  </a:cubicBezTo>
                  <a:cubicBezTo>
                    <a:pt x="0" y="43"/>
                    <a:pt x="6" y="28"/>
                    <a:pt x="17" y="17"/>
                  </a:cubicBezTo>
                  <a:cubicBezTo>
                    <a:pt x="28" y="6"/>
                    <a:pt x="42" y="0"/>
                    <a:pt x="58" y="0"/>
                  </a:cubicBezTo>
                  <a:cubicBezTo>
                    <a:pt x="73" y="0"/>
                    <a:pt x="88" y="6"/>
                    <a:pt x="99" y="17"/>
                  </a:cubicBezTo>
                  <a:cubicBezTo>
                    <a:pt x="110" y="28"/>
                    <a:pt x="116" y="43"/>
                    <a:pt x="116" y="58"/>
                  </a:cubicBezTo>
                  <a:cubicBezTo>
                    <a:pt x="116" y="74"/>
                    <a:pt x="110" y="88"/>
                    <a:pt x="99" y="99"/>
                  </a:cubicBezTo>
                  <a:cubicBezTo>
                    <a:pt x="88" y="110"/>
                    <a:pt x="73" y="116"/>
                    <a:pt x="58" y="116"/>
                  </a:cubicBezTo>
                  <a:close/>
                  <a:moveTo>
                    <a:pt x="58" y="4"/>
                  </a:moveTo>
                  <a:cubicBezTo>
                    <a:pt x="44" y="4"/>
                    <a:pt x="30" y="10"/>
                    <a:pt x="20" y="20"/>
                  </a:cubicBezTo>
                  <a:cubicBezTo>
                    <a:pt x="10" y="30"/>
                    <a:pt x="4" y="44"/>
                    <a:pt x="4" y="58"/>
                  </a:cubicBezTo>
                  <a:cubicBezTo>
                    <a:pt x="4" y="72"/>
                    <a:pt x="10" y="86"/>
                    <a:pt x="20" y="96"/>
                  </a:cubicBezTo>
                  <a:cubicBezTo>
                    <a:pt x="30" y="106"/>
                    <a:pt x="44" y="112"/>
                    <a:pt x="58" y="112"/>
                  </a:cubicBezTo>
                  <a:cubicBezTo>
                    <a:pt x="72" y="112"/>
                    <a:pt x="86" y="106"/>
                    <a:pt x="96" y="96"/>
                  </a:cubicBezTo>
                  <a:cubicBezTo>
                    <a:pt x="106" y="86"/>
                    <a:pt x="112" y="72"/>
                    <a:pt x="112" y="58"/>
                  </a:cubicBezTo>
                  <a:cubicBezTo>
                    <a:pt x="112" y="44"/>
                    <a:pt x="106" y="30"/>
                    <a:pt x="96" y="20"/>
                  </a:cubicBezTo>
                  <a:cubicBezTo>
                    <a:pt x="86" y="10"/>
                    <a:pt x="72" y="4"/>
                    <a:pt x="58" y="4"/>
                  </a:cubicBezTo>
                  <a:close/>
                  <a:moveTo>
                    <a:pt x="58" y="110"/>
                  </a:moveTo>
                  <a:cubicBezTo>
                    <a:pt x="29" y="110"/>
                    <a:pt x="6" y="87"/>
                    <a:pt x="6" y="58"/>
                  </a:cubicBezTo>
                  <a:cubicBezTo>
                    <a:pt x="6" y="30"/>
                    <a:pt x="29" y="6"/>
                    <a:pt x="58" y="6"/>
                  </a:cubicBezTo>
                  <a:cubicBezTo>
                    <a:pt x="86" y="6"/>
                    <a:pt x="110" y="30"/>
                    <a:pt x="110" y="58"/>
                  </a:cubicBezTo>
                  <a:cubicBezTo>
                    <a:pt x="110" y="87"/>
                    <a:pt x="86" y="110"/>
                    <a:pt x="58" y="110"/>
                  </a:cubicBezTo>
                  <a:close/>
                  <a:moveTo>
                    <a:pt x="58" y="11"/>
                  </a:moveTo>
                  <a:cubicBezTo>
                    <a:pt x="32" y="11"/>
                    <a:pt x="11" y="32"/>
                    <a:pt x="11" y="58"/>
                  </a:cubicBezTo>
                  <a:cubicBezTo>
                    <a:pt x="11" y="84"/>
                    <a:pt x="32" y="105"/>
                    <a:pt x="58" y="105"/>
                  </a:cubicBezTo>
                  <a:cubicBezTo>
                    <a:pt x="84" y="105"/>
                    <a:pt x="105" y="84"/>
                    <a:pt x="105" y="58"/>
                  </a:cubicBezTo>
                  <a:cubicBezTo>
                    <a:pt x="105" y="32"/>
                    <a:pt x="84" y="11"/>
                    <a:pt x="58" y="1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1" name="Freeform 46"/>
            <p:cNvSpPr>
              <a:spLocks/>
            </p:cNvSpPr>
            <p:nvPr userDrawn="1"/>
          </p:nvSpPr>
          <p:spPr bwMode="auto">
            <a:xfrm>
              <a:off x="5538788" y="1898650"/>
              <a:ext cx="46038" cy="57150"/>
            </a:xfrm>
            <a:custGeom>
              <a:avLst/>
              <a:gdLst>
                <a:gd name="T0" fmla="*/ 0 w 12"/>
                <a:gd name="T1" fmla="*/ 2 h 15"/>
                <a:gd name="T2" fmla="*/ 2 w 12"/>
                <a:gd name="T3" fmla="*/ 0 h 15"/>
                <a:gd name="T4" fmla="*/ 3 w 12"/>
                <a:gd name="T5" fmla="*/ 1 h 15"/>
                <a:gd name="T6" fmla="*/ 9 w 12"/>
                <a:gd name="T7" fmla="*/ 10 h 15"/>
                <a:gd name="T8" fmla="*/ 9 w 12"/>
                <a:gd name="T9" fmla="*/ 10 h 15"/>
                <a:gd name="T10" fmla="*/ 9 w 12"/>
                <a:gd name="T11" fmla="*/ 2 h 15"/>
                <a:gd name="T12" fmla="*/ 11 w 12"/>
                <a:gd name="T13" fmla="*/ 0 h 15"/>
                <a:gd name="T14" fmla="*/ 12 w 12"/>
                <a:gd name="T15" fmla="*/ 2 h 15"/>
                <a:gd name="T16" fmla="*/ 12 w 12"/>
                <a:gd name="T17" fmla="*/ 13 h 15"/>
                <a:gd name="T18" fmla="*/ 10 w 12"/>
                <a:gd name="T19" fmla="*/ 15 h 15"/>
                <a:gd name="T20" fmla="*/ 9 w 12"/>
                <a:gd name="T21" fmla="*/ 14 h 15"/>
                <a:gd name="T22" fmla="*/ 3 w 12"/>
                <a:gd name="T23" fmla="*/ 5 h 15"/>
                <a:gd name="T24" fmla="*/ 3 w 12"/>
                <a:gd name="T25" fmla="*/ 5 h 15"/>
                <a:gd name="T26" fmla="*/ 3 w 12"/>
                <a:gd name="T27" fmla="*/ 14 h 15"/>
                <a:gd name="T28" fmla="*/ 1 w 12"/>
                <a:gd name="T29" fmla="*/ 15 h 15"/>
                <a:gd name="T30" fmla="*/ 0 w 12"/>
                <a:gd name="T31" fmla="*/ 14 h 15"/>
                <a:gd name="T32" fmla="*/ 0 w 12"/>
                <a:gd name="T33"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5">
                  <a:moveTo>
                    <a:pt x="0" y="2"/>
                  </a:moveTo>
                  <a:cubicBezTo>
                    <a:pt x="0" y="1"/>
                    <a:pt x="0" y="0"/>
                    <a:pt x="2" y="0"/>
                  </a:cubicBezTo>
                  <a:cubicBezTo>
                    <a:pt x="2" y="0"/>
                    <a:pt x="3" y="0"/>
                    <a:pt x="3" y="1"/>
                  </a:cubicBezTo>
                  <a:cubicBezTo>
                    <a:pt x="9" y="10"/>
                    <a:pt x="9" y="10"/>
                    <a:pt x="9" y="10"/>
                  </a:cubicBezTo>
                  <a:cubicBezTo>
                    <a:pt x="9" y="10"/>
                    <a:pt x="9" y="10"/>
                    <a:pt x="9" y="10"/>
                  </a:cubicBezTo>
                  <a:cubicBezTo>
                    <a:pt x="9" y="2"/>
                    <a:pt x="9" y="2"/>
                    <a:pt x="9" y="2"/>
                  </a:cubicBezTo>
                  <a:cubicBezTo>
                    <a:pt x="9" y="1"/>
                    <a:pt x="10" y="0"/>
                    <a:pt x="11" y="0"/>
                  </a:cubicBezTo>
                  <a:cubicBezTo>
                    <a:pt x="12" y="0"/>
                    <a:pt x="12" y="1"/>
                    <a:pt x="12" y="2"/>
                  </a:cubicBezTo>
                  <a:cubicBezTo>
                    <a:pt x="12" y="13"/>
                    <a:pt x="12" y="13"/>
                    <a:pt x="12" y="13"/>
                  </a:cubicBezTo>
                  <a:cubicBezTo>
                    <a:pt x="12" y="14"/>
                    <a:pt x="12" y="15"/>
                    <a:pt x="10" y="15"/>
                  </a:cubicBezTo>
                  <a:cubicBezTo>
                    <a:pt x="9" y="15"/>
                    <a:pt x="9" y="15"/>
                    <a:pt x="9" y="14"/>
                  </a:cubicBezTo>
                  <a:cubicBezTo>
                    <a:pt x="3" y="5"/>
                    <a:pt x="3" y="5"/>
                    <a:pt x="3" y="5"/>
                  </a:cubicBezTo>
                  <a:cubicBezTo>
                    <a:pt x="3" y="5"/>
                    <a:pt x="3" y="5"/>
                    <a:pt x="3" y="5"/>
                  </a:cubicBezTo>
                  <a:cubicBezTo>
                    <a:pt x="3" y="14"/>
                    <a:pt x="3" y="14"/>
                    <a:pt x="3" y="14"/>
                  </a:cubicBezTo>
                  <a:cubicBezTo>
                    <a:pt x="3" y="15"/>
                    <a:pt x="2" y="15"/>
                    <a:pt x="1" y="15"/>
                  </a:cubicBezTo>
                  <a:cubicBezTo>
                    <a:pt x="0" y="15"/>
                    <a:pt x="0" y="15"/>
                    <a:pt x="0" y="14"/>
                  </a:cubicBezTo>
                  <a:lnTo>
                    <a:pt x="0" y="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2" name="Freeform 47"/>
            <p:cNvSpPr>
              <a:spLocks/>
            </p:cNvSpPr>
            <p:nvPr userDrawn="1"/>
          </p:nvSpPr>
          <p:spPr bwMode="auto">
            <a:xfrm>
              <a:off x="5676900" y="2025650"/>
              <a:ext cx="42863" cy="53975"/>
            </a:xfrm>
            <a:custGeom>
              <a:avLst/>
              <a:gdLst>
                <a:gd name="T0" fmla="*/ 0 w 11"/>
                <a:gd name="T1" fmla="*/ 2 h 14"/>
                <a:gd name="T2" fmla="*/ 2 w 11"/>
                <a:gd name="T3" fmla="*/ 0 h 14"/>
                <a:gd name="T4" fmla="*/ 10 w 11"/>
                <a:gd name="T5" fmla="*/ 0 h 14"/>
                <a:gd name="T6" fmla="*/ 11 w 11"/>
                <a:gd name="T7" fmla="*/ 1 h 14"/>
                <a:gd name="T8" fmla="*/ 10 w 11"/>
                <a:gd name="T9" fmla="*/ 2 h 14"/>
                <a:gd name="T10" fmla="*/ 3 w 11"/>
                <a:gd name="T11" fmla="*/ 2 h 14"/>
                <a:gd name="T12" fmla="*/ 3 w 11"/>
                <a:gd name="T13" fmla="*/ 5 h 14"/>
                <a:gd name="T14" fmla="*/ 9 w 11"/>
                <a:gd name="T15" fmla="*/ 5 h 14"/>
                <a:gd name="T16" fmla="*/ 10 w 11"/>
                <a:gd name="T17" fmla="*/ 7 h 14"/>
                <a:gd name="T18" fmla="*/ 9 w 11"/>
                <a:gd name="T19" fmla="*/ 8 h 14"/>
                <a:gd name="T20" fmla="*/ 3 w 11"/>
                <a:gd name="T21" fmla="*/ 8 h 14"/>
                <a:gd name="T22" fmla="*/ 3 w 11"/>
                <a:gd name="T23" fmla="*/ 11 h 14"/>
                <a:gd name="T24" fmla="*/ 10 w 11"/>
                <a:gd name="T25" fmla="*/ 11 h 14"/>
                <a:gd name="T26" fmla="*/ 11 w 11"/>
                <a:gd name="T27" fmla="*/ 13 h 14"/>
                <a:gd name="T28" fmla="*/ 10 w 11"/>
                <a:gd name="T29" fmla="*/ 14 h 14"/>
                <a:gd name="T30" fmla="*/ 2 w 11"/>
                <a:gd name="T31" fmla="*/ 14 h 14"/>
                <a:gd name="T32" fmla="*/ 0 w 11"/>
                <a:gd name="T33" fmla="*/ 12 h 14"/>
                <a:gd name="T34" fmla="*/ 0 w 11"/>
                <a:gd name="T35"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14">
                  <a:moveTo>
                    <a:pt x="0" y="2"/>
                  </a:moveTo>
                  <a:cubicBezTo>
                    <a:pt x="0" y="0"/>
                    <a:pt x="1" y="0"/>
                    <a:pt x="2" y="0"/>
                  </a:cubicBezTo>
                  <a:cubicBezTo>
                    <a:pt x="10" y="0"/>
                    <a:pt x="10" y="0"/>
                    <a:pt x="10" y="0"/>
                  </a:cubicBezTo>
                  <a:cubicBezTo>
                    <a:pt x="11" y="0"/>
                    <a:pt x="11" y="0"/>
                    <a:pt x="11" y="1"/>
                  </a:cubicBezTo>
                  <a:cubicBezTo>
                    <a:pt x="11" y="2"/>
                    <a:pt x="11" y="2"/>
                    <a:pt x="10" y="2"/>
                  </a:cubicBezTo>
                  <a:cubicBezTo>
                    <a:pt x="3" y="2"/>
                    <a:pt x="3" y="2"/>
                    <a:pt x="3" y="2"/>
                  </a:cubicBezTo>
                  <a:cubicBezTo>
                    <a:pt x="3" y="5"/>
                    <a:pt x="3" y="5"/>
                    <a:pt x="3" y="5"/>
                  </a:cubicBezTo>
                  <a:cubicBezTo>
                    <a:pt x="9" y="5"/>
                    <a:pt x="9" y="5"/>
                    <a:pt x="9" y="5"/>
                  </a:cubicBezTo>
                  <a:cubicBezTo>
                    <a:pt x="10" y="5"/>
                    <a:pt x="10" y="6"/>
                    <a:pt x="10" y="7"/>
                  </a:cubicBezTo>
                  <a:cubicBezTo>
                    <a:pt x="10" y="8"/>
                    <a:pt x="10" y="8"/>
                    <a:pt x="9" y="8"/>
                  </a:cubicBezTo>
                  <a:cubicBezTo>
                    <a:pt x="3" y="8"/>
                    <a:pt x="3" y="8"/>
                    <a:pt x="3" y="8"/>
                  </a:cubicBezTo>
                  <a:cubicBezTo>
                    <a:pt x="3" y="11"/>
                    <a:pt x="3" y="11"/>
                    <a:pt x="3" y="11"/>
                  </a:cubicBezTo>
                  <a:cubicBezTo>
                    <a:pt x="10" y="11"/>
                    <a:pt x="10" y="11"/>
                    <a:pt x="10" y="11"/>
                  </a:cubicBezTo>
                  <a:cubicBezTo>
                    <a:pt x="11" y="11"/>
                    <a:pt x="11" y="12"/>
                    <a:pt x="11" y="13"/>
                  </a:cubicBezTo>
                  <a:cubicBezTo>
                    <a:pt x="11" y="14"/>
                    <a:pt x="11" y="14"/>
                    <a:pt x="10" y="14"/>
                  </a:cubicBezTo>
                  <a:cubicBezTo>
                    <a:pt x="2" y="14"/>
                    <a:pt x="2" y="14"/>
                    <a:pt x="2" y="14"/>
                  </a:cubicBezTo>
                  <a:cubicBezTo>
                    <a:pt x="1" y="14"/>
                    <a:pt x="0" y="14"/>
                    <a:pt x="0" y="12"/>
                  </a:cubicBezTo>
                  <a:lnTo>
                    <a:pt x="0" y="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3" name="Freeform 48"/>
            <p:cNvSpPr>
              <a:spLocks/>
            </p:cNvSpPr>
            <p:nvPr userDrawn="1"/>
          </p:nvSpPr>
          <p:spPr bwMode="auto">
            <a:xfrm>
              <a:off x="5538788" y="2152650"/>
              <a:ext cx="46038" cy="58738"/>
            </a:xfrm>
            <a:custGeom>
              <a:avLst/>
              <a:gdLst>
                <a:gd name="T0" fmla="*/ 8 w 12"/>
                <a:gd name="T1" fmla="*/ 7 h 15"/>
                <a:gd name="T2" fmla="*/ 12 w 12"/>
                <a:gd name="T3" fmla="*/ 11 h 15"/>
                <a:gd name="T4" fmla="*/ 6 w 12"/>
                <a:gd name="T5" fmla="*/ 15 h 15"/>
                <a:gd name="T6" fmla="*/ 0 w 12"/>
                <a:gd name="T7" fmla="*/ 12 h 15"/>
                <a:gd name="T8" fmla="*/ 1 w 12"/>
                <a:gd name="T9" fmla="*/ 10 h 15"/>
                <a:gd name="T10" fmla="*/ 6 w 12"/>
                <a:gd name="T11" fmla="*/ 13 h 15"/>
                <a:gd name="T12" fmla="*/ 9 w 12"/>
                <a:gd name="T13" fmla="*/ 11 h 15"/>
                <a:gd name="T14" fmla="*/ 7 w 12"/>
                <a:gd name="T15" fmla="*/ 10 h 15"/>
                <a:gd name="T16" fmla="*/ 4 w 12"/>
                <a:gd name="T17" fmla="*/ 9 h 15"/>
                <a:gd name="T18" fmla="*/ 0 w 12"/>
                <a:gd name="T19" fmla="*/ 5 h 15"/>
                <a:gd name="T20" fmla="*/ 6 w 12"/>
                <a:gd name="T21" fmla="*/ 0 h 15"/>
                <a:gd name="T22" fmla="*/ 11 w 12"/>
                <a:gd name="T23" fmla="*/ 4 h 15"/>
                <a:gd name="T24" fmla="*/ 10 w 12"/>
                <a:gd name="T25" fmla="*/ 5 h 15"/>
                <a:gd name="T26" fmla="*/ 6 w 12"/>
                <a:gd name="T27" fmla="*/ 3 h 15"/>
                <a:gd name="T28" fmla="*/ 3 w 12"/>
                <a:gd name="T29" fmla="*/ 5 h 15"/>
                <a:gd name="T30" fmla="*/ 5 w 12"/>
                <a:gd name="T31" fmla="*/ 6 h 15"/>
                <a:gd name="T32" fmla="*/ 8 w 12"/>
                <a:gd name="T33"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5">
                  <a:moveTo>
                    <a:pt x="8" y="7"/>
                  </a:moveTo>
                  <a:cubicBezTo>
                    <a:pt x="11" y="7"/>
                    <a:pt x="12" y="9"/>
                    <a:pt x="12" y="11"/>
                  </a:cubicBezTo>
                  <a:cubicBezTo>
                    <a:pt x="12" y="13"/>
                    <a:pt x="10" y="15"/>
                    <a:pt x="6" y="15"/>
                  </a:cubicBezTo>
                  <a:cubicBezTo>
                    <a:pt x="2" y="15"/>
                    <a:pt x="0" y="13"/>
                    <a:pt x="0" y="12"/>
                  </a:cubicBezTo>
                  <a:cubicBezTo>
                    <a:pt x="0" y="11"/>
                    <a:pt x="1" y="10"/>
                    <a:pt x="1" y="10"/>
                  </a:cubicBezTo>
                  <a:cubicBezTo>
                    <a:pt x="3" y="10"/>
                    <a:pt x="3" y="13"/>
                    <a:pt x="6" y="13"/>
                  </a:cubicBezTo>
                  <a:cubicBezTo>
                    <a:pt x="8" y="13"/>
                    <a:pt x="9" y="12"/>
                    <a:pt x="9" y="11"/>
                  </a:cubicBezTo>
                  <a:cubicBezTo>
                    <a:pt x="9" y="11"/>
                    <a:pt x="8" y="10"/>
                    <a:pt x="7" y="10"/>
                  </a:cubicBezTo>
                  <a:cubicBezTo>
                    <a:pt x="4" y="9"/>
                    <a:pt x="4" y="9"/>
                    <a:pt x="4" y="9"/>
                  </a:cubicBezTo>
                  <a:cubicBezTo>
                    <a:pt x="1" y="8"/>
                    <a:pt x="0" y="6"/>
                    <a:pt x="0" y="5"/>
                  </a:cubicBezTo>
                  <a:cubicBezTo>
                    <a:pt x="0" y="2"/>
                    <a:pt x="3" y="0"/>
                    <a:pt x="6" y="0"/>
                  </a:cubicBezTo>
                  <a:cubicBezTo>
                    <a:pt x="8" y="0"/>
                    <a:pt x="11" y="2"/>
                    <a:pt x="11" y="4"/>
                  </a:cubicBezTo>
                  <a:cubicBezTo>
                    <a:pt x="11" y="5"/>
                    <a:pt x="11" y="5"/>
                    <a:pt x="10" y="5"/>
                  </a:cubicBezTo>
                  <a:cubicBezTo>
                    <a:pt x="8" y="5"/>
                    <a:pt x="9" y="3"/>
                    <a:pt x="6" y="3"/>
                  </a:cubicBezTo>
                  <a:cubicBezTo>
                    <a:pt x="4" y="3"/>
                    <a:pt x="3" y="4"/>
                    <a:pt x="3" y="5"/>
                  </a:cubicBezTo>
                  <a:cubicBezTo>
                    <a:pt x="3" y="6"/>
                    <a:pt x="4" y="6"/>
                    <a:pt x="5" y="6"/>
                  </a:cubicBezTo>
                  <a:lnTo>
                    <a:pt x="8" y="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4" name="Freeform 49"/>
            <p:cNvSpPr>
              <a:spLocks noEditPoints="1"/>
            </p:cNvSpPr>
            <p:nvPr userDrawn="1"/>
          </p:nvSpPr>
          <p:spPr bwMode="auto">
            <a:xfrm>
              <a:off x="5407025" y="2020888"/>
              <a:ext cx="53975" cy="58738"/>
            </a:xfrm>
            <a:custGeom>
              <a:avLst/>
              <a:gdLst>
                <a:gd name="T0" fmla="*/ 7 w 14"/>
                <a:gd name="T1" fmla="*/ 0 h 15"/>
                <a:gd name="T2" fmla="*/ 14 w 14"/>
                <a:gd name="T3" fmla="*/ 8 h 15"/>
                <a:gd name="T4" fmla="*/ 7 w 14"/>
                <a:gd name="T5" fmla="*/ 15 h 15"/>
                <a:gd name="T6" fmla="*/ 0 w 14"/>
                <a:gd name="T7" fmla="*/ 8 h 15"/>
                <a:gd name="T8" fmla="*/ 7 w 14"/>
                <a:gd name="T9" fmla="*/ 0 h 15"/>
                <a:gd name="T10" fmla="*/ 7 w 14"/>
                <a:gd name="T11" fmla="*/ 13 h 15"/>
                <a:gd name="T12" fmla="*/ 11 w 14"/>
                <a:gd name="T13" fmla="*/ 8 h 15"/>
                <a:gd name="T14" fmla="*/ 7 w 14"/>
                <a:gd name="T15" fmla="*/ 3 h 15"/>
                <a:gd name="T16" fmla="*/ 3 w 14"/>
                <a:gd name="T17" fmla="*/ 8 h 15"/>
                <a:gd name="T18" fmla="*/ 7 w 14"/>
                <a:gd name="T19"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5">
                  <a:moveTo>
                    <a:pt x="7" y="0"/>
                  </a:moveTo>
                  <a:cubicBezTo>
                    <a:pt x="12" y="0"/>
                    <a:pt x="14" y="3"/>
                    <a:pt x="14" y="8"/>
                  </a:cubicBezTo>
                  <a:cubicBezTo>
                    <a:pt x="14" y="12"/>
                    <a:pt x="12" y="15"/>
                    <a:pt x="7" y="15"/>
                  </a:cubicBezTo>
                  <a:cubicBezTo>
                    <a:pt x="2" y="15"/>
                    <a:pt x="0" y="12"/>
                    <a:pt x="0" y="8"/>
                  </a:cubicBezTo>
                  <a:cubicBezTo>
                    <a:pt x="0" y="3"/>
                    <a:pt x="3" y="0"/>
                    <a:pt x="7" y="0"/>
                  </a:cubicBezTo>
                  <a:close/>
                  <a:moveTo>
                    <a:pt x="7" y="13"/>
                  </a:moveTo>
                  <a:cubicBezTo>
                    <a:pt x="10" y="13"/>
                    <a:pt x="11" y="10"/>
                    <a:pt x="11" y="8"/>
                  </a:cubicBezTo>
                  <a:cubicBezTo>
                    <a:pt x="11" y="5"/>
                    <a:pt x="10" y="3"/>
                    <a:pt x="7" y="3"/>
                  </a:cubicBezTo>
                  <a:cubicBezTo>
                    <a:pt x="5" y="3"/>
                    <a:pt x="3" y="5"/>
                    <a:pt x="3" y="8"/>
                  </a:cubicBezTo>
                  <a:cubicBezTo>
                    <a:pt x="3" y="10"/>
                    <a:pt x="4" y="13"/>
                    <a:pt x="7" y="13"/>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5" name="Rectangle 50"/>
            <p:cNvSpPr>
              <a:spLocks noChangeArrowheads="1"/>
            </p:cNvSpPr>
            <p:nvPr userDrawn="1"/>
          </p:nvSpPr>
          <p:spPr bwMode="auto">
            <a:xfrm>
              <a:off x="5384800" y="2052638"/>
              <a:ext cx="14288" cy="31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6" name="Freeform 51"/>
            <p:cNvSpPr>
              <a:spLocks/>
            </p:cNvSpPr>
            <p:nvPr userDrawn="1"/>
          </p:nvSpPr>
          <p:spPr bwMode="auto">
            <a:xfrm>
              <a:off x="5434013" y="2168525"/>
              <a:ext cx="15875" cy="15875"/>
            </a:xfrm>
            <a:custGeom>
              <a:avLst/>
              <a:gdLst>
                <a:gd name="T0" fmla="*/ 3 w 10"/>
                <a:gd name="T1" fmla="*/ 10 h 10"/>
                <a:gd name="T2" fmla="*/ 0 w 10"/>
                <a:gd name="T3" fmla="*/ 7 h 10"/>
                <a:gd name="T4" fmla="*/ 8 w 10"/>
                <a:gd name="T5" fmla="*/ 0 h 10"/>
                <a:gd name="T6" fmla="*/ 10 w 10"/>
                <a:gd name="T7" fmla="*/ 2 h 10"/>
                <a:gd name="T8" fmla="*/ 3 w 10"/>
                <a:gd name="T9" fmla="*/ 10 h 10"/>
              </a:gdLst>
              <a:ahLst/>
              <a:cxnLst>
                <a:cxn ang="0">
                  <a:pos x="T0" y="T1"/>
                </a:cxn>
                <a:cxn ang="0">
                  <a:pos x="T2" y="T3"/>
                </a:cxn>
                <a:cxn ang="0">
                  <a:pos x="T4" y="T5"/>
                </a:cxn>
                <a:cxn ang="0">
                  <a:pos x="T6" y="T7"/>
                </a:cxn>
                <a:cxn ang="0">
                  <a:pos x="T8" y="T9"/>
                </a:cxn>
              </a:cxnLst>
              <a:rect l="0" t="0" r="r" b="b"/>
              <a:pathLst>
                <a:path w="10" h="10">
                  <a:moveTo>
                    <a:pt x="3" y="10"/>
                  </a:moveTo>
                  <a:lnTo>
                    <a:pt x="0" y="7"/>
                  </a:lnTo>
                  <a:lnTo>
                    <a:pt x="8" y="0"/>
                  </a:lnTo>
                  <a:lnTo>
                    <a:pt x="10" y="2"/>
                  </a:lnTo>
                  <a:lnTo>
                    <a:pt x="3" y="1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7" name="Rectangle 52"/>
            <p:cNvSpPr>
              <a:spLocks noChangeArrowheads="1"/>
            </p:cNvSpPr>
            <p:nvPr userDrawn="1"/>
          </p:nvSpPr>
          <p:spPr bwMode="auto">
            <a:xfrm>
              <a:off x="5557838" y="2219325"/>
              <a:ext cx="3175" cy="1428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8" name="Freeform 53"/>
            <p:cNvSpPr>
              <a:spLocks/>
            </p:cNvSpPr>
            <p:nvPr userDrawn="1"/>
          </p:nvSpPr>
          <p:spPr bwMode="auto">
            <a:xfrm>
              <a:off x="5673725" y="2168525"/>
              <a:ext cx="15875" cy="15875"/>
            </a:xfrm>
            <a:custGeom>
              <a:avLst/>
              <a:gdLst>
                <a:gd name="T0" fmla="*/ 7 w 10"/>
                <a:gd name="T1" fmla="*/ 10 h 10"/>
                <a:gd name="T2" fmla="*/ 0 w 10"/>
                <a:gd name="T3" fmla="*/ 2 h 10"/>
                <a:gd name="T4" fmla="*/ 2 w 10"/>
                <a:gd name="T5" fmla="*/ 0 h 10"/>
                <a:gd name="T6" fmla="*/ 10 w 10"/>
                <a:gd name="T7" fmla="*/ 7 h 10"/>
                <a:gd name="T8" fmla="*/ 7 w 10"/>
                <a:gd name="T9" fmla="*/ 10 h 10"/>
              </a:gdLst>
              <a:ahLst/>
              <a:cxnLst>
                <a:cxn ang="0">
                  <a:pos x="T0" y="T1"/>
                </a:cxn>
                <a:cxn ang="0">
                  <a:pos x="T2" y="T3"/>
                </a:cxn>
                <a:cxn ang="0">
                  <a:pos x="T4" y="T5"/>
                </a:cxn>
                <a:cxn ang="0">
                  <a:pos x="T6" y="T7"/>
                </a:cxn>
                <a:cxn ang="0">
                  <a:pos x="T8" y="T9"/>
                </a:cxn>
              </a:cxnLst>
              <a:rect l="0" t="0" r="r" b="b"/>
              <a:pathLst>
                <a:path w="10" h="10">
                  <a:moveTo>
                    <a:pt x="7" y="10"/>
                  </a:moveTo>
                  <a:lnTo>
                    <a:pt x="0" y="2"/>
                  </a:lnTo>
                  <a:lnTo>
                    <a:pt x="2" y="0"/>
                  </a:lnTo>
                  <a:lnTo>
                    <a:pt x="10" y="7"/>
                  </a:lnTo>
                  <a:lnTo>
                    <a:pt x="7" y="1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69" name="Rectangle 54"/>
            <p:cNvSpPr>
              <a:spLocks noChangeArrowheads="1"/>
            </p:cNvSpPr>
            <p:nvPr userDrawn="1"/>
          </p:nvSpPr>
          <p:spPr bwMode="auto">
            <a:xfrm>
              <a:off x="5724525" y="2052638"/>
              <a:ext cx="14288" cy="31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0" name="Freeform 55"/>
            <p:cNvSpPr>
              <a:spLocks/>
            </p:cNvSpPr>
            <p:nvPr userDrawn="1"/>
          </p:nvSpPr>
          <p:spPr bwMode="auto">
            <a:xfrm>
              <a:off x="5673725" y="1928813"/>
              <a:ext cx="15875" cy="11113"/>
            </a:xfrm>
            <a:custGeom>
              <a:avLst/>
              <a:gdLst>
                <a:gd name="T0" fmla="*/ 2 w 10"/>
                <a:gd name="T1" fmla="*/ 7 h 7"/>
                <a:gd name="T2" fmla="*/ 0 w 10"/>
                <a:gd name="T3" fmla="*/ 7 h 7"/>
                <a:gd name="T4" fmla="*/ 7 w 10"/>
                <a:gd name="T5" fmla="*/ 0 h 7"/>
                <a:gd name="T6" fmla="*/ 10 w 10"/>
                <a:gd name="T7" fmla="*/ 3 h 7"/>
                <a:gd name="T8" fmla="*/ 2 w 10"/>
                <a:gd name="T9" fmla="*/ 7 h 7"/>
              </a:gdLst>
              <a:ahLst/>
              <a:cxnLst>
                <a:cxn ang="0">
                  <a:pos x="T0" y="T1"/>
                </a:cxn>
                <a:cxn ang="0">
                  <a:pos x="T2" y="T3"/>
                </a:cxn>
                <a:cxn ang="0">
                  <a:pos x="T4" y="T5"/>
                </a:cxn>
                <a:cxn ang="0">
                  <a:pos x="T6" y="T7"/>
                </a:cxn>
                <a:cxn ang="0">
                  <a:pos x="T8" y="T9"/>
                </a:cxn>
              </a:cxnLst>
              <a:rect l="0" t="0" r="r" b="b"/>
              <a:pathLst>
                <a:path w="10" h="7">
                  <a:moveTo>
                    <a:pt x="2" y="7"/>
                  </a:moveTo>
                  <a:lnTo>
                    <a:pt x="0" y="7"/>
                  </a:lnTo>
                  <a:lnTo>
                    <a:pt x="7" y="0"/>
                  </a:lnTo>
                  <a:lnTo>
                    <a:pt x="10" y="3"/>
                  </a:lnTo>
                  <a:lnTo>
                    <a:pt x="2" y="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1" name="Rectangle 56"/>
            <p:cNvSpPr>
              <a:spLocks noChangeArrowheads="1"/>
            </p:cNvSpPr>
            <p:nvPr userDrawn="1"/>
          </p:nvSpPr>
          <p:spPr bwMode="auto">
            <a:xfrm>
              <a:off x="5557838" y="1878013"/>
              <a:ext cx="3175" cy="158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2" name="Freeform 57"/>
            <p:cNvSpPr>
              <a:spLocks/>
            </p:cNvSpPr>
            <p:nvPr userDrawn="1"/>
          </p:nvSpPr>
          <p:spPr bwMode="auto">
            <a:xfrm>
              <a:off x="5434013" y="1928813"/>
              <a:ext cx="15875" cy="11113"/>
            </a:xfrm>
            <a:custGeom>
              <a:avLst/>
              <a:gdLst>
                <a:gd name="T0" fmla="*/ 8 w 10"/>
                <a:gd name="T1" fmla="*/ 7 h 7"/>
                <a:gd name="T2" fmla="*/ 0 w 10"/>
                <a:gd name="T3" fmla="*/ 3 h 7"/>
                <a:gd name="T4" fmla="*/ 3 w 10"/>
                <a:gd name="T5" fmla="*/ 0 h 7"/>
                <a:gd name="T6" fmla="*/ 10 w 10"/>
                <a:gd name="T7" fmla="*/ 7 h 7"/>
                <a:gd name="T8" fmla="*/ 8 w 10"/>
                <a:gd name="T9" fmla="*/ 7 h 7"/>
              </a:gdLst>
              <a:ahLst/>
              <a:cxnLst>
                <a:cxn ang="0">
                  <a:pos x="T0" y="T1"/>
                </a:cxn>
                <a:cxn ang="0">
                  <a:pos x="T2" y="T3"/>
                </a:cxn>
                <a:cxn ang="0">
                  <a:pos x="T4" y="T5"/>
                </a:cxn>
                <a:cxn ang="0">
                  <a:pos x="T6" y="T7"/>
                </a:cxn>
                <a:cxn ang="0">
                  <a:pos x="T8" y="T9"/>
                </a:cxn>
              </a:cxnLst>
              <a:rect l="0" t="0" r="r" b="b"/>
              <a:pathLst>
                <a:path w="10" h="7">
                  <a:moveTo>
                    <a:pt x="8" y="7"/>
                  </a:moveTo>
                  <a:lnTo>
                    <a:pt x="0" y="3"/>
                  </a:lnTo>
                  <a:lnTo>
                    <a:pt x="3" y="0"/>
                  </a:lnTo>
                  <a:lnTo>
                    <a:pt x="10" y="7"/>
                  </a:lnTo>
                  <a:lnTo>
                    <a:pt x="8" y="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3" name="Freeform 58"/>
            <p:cNvSpPr>
              <a:spLocks noEditPoints="1"/>
            </p:cNvSpPr>
            <p:nvPr userDrawn="1"/>
          </p:nvSpPr>
          <p:spPr bwMode="auto">
            <a:xfrm>
              <a:off x="5541963" y="2041525"/>
              <a:ext cx="34925" cy="30163"/>
            </a:xfrm>
            <a:custGeom>
              <a:avLst/>
              <a:gdLst>
                <a:gd name="T0" fmla="*/ 5 w 9"/>
                <a:gd name="T1" fmla="*/ 0 h 8"/>
                <a:gd name="T2" fmla="*/ 2 w 9"/>
                <a:gd name="T3" fmla="*/ 1 h 8"/>
                <a:gd name="T4" fmla="*/ 2 w 9"/>
                <a:gd name="T5" fmla="*/ 7 h 8"/>
                <a:gd name="T6" fmla="*/ 5 w 9"/>
                <a:gd name="T7" fmla="*/ 8 h 8"/>
                <a:gd name="T8" fmla="*/ 8 w 9"/>
                <a:gd name="T9" fmla="*/ 7 h 8"/>
                <a:gd name="T10" fmla="*/ 8 w 9"/>
                <a:gd name="T11" fmla="*/ 1 h 8"/>
                <a:gd name="T12" fmla="*/ 5 w 9"/>
                <a:gd name="T13" fmla="*/ 0 h 8"/>
                <a:gd name="T14" fmla="*/ 7 w 9"/>
                <a:gd name="T15" fmla="*/ 6 h 8"/>
                <a:gd name="T16" fmla="*/ 3 w 9"/>
                <a:gd name="T17" fmla="*/ 6 h 8"/>
                <a:gd name="T18" fmla="*/ 3 w 9"/>
                <a:gd name="T19" fmla="*/ 2 h 8"/>
                <a:gd name="T20" fmla="*/ 7 w 9"/>
                <a:gd name="T21" fmla="*/ 2 h 8"/>
                <a:gd name="T22" fmla="*/ 7 w 9"/>
                <a:gd name="T23"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8">
                  <a:moveTo>
                    <a:pt x="5" y="0"/>
                  </a:moveTo>
                  <a:cubicBezTo>
                    <a:pt x="4" y="0"/>
                    <a:pt x="3" y="0"/>
                    <a:pt x="2" y="1"/>
                  </a:cubicBezTo>
                  <a:cubicBezTo>
                    <a:pt x="0" y="3"/>
                    <a:pt x="0" y="5"/>
                    <a:pt x="2" y="7"/>
                  </a:cubicBezTo>
                  <a:cubicBezTo>
                    <a:pt x="3" y="8"/>
                    <a:pt x="4" y="8"/>
                    <a:pt x="5" y="8"/>
                  </a:cubicBezTo>
                  <a:cubicBezTo>
                    <a:pt x="6" y="8"/>
                    <a:pt x="7" y="8"/>
                    <a:pt x="8" y="7"/>
                  </a:cubicBezTo>
                  <a:cubicBezTo>
                    <a:pt x="9" y="5"/>
                    <a:pt x="9" y="3"/>
                    <a:pt x="8" y="1"/>
                  </a:cubicBezTo>
                  <a:cubicBezTo>
                    <a:pt x="7" y="0"/>
                    <a:pt x="6" y="0"/>
                    <a:pt x="5" y="0"/>
                  </a:cubicBezTo>
                  <a:close/>
                  <a:moveTo>
                    <a:pt x="7" y="6"/>
                  </a:moveTo>
                  <a:cubicBezTo>
                    <a:pt x="6" y="7"/>
                    <a:pt x="4" y="7"/>
                    <a:pt x="3" y="6"/>
                  </a:cubicBezTo>
                  <a:cubicBezTo>
                    <a:pt x="2" y="5"/>
                    <a:pt x="2" y="3"/>
                    <a:pt x="3" y="2"/>
                  </a:cubicBezTo>
                  <a:cubicBezTo>
                    <a:pt x="4" y="1"/>
                    <a:pt x="6" y="1"/>
                    <a:pt x="7" y="2"/>
                  </a:cubicBezTo>
                  <a:cubicBezTo>
                    <a:pt x="8" y="3"/>
                    <a:pt x="8" y="5"/>
                    <a:pt x="7" y="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4" name="Freeform 59"/>
            <p:cNvSpPr>
              <a:spLocks noEditPoints="1"/>
            </p:cNvSpPr>
            <p:nvPr userDrawn="1"/>
          </p:nvSpPr>
          <p:spPr bwMode="auto">
            <a:xfrm>
              <a:off x="5468938" y="1963738"/>
              <a:ext cx="185738" cy="185738"/>
            </a:xfrm>
            <a:custGeom>
              <a:avLst/>
              <a:gdLst>
                <a:gd name="T0" fmla="*/ 17 w 48"/>
                <a:gd name="T1" fmla="*/ 17 h 48"/>
                <a:gd name="T2" fmla="*/ 17 w 48"/>
                <a:gd name="T3" fmla="*/ 17 h 48"/>
                <a:gd name="T4" fmla="*/ 0 w 48"/>
                <a:gd name="T5" fmla="*/ 48 h 48"/>
                <a:gd name="T6" fmla="*/ 31 w 48"/>
                <a:gd name="T7" fmla="*/ 31 h 48"/>
                <a:gd name="T8" fmla="*/ 31 w 48"/>
                <a:gd name="T9" fmla="*/ 31 h 48"/>
                <a:gd name="T10" fmla="*/ 48 w 48"/>
                <a:gd name="T11" fmla="*/ 0 h 48"/>
                <a:gd name="T12" fmla="*/ 17 w 48"/>
                <a:gd name="T13" fmla="*/ 17 h 48"/>
                <a:gd name="T14" fmla="*/ 28 w 48"/>
                <a:gd name="T15" fmla="*/ 28 h 48"/>
                <a:gd name="T16" fmla="*/ 24 w 48"/>
                <a:gd name="T17" fmla="*/ 29 h 48"/>
                <a:gd name="T18" fmla="*/ 20 w 48"/>
                <a:gd name="T19" fmla="*/ 28 h 48"/>
                <a:gd name="T20" fmla="*/ 20 w 48"/>
                <a:gd name="T21" fmla="*/ 20 h 48"/>
                <a:gd name="T22" fmla="*/ 24 w 48"/>
                <a:gd name="T23" fmla="*/ 19 h 48"/>
                <a:gd name="T24" fmla="*/ 28 w 48"/>
                <a:gd name="T25" fmla="*/ 20 h 48"/>
                <a:gd name="T26" fmla="*/ 28 w 48"/>
                <a:gd name="T27"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17" y="17"/>
                  </a:moveTo>
                  <a:cubicBezTo>
                    <a:pt x="17" y="17"/>
                    <a:pt x="17" y="17"/>
                    <a:pt x="17" y="17"/>
                  </a:cubicBezTo>
                  <a:cubicBezTo>
                    <a:pt x="0" y="48"/>
                    <a:pt x="0" y="48"/>
                    <a:pt x="0" y="48"/>
                  </a:cubicBezTo>
                  <a:cubicBezTo>
                    <a:pt x="31" y="31"/>
                    <a:pt x="31" y="31"/>
                    <a:pt x="31" y="31"/>
                  </a:cubicBezTo>
                  <a:cubicBezTo>
                    <a:pt x="31" y="31"/>
                    <a:pt x="31" y="31"/>
                    <a:pt x="31" y="31"/>
                  </a:cubicBezTo>
                  <a:cubicBezTo>
                    <a:pt x="48" y="0"/>
                    <a:pt x="48" y="0"/>
                    <a:pt x="48" y="0"/>
                  </a:cubicBezTo>
                  <a:lnTo>
                    <a:pt x="17" y="17"/>
                  </a:lnTo>
                  <a:close/>
                  <a:moveTo>
                    <a:pt x="28" y="28"/>
                  </a:moveTo>
                  <a:cubicBezTo>
                    <a:pt x="27" y="29"/>
                    <a:pt x="25" y="29"/>
                    <a:pt x="24" y="29"/>
                  </a:cubicBezTo>
                  <a:cubicBezTo>
                    <a:pt x="23" y="29"/>
                    <a:pt x="21" y="29"/>
                    <a:pt x="20" y="28"/>
                  </a:cubicBezTo>
                  <a:cubicBezTo>
                    <a:pt x="18" y="26"/>
                    <a:pt x="18" y="22"/>
                    <a:pt x="20" y="20"/>
                  </a:cubicBezTo>
                  <a:cubicBezTo>
                    <a:pt x="21" y="19"/>
                    <a:pt x="23" y="19"/>
                    <a:pt x="24" y="19"/>
                  </a:cubicBezTo>
                  <a:cubicBezTo>
                    <a:pt x="25" y="19"/>
                    <a:pt x="27" y="19"/>
                    <a:pt x="28" y="20"/>
                  </a:cubicBezTo>
                  <a:cubicBezTo>
                    <a:pt x="30" y="22"/>
                    <a:pt x="30" y="26"/>
                    <a:pt x="28" y="2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75" name="Freeform 60"/>
          <p:cNvSpPr>
            <a:spLocks noEditPoints="1"/>
          </p:cNvSpPr>
          <p:nvPr userDrawn="1"/>
        </p:nvSpPr>
        <p:spPr bwMode="auto">
          <a:xfrm>
            <a:off x="7493000" y="966788"/>
            <a:ext cx="287867" cy="215900"/>
          </a:xfrm>
          <a:custGeom>
            <a:avLst/>
            <a:gdLst>
              <a:gd name="T0" fmla="*/ 47 w 56"/>
              <a:gd name="T1" fmla="*/ 16 h 56"/>
              <a:gd name="T2" fmla="*/ 33 w 56"/>
              <a:gd name="T3" fmla="*/ 6 h 56"/>
              <a:gd name="T4" fmla="*/ 15 w 56"/>
              <a:gd name="T5" fmla="*/ 9 h 56"/>
              <a:gd name="T6" fmla="*/ 5 w 56"/>
              <a:gd name="T7" fmla="*/ 23 h 56"/>
              <a:gd name="T8" fmla="*/ 8 w 56"/>
              <a:gd name="T9" fmla="*/ 40 h 56"/>
              <a:gd name="T10" fmla="*/ 23 w 56"/>
              <a:gd name="T11" fmla="*/ 50 h 56"/>
              <a:gd name="T12" fmla="*/ 40 w 56"/>
              <a:gd name="T13" fmla="*/ 47 h 56"/>
              <a:gd name="T14" fmla="*/ 50 w 56"/>
              <a:gd name="T15" fmla="*/ 33 h 56"/>
              <a:gd name="T16" fmla="*/ 42 w 56"/>
              <a:gd name="T17" fmla="*/ 36 h 56"/>
              <a:gd name="T18" fmla="*/ 41 w 56"/>
              <a:gd name="T19" fmla="*/ 38 h 56"/>
              <a:gd name="T20" fmla="*/ 38 w 56"/>
              <a:gd name="T21" fmla="*/ 40 h 56"/>
              <a:gd name="T22" fmla="*/ 36 w 56"/>
              <a:gd name="T23" fmla="*/ 42 h 56"/>
              <a:gd name="T24" fmla="*/ 35 w 56"/>
              <a:gd name="T25" fmla="*/ 42 h 56"/>
              <a:gd name="T26" fmla="*/ 32 w 56"/>
              <a:gd name="T27" fmla="*/ 44 h 56"/>
              <a:gd name="T28" fmla="*/ 30 w 56"/>
              <a:gd name="T29" fmla="*/ 44 h 56"/>
              <a:gd name="T30" fmla="*/ 29 w 56"/>
              <a:gd name="T31" fmla="*/ 44 h 56"/>
              <a:gd name="T32" fmla="*/ 27 w 56"/>
              <a:gd name="T33" fmla="*/ 44 h 56"/>
              <a:gd name="T34" fmla="*/ 25 w 56"/>
              <a:gd name="T35" fmla="*/ 44 h 56"/>
              <a:gd name="T36" fmla="*/ 23 w 56"/>
              <a:gd name="T37" fmla="*/ 44 h 56"/>
              <a:gd name="T38" fmla="*/ 20 w 56"/>
              <a:gd name="T39" fmla="*/ 42 h 56"/>
              <a:gd name="T40" fmla="*/ 19 w 56"/>
              <a:gd name="T41" fmla="*/ 42 h 56"/>
              <a:gd name="T42" fmla="*/ 17 w 56"/>
              <a:gd name="T43" fmla="*/ 40 h 56"/>
              <a:gd name="T44" fmla="*/ 15 w 56"/>
              <a:gd name="T45" fmla="*/ 38 h 56"/>
              <a:gd name="T46" fmla="*/ 13 w 56"/>
              <a:gd name="T47" fmla="*/ 36 h 56"/>
              <a:gd name="T48" fmla="*/ 12 w 56"/>
              <a:gd name="T49" fmla="*/ 31 h 56"/>
              <a:gd name="T50" fmla="*/ 11 w 56"/>
              <a:gd name="T51" fmla="*/ 30 h 56"/>
              <a:gd name="T52" fmla="*/ 11 w 56"/>
              <a:gd name="T53" fmla="*/ 28 h 56"/>
              <a:gd name="T54" fmla="*/ 11 w 56"/>
              <a:gd name="T55" fmla="*/ 26 h 56"/>
              <a:gd name="T56" fmla="*/ 12 w 56"/>
              <a:gd name="T57" fmla="*/ 24 h 56"/>
              <a:gd name="T58" fmla="*/ 12 w 56"/>
              <a:gd name="T59" fmla="*/ 23 h 56"/>
              <a:gd name="T60" fmla="*/ 13 w 56"/>
              <a:gd name="T61" fmla="*/ 20 h 56"/>
              <a:gd name="T62" fmla="*/ 15 w 56"/>
              <a:gd name="T63" fmla="*/ 18 h 56"/>
              <a:gd name="T64" fmla="*/ 17 w 56"/>
              <a:gd name="T65" fmla="*/ 15 h 56"/>
              <a:gd name="T66" fmla="*/ 19 w 56"/>
              <a:gd name="T67" fmla="*/ 14 h 56"/>
              <a:gd name="T68" fmla="*/ 20 w 56"/>
              <a:gd name="T69" fmla="*/ 13 h 56"/>
              <a:gd name="T70" fmla="*/ 23 w 56"/>
              <a:gd name="T71" fmla="*/ 12 h 56"/>
              <a:gd name="T72" fmla="*/ 24 w 56"/>
              <a:gd name="T73" fmla="*/ 12 h 56"/>
              <a:gd name="T74" fmla="*/ 26 w 56"/>
              <a:gd name="T75" fmla="*/ 12 h 56"/>
              <a:gd name="T76" fmla="*/ 28 w 56"/>
              <a:gd name="T77" fmla="*/ 11 h 56"/>
              <a:gd name="T78" fmla="*/ 30 w 56"/>
              <a:gd name="T79" fmla="*/ 12 h 56"/>
              <a:gd name="T80" fmla="*/ 32 w 56"/>
              <a:gd name="T81" fmla="*/ 12 h 56"/>
              <a:gd name="T82" fmla="*/ 33 w 56"/>
              <a:gd name="T83" fmla="*/ 12 h 56"/>
              <a:gd name="T84" fmla="*/ 36 w 56"/>
              <a:gd name="T85" fmla="*/ 14 h 56"/>
              <a:gd name="T86" fmla="*/ 38 w 56"/>
              <a:gd name="T87" fmla="*/ 15 h 56"/>
              <a:gd name="T88" fmla="*/ 40 w 56"/>
              <a:gd name="T89" fmla="*/ 17 h 56"/>
              <a:gd name="T90" fmla="*/ 42 w 56"/>
              <a:gd name="T91" fmla="*/ 19 h 56"/>
              <a:gd name="T92" fmla="*/ 43 w 56"/>
              <a:gd name="T93" fmla="*/ 23 h 56"/>
              <a:gd name="T94" fmla="*/ 44 w 56"/>
              <a:gd name="T95" fmla="*/ 24 h 56"/>
              <a:gd name="T96" fmla="*/ 44 w 56"/>
              <a:gd name="T97" fmla="*/ 25 h 56"/>
              <a:gd name="T98" fmla="*/ 44 w 56"/>
              <a:gd name="T99" fmla="*/ 27 h 56"/>
              <a:gd name="T100" fmla="*/ 44 w 56"/>
              <a:gd name="T101" fmla="*/ 29 h 56"/>
              <a:gd name="T102" fmla="*/ 44 w 56"/>
              <a:gd name="T103" fmla="*/ 31 h 56"/>
              <a:gd name="T104" fmla="*/ 42 w 56"/>
              <a:gd name="T105"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 h="56">
                <a:moveTo>
                  <a:pt x="56" y="33"/>
                </a:moveTo>
                <a:cubicBezTo>
                  <a:pt x="56" y="23"/>
                  <a:pt x="56" y="23"/>
                  <a:pt x="56" y="23"/>
                </a:cubicBezTo>
                <a:cubicBezTo>
                  <a:pt x="50" y="23"/>
                  <a:pt x="50" y="23"/>
                  <a:pt x="50" y="23"/>
                </a:cubicBezTo>
                <a:cubicBezTo>
                  <a:pt x="49" y="20"/>
                  <a:pt x="48" y="18"/>
                  <a:pt x="47" y="16"/>
                </a:cubicBezTo>
                <a:cubicBezTo>
                  <a:pt x="51" y="12"/>
                  <a:pt x="51" y="12"/>
                  <a:pt x="51" y="12"/>
                </a:cubicBezTo>
                <a:cubicBezTo>
                  <a:pt x="44" y="5"/>
                  <a:pt x="44" y="5"/>
                  <a:pt x="44" y="5"/>
                </a:cubicBezTo>
                <a:cubicBezTo>
                  <a:pt x="40" y="9"/>
                  <a:pt x="40" y="9"/>
                  <a:pt x="40" y="9"/>
                </a:cubicBezTo>
                <a:cubicBezTo>
                  <a:pt x="38" y="7"/>
                  <a:pt x="35" y="6"/>
                  <a:pt x="33" y="6"/>
                </a:cubicBezTo>
                <a:cubicBezTo>
                  <a:pt x="33" y="0"/>
                  <a:pt x="33" y="0"/>
                  <a:pt x="33" y="0"/>
                </a:cubicBezTo>
                <a:cubicBezTo>
                  <a:pt x="23" y="0"/>
                  <a:pt x="23" y="0"/>
                  <a:pt x="23" y="0"/>
                </a:cubicBezTo>
                <a:cubicBezTo>
                  <a:pt x="23" y="6"/>
                  <a:pt x="23" y="6"/>
                  <a:pt x="23" y="6"/>
                </a:cubicBezTo>
                <a:cubicBezTo>
                  <a:pt x="20" y="6"/>
                  <a:pt x="18" y="7"/>
                  <a:pt x="15" y="9"/>
                </a:cubicBezTo>
                <a:cubicBezTo>
                  <a:pt x="11" y="5"/>
                  <a:pt x="11" y="5"/>
                  <a:pt x="11" y="5"/>
                </a:cubicBezTo>
                <a:cubicBezTo>
                  <a:pt x="4" y="12"/>
                  <a:pt x="4" y="12"/>
                  <a:pt x="4" y="12"/>
                </a:cubicBezTo>
                <a:cubicBezTo>
                  <a:pt x="8" y="16"/>
                  <a:pt x="8" y="16"/>
                  <a:pt x="8" y="16"/>
                </a:cubicBezTo>
                <a:cubicBezTo>
                  <a:pt x="7" y="18"/>
                  <a:pt x="6" y="20"/>
                  <a:pt x="5" y="23"/>
                </a:cubicBezTo>
                <a:cubicBezTo>
                  <a:pt x="0" y="23"/>
                  <a:pt x="0" y="23"/>
                  <a:pt x="0" y="23"/>
                </a:cubicBezTo>
                <a:cubicBezTo>
                  <a:pt x="0" y="33"/>
                  <a:pt x="0" y="33"/>
                  <a:pt x="0" y="33"/>
                </a:cubicBezTo>
                <a:cubicBezTo>
                  <a:pt x="5" y="33"/>
                  <a:pt x="5" y="33"/>
                  <a:pt x="5" y="33"/>
                </a:cubicBezTo>
                <a:cubicBezTo>
                  <a:pt x="6" y="36"/>
                  <a:pt x="7" y="38"/>
                  <a:pt x="8" y="40"/>
                </a:cubicBezTo>
                <a:cubicBezTo>
                  <a:pt x="4" y="44"/>
                  <a:pt x="4" y="44"/>
                  <a:pt x="4" y="44"/>
                </a:cubicBezTo>
                <a:cubicBezTo>
                  <a:pt x="11" y="51"/>
                  <a:pt x="11" y="51"/>
                  <a:pt x="11" y="51"/>
                </a:cubicBezTo>
                <a:cubicBezTo>
                  <a:pt x="15" y="47"/>
                  <a:pt x="15" y="47"/>
                  <a:pt x="15" y="47"/>
                </a:cubicBezTo>
                <a:cubicBezTo>
                  <a:pt x="18" y="49"/>
                  <a:pt x="20" y="50"/>
                  <a:pt x="23" y="50"/>
                </a:cubicBezTo>
                <a:cubicBezTo>
                  <a:pt x="23" y="56"/>
                  <a:pt x="23" y="56"/>
                  <a:pt x="23" y="56"/>
                </a:cubicBezTo>
                <a:cubicBezTo>
                  <a:pt x="33" y="56"/>
                  <a:pt x="33" y="56"/>
                  <a:pt x="33" y="56"/>
                </a:cubicBezTo>
                <a:cubicBezTo>
                  <a:pt x="33" y="50"/>
                  <a:pt x="33" y="50"/>
                  <a:pt x="33" y="50"/>
                </a:cubicBezTo>
                <a:cubicBezTo>
                  <a:pt x="35" y="50"/>
                  <a:pt x="38" y="49"/>
                  <a:pt x="40" y="47"/>
                </a:cubicBezTo>
                <a:cubicBezTo>
                  <a:pt x="44" y="51"/>
                  <a:pt x="44" y="51"/>
                  <a:pt x="44" y="51"/>
                </a:cubicBezTo>
                <a:cubicBezTo>
                  <a:pt x="51" y="44"/>
                  <a:pt x="51" y="44"/>
                  <a:pt x="51" y="44"/>
                </a:cubicBezTo>
                <a:cubicBezTo>
                  <a:pt x="47" y="40"/>
                  <a:pt x="47" y="40"/>
                  <a:pt x="47" y="40"/>
                </a:cubicBezTo>
                <a:cubicBezTo>
                  <a:pt x="48" y="38"/>
                  <a:pt x="49" y="36"/>
                  <a:pt x="50" y="33"/>
                </a:cubicBezTo>
                <a:lnTo>
                  <a:pt x="56" y="33"/>
                </a:lnTo>
                <a:close/>
                <a:moveTo>
                  <a:pt x="42" y="36"/>
                </a:moveTo>
                <a:cubicBezTo>
                  <a:pt x="42" y="36"/>
                  <a:pt x="42" y="36"/>
                  <a:pt x="42" y="36"/>
                </a:cubicBezTo>
                <a:cubicBezTo>
                  <a:pt x="42" y="36"/>
                  <a:pt x="42" y="36"/>
                  <a:pt x="42" y="36"/>
                </a:cubicBezTo>
                <a:cubicBezTo>
                  <a:pt x="42" y="36"/>
                  <a:pt x="42" y="36"/>
                  <a:pt x="42" y="37"/>
                </a:cubicBezTo>
                <a:cubicBezTo>
                  <a:pt x="42" y="37"/>
                  <a:pt x="42" y="37"/>
                  <a:pt x="42" y="37"/>
                </a:cubicBezTo>
                <a:cubicBezTo>
                  <a:pt x="41" y="37"/>
                  <a:pt x="41" y="38"/>
                  <a:pt x="41" y="38"/>
                </a:cubicBezTo>
                <a:cubicBezTo>
                  <a:pt x="41" y="38"/>
                  <a:pt x="41" y="38"/>
                  <a:pt x="41" y="38"/>
                </a:cubicBezTo>
                <a:cubicBezTo>
                  <a:pt x="40" y="38"/>
                  <a:pt x="40" y="38"/>
                  <a:pt x="40" y="39"/>
                </a:cubicBezTo>
                <a:cubicBezTo>
                  <a:pt x="40" y="39"/>
                  <a:pt x="40" y="39"/>
                  <a:pt x="40" y="39"/>
                </a:cubicBezTo>
                <a:cubicBezTo>
                  <a:pt x="40" y="39"/>
                  <a:pt x="39" y="40"/>
                  <a:pt x="38" y="40"/>
                </a:cubicBezTo>
                <a:cubicBezTo>
                  <a:pt x="38" y="40"/>
                  <a:pt x="38" y="40"/>
                  <a:pt x="38" y="40"/>
                </a:cubicBezTo>
                <a:cubicBezTo>
                  <a:pt x="38" y="41"/>
                  <a:pt x="38" y="41"/>
                  <a:pt x="38" y="41"/>
                </a:cubicBezTo>
                <a:cubicBezTo>
                  <a:pt x="38" y="41"/>
                  <a:pt x="38" y="41"/>
                  <a:pt x="38" y="41"/>
                </a:cubicBezTo>
                <a:cubicBezTo>
                  <a:pt x="37" y="41"/>
                  <a:pt x="37" y="42"/>
                  <a:pt x="36" y="42"/>
                </a:cubicBezTo>
                <a:cubicBezTo>
                  <a:pt x="36" y="42"/>
                  <a:pt x="36" y="42"/>
                  <a:pt x="36" y="42"/>
                </a:cubicBezTo>
                <a:cubicBezTo>
                  <a:pt x="36" y="42"/>
                  <a:pt x="36" y="42"/>
                  <a:pt x="36" y="42"/>
                </a:cubicBezTo>
                <a:cubicBezTo>
                  <a:pt x="36" y="42"/>
                  <a:pt x="36" y="42"/>
                  <a:pt x="36" y="42"/>
                </a:cubicBezTo>
                <a:cubicBezTo>
                  <a:pt x="36" y="42"/>
                  <a:pt x="36" y="42"/>
                  <a:pt x="35" y="42"/>
                </a:cubicBezTo>
                <a:cubicBezTo>
                  <a:pt x="35" y="42"/>
                  <a:pt x="35" y="42"/>
                  <a:pt x="35" y="42"/>
                </a:cubicBezTo>
                <a:cubicBezTo>
                  <a:pt x="34" y="43"/>
                  <a:pt x="34" y="43"/>
                  <a:pt x="33" y="44"/>
                </a:cubicBezTo>
                <a:cubicBezTo>
                  <a:pt x="33" y="44"/>
                  <a:pt x="33" y="44"/>
                  <a:pt x="33" y="44"/>
                </a:cubicBezTo>
                <a:cubicBezTo>
                  <a:pt x="33" y="44"/>
                  <a:pt x="33" y="44"/>
                  <a:pt x="33" y="44"/>
                </a:cubicBezTo>
                <a:cubicBezTo>
                  <a:pt x="32" y="44"/>
                  <a:pt x="32" y="44"/>
                  <a:pt x="32" y="44"/>
                </a:cubicBezTo>
                <a:cubicBezTo>
                  <a:pt x="32" y="44"/>
                  <a:pt x="32" y="44"/>
                  <a:pt x="32" y="44"/>
                </a:cubicBezTo>
                <a:cubicBezTo>
                  <a:pt x="31" y="44"/>
                  <a:pt x="31" y="44"/>
                  <a:pt x="31" y="44"/>
                </a:cubicBezTo>
                <a:cubicBezTo>
                  <a:pt x="31" y="44"/>
                  <a:pt x="31" y="44"/>
                  <a:pt x="31" y="44"/>
                </a:cubicBezTo>
                <a:cubicBezTo>
                  <a:pt x="31" y="44"/>
                  <a:pt x="30" y="44"/>
                  <a:pt x="30" y="44"/>
                </a:cubicBezTo>
                <a:cubicBezTo>
                  <a:pt x="30" y="44"/>
                  <a:pt x="30" y="44"/>
                  <a:pt x="30" y="44"/>
                </a:cubicBezTo>
                <a:cubicBezTo>
                  <a:pt x="30" y="44"/>
                  <a:pt x="30" y="44"/>
                  <a:pt x="29" y="44"/>
                </a:cubicBezTo>
                <a:cubicBezTo>
                  <a:pt x="29" y="44"/>
                  <a:pt x="29" y="44"/>
                  <a:pt x="29" y="44"/>
                </a:cubicBezTo>
                <a:cubicBezTo>
                  <a:pt x="29" y="44"/>
                  <a:pt x="29" y="44"/>
                  <a:pt x="29" y="44"/>
                </a:cubicBezTo>
                <a:cubicBezTo>
                  <a:pt x="29" y="44"/>
                  <a:pt x="29" y="44"/>
                  <a:pt x="28" y="44"/>
                </a:cubicBezTo>
                <a:cubicBezTo>
                  <a:pt x="28" y="44"/>
                  <a:pt x="28" y="44"/>
                  <a:pt x="28" y="44"/>
                </a:cubicBezTo>
                <a:cubicBezTo>
                  <a:pt x="27" y="44"/>
                  <a:pt x="27" y="44"/>
                  <a:pt x="27" y="44"/>
                </a:cubicBezTo>
                <a:cubicBezTo>
                  <a:pt x="27" y="44"/>
                  <a:pt x="27" y="44"/>
                  <a:pt x="27" y="44"/>
                </a:cubicBezTo>
                <a:cubicBezTo>
                  <a:pt x="26" y="44"/>
                  <a:pt x="26" y="44"/>
                  <a:pt x="26" y="44"/>
                </a:cubicBezTo>
                <a:cubicBezTo>
                  <a:pt x="26" y="44"/>
                  <a:pt x="26" y="44"/>
                  <a:pt x="26" y="44"/>
                </a:cubicBezTo>
                <a:cubicBezTo>
                  <a:pt x="26" y="44"/>
                  <a:pt x="25" y="44"/>
                  <a:pt x="25" y="44"/>
                </a:cubicBezTo>
                <a:cubicBezTo>
                  <a:pt x="25" y="44"/>
                  <a:pt x="25" y="44"/>
                  <a:pt x="25" y="44"/>
                </a:cubicBezTo>
                <a:cubicBezTo>
                  <a:pt x="25" y="44"/>
                  <a:pt x="25" y="44"/>
                  <a:pt x="24" y="44"/>
                </a:cubicBezTo>
                <a:cubicBezTo>
                  <a:pt x="24" y="44"/>
                  <a:pt x="24" y="44"/>
                  <a:pt x="24" y="44"/>
                </a:cubicBezTo>
                <a:cubicBezTo>
                  <a:pt x="24" y="44"/>
                  <a:pt x="24" y="44"/>
                  <a:pt x="24" y="44"/>
                </a:cubicBezTo>
                <a:cubicBezTo>
                  <a:pt x="24" y="44"/>
                  <a:pt x="24" y="44"/>
                  <a:pt x="23" y="44"/>
                </a:cubicBezTo>
                <a:cubicBezTo>
                  <a:pt x="23" y="44"/>
                  <a:pt x="23" y="44"/>
                  <a:pt x="23" y="44"/>
                </a:cubicBezTo>
                <a:cubicBezTo>
                  <a:pt x="23" y="44"/>
                  <a:pt x="23" y="44"/>
                  <a:pt x="23" y="44"/>
                </a:cubicBezTo>
                <a:cubicBezTo>
                  <a:pt x="23" y="44"/>
                  <a:pt x="23" y="44"/>
                  <a:pt x="23" y="44"/>
                </a:cubicBezTo>
                <a:cubicBezTo>
                  <a:pt x="22" y="43"/>
                  <a:pt x="21" y="43"/>
                  <a:pt x="20" y="42"/>
                </a:cubicBezTo>
                <a:cubicBezTo>
                  <a:pt x="20" y="42"/>
                  <a:pt x="20" y="42"/>
                  <a:pt x="20" y="42"/>
                </a:cubicBezTo>
                <a:cubicBezTo>
                  <a:pt x="19" y="42"/>
                  <a:pt x="19" y="42"/>
                  <a:pt x="19" y="42"/>
                </a:cubicBezTo>
                <a:cubicBezTo>
                  <a:pt x="19" y="42"/>
                  <a:pt x="19" y="42"/>
                  <a:pt x="19" y="42"/>
                </a:cubicBezTo>
                <a:cubicBezTo>
                  <a:pt x="19" y="42"/>
                  <a:pt x="19" y="42"/>
                  <a:pt x="19" y="42"/>
                </a:cubicBezTo>
                <a:cubicBezTo>
                  <a:pt x="18" y="42"/>
                  <a:pt x="18" y="41"/>
                  <a:pt x="17" y="41"/>
                </a:cubicBezTo>
                <a:cubicBezTo>
                  <a:pt x="17" y="41"/>
                  <a:pt x="17" y="41"/>
                  <a:pt x="17" y="41"/>
                </a:cubicBezTo>
                <a:cubicBezTo>
                  <a:pt x="17" y="41"/>
                  <a:pt x="17" y="41"/>
                  <a:pt x="17" y="40"/>
                </a:cubicBezTo>
                <a:cubicBezTo>
                  <a:pt x="17" y="40"/>
                  <a:pt x="17" y="40"/>
                  <a:pt x="17" y="40"/>
                </a:cubicBezTo>
                <a:cubicBezTo>
                  <a:pt x="16" y="40"/>
                  <a:pt x="16" y="39"/>
                  <a:pt x="15" y="39"/>
                </a:cubicBezTo>
                <a:cubicBezTo>
                  <a:pt x="15" y="39"/>
                  <a:pt x="15" y="39"/>
                  <a:pt x="15" y="39"/>
                </a:cubicBezTo>
                <a:cubicBezTo>
                  <a:pt x="15" y="38"/>
                  <a:pt x="15" y="38"/>
                  <a:pt x="15" y="38"/>
                </a:cubicBezTo>
                <a:cubicBezTo>
                  <a:pt x="15" y="38"/>
                  <a:pt x="15" y="38"/>
                  <a:pt x="15" y="38"/>
                </a:cubicBezTo>
                <a:cubicBezTo>
                  <a:pt x="14" y="38"/>
                  <a:pt x="14" y="37"/>
                  <a:pt x="14" y="37"/>
                </a:cubicBezTo>
                <a:cubicBezTo>
                  <a:pt x="14" y="37"/>
                  <a:pt x="14" y="37"/>
                  <a:pt x="14" y="37"/>
                </a:cubicBezTo>
                <a:cubicBezTo>
                  <a:pt x="14" y="36"/>
                  <a:pt x="14" y="36"/>
                  <a:pt x="13" y="36"/>
                </a:cubicBezTo>
                <a:cubicBezTo>
                  <a:pt x="13" y="36"/>
                  <a:pt x="13" y="36"/>
                  <a:pt x="13" y="36"/>
                </a:cubicBezTo>
                <a:cubicBezTo>
                  <a:pt x="13" y="36"/>
                  <a:pt x="13" y="36"/>
                  <a:pt x="13" y="36"/>
                </a:cubicBezTo>
                <a:cubicBezTo>
                  <a:pt x="13" y="34"/>
                  <a:pt x="12" y="33"/>
                  <a:pt x="12" y="32"/>
                </a:cubicBezTo>
                <a:cubicBezTo>
                  <a:pt x="12" y="32"/>
                  <a:pt x="12" y="32"/>
                  <a:pt x="12" y="32"/>
                </a:cubicBezTo>
                <a:cubicBezTo>
                  <a:pt x="12" y="32"/>
                  <a:pt x="12" y="32"/>
                  <a:pt x="12" y="31"/>
                </a:cubicBezTo>
                <a:cubicBezTo>
                  <a:pt x="12" y="31"/>
                  <a:pt x="12" y="31"/>
                  <a:pt x="12" y="31"/>
                </a:cubicBezTo>
                <a:cubicBezTo>
                  <a:pt x="11" y="31"/>
                  <a:pt x="11" y="31"/>
                  <a:pt x="11" y="30"/>
                </a:cubicBezTo>
                <a:cubicBezTo>
                  <a:pt x="11" y="30"/>
                  <a:pt x="11" y="30"/>
                  <a:pt x="11" y="30"/>
                </a:cubicBezTo>
                <a:cubicBezTo>
                  <a:pt x="11" y="30"/>
                  <a:pt x="11" y="30"/>
                  <a:pt x="11" y="30"/>
                </a:cubicBezTo>
                <a:cubicBezTo>
                  <a:pt x="11" y="30"/>
                  <a:pt x="11" y="30"/>
                  <a:pt x="11" y="29"/>
                </a:cubicBezTo>
                <a:cubicBezTo>
                  <a:pt x="11" y="29"/>
                  <a:pt x="11" y="29"/>
                  <a:pt x="11" y="29"/>
                </a:cubicBezTo>
                <a:cubicBezTo>
                  <a:pt x="11" y="29"/>
                  <a:pt x="11" y="29"/>
                  <a:pt x="11" y="29"/>
                </a:cubicBezTo>
                <a:cubicBezTo>
                  <a:pt x="11" y="28"/>
                  <a:pt x="11" y="28"/>
                  <a:pt x="11" y="28"/>
                </a:cubicBezTo>
                <a:cubicBezTo>
                  <a:pt x="11" y="28"/>
                  <a:pt x="11" y="27"/>
                  <a:pt x="11" y="27"/>
                </a:cubicBezTo>
                <a:cubicBezTo>
                  <a:pt x="11" y="27"/>
                  <a:pt x="11" y="27"/>
                  <a:pt x="11" y="27"/>
                </a:cubicBezTo>
                <a:cubicBezTo>
                  <a:pt x="11" y="27"/>
                  <a:pt x="11" y="27"/>
                  <a:pt x="11" y="26"/>
                </a:cubicBezTo>
                <a:cubicBezTo>
                  <a:pt x="11" y="26"/>
                  <a:pt x="11" y="26"/>
                  <a:pt x="11" y="26"/>
                </a:cubicBezTo>
                <a:cubicBezTo>
                  <a:pt x="11" y="26"/>
                  <a:pt x="11" y="26"/>
                  <a:pt x="11" y="25"/>
                </a:cubicBezTo>
                <a:cubicBezTo>
                  <a:pt x="11" y="25"/>
                  <a:pt x="11" y="25"/>
                  <a:pt x="11" y="25"/>
                </a:cubicBezTo>
                <a:cubicBezTo>
                  <a:pt x="11" y="25"/>
                  <a:pt x="11" y="25"/>
                  <a:pt x="12" y="25"/>
                </a:cubicBezTo>
                <a:cubicBezTo>
                  <a:pt x="12" y="25"/>
                  <a:pt x="12" y="25"/>
                  <a:pt x="12" y="24"/>
                </a:cubicBezTo>
                <a:cubicBezTo>
                  <a:pt x="12" y="24"/>
                  <a:pt x="12" y="24"/>
                  <a:pt x="12" y="24"/>
                </a:cubicBezTo>
                <a:cubicBezTo>
                  <a:pt x="12" y="24"/>
                  <a:pt x="12" y="24"/>
                  <a:pt x="12" y="24"/>
                </a:cubicBezTo>
                <a:cubicBezTo>
                  <a:pt x="12" y="23"/>
                  <a:pt x="12" y="23"/>
                  <a:pt x="12" y="23"/>
                </a:cubicBezTo>
                <a:cubicBezTo>
                  <a:pt x="12" y="23"/>
                  <a:pt x="12" y="23"/>
                  <a:pt x="12" y="23"/>
                </a:cubicBezTo>
                <a:cubicBezTo>
                  <a:pt x="12" y="23"/>
                  <a:pt x="12" y="23"/>
                  <a:pt x="12" y="23"/>
                </a:cubicBezTo>
                <a:cubicBezTo>
                  <a:pt x="12" y="22"/>
                  <a:pt x="13" y="21"/>
                  <a:pt x="13" y="20"/>
                </a:cubicBezTo>
                <a:cubicBezTo>
                  <a:pt x="13" y="20"/>
                  <a:pt x="13" y="20"/>
                  <a:pt x="13" y="20"/>
                </a:cubicBezTo>
                <a:cubicBezTo>
                  <a:pt x="13" y="20"/>
                  <a:pt x="13" y="20"/>
                  <a:pt x="13" y="20"/>
                </a:cubicBezTo>
                <a:cubicBezTo>
                  <a:pt x="13" y="20"/>
                  <a:pt x="13" y="20"/>
                  <a:pt x="13" y="20"/>
                </a:cubicBezTo>
                <a:cubicBezTo>
                  <a:pt x="14" y="19"/>
                  <a:pt x="14" y="19"/>
                  <a:pt x="14" y="19"/>
                </a:cubicBezTo>
                <a:cubicBezTo>
                  <a:pt x="14" y="19"/>
                  <a:pt x="14" y="19"/>
                  <a:pt x="14" y="19"/>
                </a:cubicBezTo>
                <a:cubicBezTo>
                  <a:pt x="14" y="19"/>
                  <a:pt x="14" y="18"/>
                  <a:pt x="15" y="18"/>
                </a:cubicBezTo>
                <a:cubicBezTo>
                  <a:pt x="15" y="18"/>
                  <a:pt x="15" y="18"/>
                  <a:pt x="15" y="18"/>
                </a:cubicBezTo>
                <a:cubicBezTo>
                  <a:pt x="15" y="17"/>
                  <a:pt x="15" y="17"/>
                  <a:pt x="15" y="17"/>
                </a:cubicBezTo>
                <a:cubicBezTo>
                  <a:pt x="15" y="17"/>
                  <a:pt x="15" y="17"/>
                  <a:pt x="15" y="17"/>
                </a:cubicBezTo>
                <a:cubicBezTo>
                  <a:pt x="16" y="17"/>
                  <a:pt x="16" y="16"/>
                  <a:pt x="17" y="15"/>
                </a:cubicBezTo>
                <a:cubicBezTo>
                  <a:pt x="17" y="15"/>
                  <a:pt x="17" y="15"/>
                  <a:pt x="17" y="15"/>
                </a:cubicBezTo>
                <a:cubicBezTo>
                  <a:pt x="17" y="15"/>
                  <a:pt x="17" y="15"/>
                  <a:pt x="17" y="15"/>
                </a:cubicBezTo>
                <a:cubicBezTo>
                  <a:pt x="17" y="15"/>
                  <a:pt x="17" y="15"/>
                  <a:pt x="17" y="15"/>
                </a:cubicBezTo>
                <a:cubicBezTo>
                  <a:pt x="18" y="15"/>
                  <a:pt x="18" y="14"/>
                  <a:pt x="19" y="14"/>
                </a:cubicBezTo>
                <a:cubicBezTo>
                  <a:pt x="19" y="14"/>
                  <a:pt x="19" y="14"/>
                  <a:pt x="19" y="14"/>
                </a:cubicBezTo>
                <a:cubicBezTo>
                  <a:pt x="19" y="14"/>
                  <a:pt x="19" y="14"/>
                  <a:pt x="19" y="14"/>
                </a:cubicBezTo>
                <a:cubicBezTo>
                  <a:pt x="19" y="14"/>
                  <a:pt x="19" y="14"/>
                  <a:pt x="19" y="14"/>
                </a:cubicBezTo>
                <a:cubicBezTo>
                  <a:pt x="20" y="14"/>
                  <a:pt x="20" y="13"/>
                  <a:pt x="20" y="13"/>
                </a:cubicBezTo>
                <a:cubicBezTo>
                  <a:pt x="20" y="13"/>
                  <a:pt x="20" y="13"/>
                  <a:pt x="20" y="13"/>
                </a:cubicBezTo>
                <a:cubicBezTo>
                  <a:pt x="21" y="13"/>
                  <a:pt x="22" y="12"/>
                  <a:pt x="23" y="12"/>
                </a:cubicBezTo>
                <a:cubicBezTo>
                  <a:pt x="23" y="12"/>
                  <a:pt x="23" y="12"/>
                  <a:pt x="23" y="12"/>
                </a:cubicBezTo>
                <a:cubicBezTo>
                  <a:pt x="23" y="12"/>
                  <a:pt x="23" y="12"/>
                  <a:pt x="23" y="12"/>
                </a:cubicBezTo>
                <a:cubicBezTo>
                  <a:pt x="23" y="12"/>
                  <a:pt x="23" y="12"/>
                  <a:pt x="23" y="12"/>
                </a:cubicBezTo>
                <a:cubicBezTo>
                  <a:pt x="24" y="12"/>
                  <a:pt x="24" y="12"/>
                  <a:pt x="24" y="12"/>
                </a:cubicBezTo>
                <a:cubicBezTo>
                  <a:pt x="24" y="12"/>
                  <a:pt x="24" y="12"/>
                  <a:pt x="24" y="12"/>
                </a:cubicBezTo>
                <a:cubicBezTo>
                  <a:pt x="24" y="12"/>
                  <a:pt x="24" y="12"/>
                  <a:pt x="24" y="12"/>
                </a:cubicBezTo>
                <a:cubicBezTo>
                  <a:pt x="25" y="12"/>
                  <a:pt x="25" y="12"/>
                  <a:pt x="25" y="12"/>
                </a:cubicBezTo>
                <a:cubicBezTo>
                  <a:pt x="25" y="12"/>
                  <a:pt x="25" y="12"/>
                  <a:pt x="25" y="12"/>
                </a:cubicBezTo>
                <a:cubicBezTo>
                  <a:pt x="25" y="12"/>
                  <a:pt x="26" y="12"/>
                  <a:pt x="26" y="12"/>
                </a:cubicBezTo>
                <a:cubicBezTo>
                  <a:pt x="26" y="12"/>
                  <a:pt x="26" y="12"/>
                  <a:pt x="26" y="12"/>
                </a:cubicBezTo>
                <a:cubicBezTo>
                  <a:pt x="26" y="11"/>
                  <a:pt x="26" y="11"/>
                  <a:pt x="27" y="11"/>
                </a:cubicBezTo>
                <a:cubicBezTo>
                  <a:pt x="27" y="11"/>
                  <a:pt x="27" y="11"/>
                  <a:pt x="27" y="11"/>
                </a:cubicBezTo>
                <a:cubicBezTo>
                  <a:pt x="27" y="11"/>
                  <a:pt x="27" y="11"/>
                  <a:pt x="28" y="11"/>
                </a:cubicBezTo>
                <a:cubicBezTo>
                  <a:pt x="28" y="11"/>
                  <a:pt x="28" y="11"/>
                  <a:pt x="28" y="11"/>
                </a:cubicBezTo>
                <a:cubicBezTo>
                  <a:pt x="29" y="11"/>
                  <a:pt x="29" y="11"/>
                  <a:pt x="29" y="11"/>
                </a:cubicBezTo>
                <a:cubicBezTo>
                  <a:pt x="29" y="11"/>
                  <a:pt x="29" y="11"/>
                  <a:pt x="29" y="12"/>
                </a:cubicBezTo>
                <a:cubicBezTo>
                  <a:pt x="29" y="12"/>
                  <a:pt x="29" y="12"/>
                  <a:pt x="29" y="12"/>
                </a:cubicBezTo>
                <a:cubicBezTo>
                  <a:pt x="30" y="12"/>
                  <a:pt x="30" y="12"/>
                  <a:pt x="30" y="12"/>
                </a:cubicBezTo>
                <a:cubicBezTo>
                  <a:pt x="30" y="12"/>
                  <a:pt x="30" y="12"/>
                  <a:pt x="30" y="12"/>
                </a:cubicBezTo>
                <a:cubicBezTo>
                  <a:pt x="30" y="12"/>
                  <a:pt x="31" y="12"/>
                  <a:pt x="31" y="12"/>
                </a:cubicBezTo>
                <a:cubicBezTo>
                  <a:pt x="31" y="12"/>
                  <a:pt x="31" y="12"/>
                  <a:pt x="31" y="12"/>
                </a:cubicBezTo>
                <a:cubicBezTo>
                  <a:pt x="31" y="12"/>
                  <a:pt x="31" y="12"/>
                  <a:pt x="32" y="12"/>
                </a:cubicBezTo>
                <a:cubicBezTo>
                  <a:pt x="32" y="12"/>
                  <a:pt x="32" y="12"/>
                  <a:pt x="32" y="12"/>
                </a:cubicBezTo>
                <a:cubicBezTo>
                  <a:pt x="32" y="12"/>
                  <a:pt x="32" y="12"/>
                  <a:pt x="33" y="12"/>
                </a:cubicBezTo>
                <a:cubicBezTo>
                  <a:pt x="33" y="12"/>
                  <a:pt x="33" y="12"/>
                  <a:pt x="33" y="12"/>
                </a:cubicBezTo>
                <a:cubicBezTo>
                  <a:pt x="33" y="12"/>
                  <a:pt x="33" y="12"/>
                  <a:pt x="33" y="12"/>
                </a:cubicBezTo>
                <a:cubicBezTo>
                  <a:pt x="34" y="12"/>
                  <a:pt x="34" y="13"/>
                  <a:pt x="35" y="13"/>
                </a:cubicBezTo>
                <a:cubicBezTo>
                  <a:pt x="35" y="13"/>
                  <a:pt x="35" y="13"/>
                  <a:pt x="35" y="13"/>
                </a:cubicBezTo>
                <a:cubicBezTo>
                  <a:pt x="36" y="13"/>
                  <a:pt x="36" y="14"/>
                  <a:pt x="36" y="14"/>
                </a:cubicBezTo>
                <a:cubicBezTo>
                  <a:pt x="36" y="14"/>
                  <a:pt x="36" y="14"/>
                  <a:pt x="36" y="14"/>
                </a:cubicBezTo>
                <a:cubicBezTo>
                  <a:pt x="36" y="14"/>
                  <a:pt x="36" y="14"/>
                  <a:pt x="36" y="14"/>
                </a:cubicBezTo>
                <a:cubicBezTo>
                  <a:pt x="36" y="14"/>
                  <a:pt x="36" y="14"/>
                  <a:pt x="36" y="14"/>
                </a:cubicBezTo>
                <a:cubicBezTo>
                  <a:pt x="37" y="14"/>
                  <a:pt x="37" y="15"/>
                  <a:pt x="38" y="15"/>
                </a:cubicBezTo>
                <a:cubicBezTo>
                  <a:pt x="38" y="15"/>
                  <a:pt x="38" y="15"/>
                  <a:pt x="38" y="15"/>
                </a:cubicBezTo>
                <a:cubicBezTo>
                  <a:pt x="38" y="15"/>
                  <a:pt x="38" y="15"/>
                  <a:pt x="38" y="15"/>
                </a:cubicBezTo>
                <a:cubicBezTo>
                  <a:pt x="38" y="15"/>
                  <a:pt x="38" y="15"/>
                  <a:pt x="38" y="15"/>
                </a:cubicBezTo>
                <a:cubicBezTo>
                  <a:pt x="39" y="16"/>
                  <a:pt x="40" y="17"/>
                  <a:pt x="40" y="17"/>
                </a:cubicBezTo>
                <a:cubicBezTo>
                  <a:pt x="40" y="17"/>
                  <a:pt x="40" y="17"/>
                  <a:pt x="40" y="17"/>
                </a:cubicBezTo>
                <a:cubicBezTo>
                  <a:pt x="40" y="17"/>
                  <a:pt x="40" y="17"/>
                  <a:pt x="41" y="18"/>
                </a:cubicBezTo>
                <a:cubicBezTo>
                  <a:pt x="41" y="18"/>
                  <a:pt x="41" y="18"/>
                  <a:pt x="41" y="18"/>
                </a:cubicBezTo>
                <a:cubicBezTo>
                  <a:pt x="41" y="18"/>
                  <a:pt x="41" y="19"/>
                  <a:pt x="42" y="19"/>
                </a:cubicBezTo>
                <a:cubicBezTo>
                  <a:pt x="42" y="19"/>
                  <a:pt x="42" y="19"/>
                  <a:pt x="42" y="19"/>
                </a:cubicBezTo>
                <a:cubicBezTo>
                  <a:pt x="42" y="19"/>
                  <a:pt x="42" y="19"/>
                  <a:pt x="42" y="20"/>
                </a:cubicBezTo>
                <a:cubicBezTo>
                  <a:pt x="42" y="20"/>
                  <a:pt x="42" y="20"/>
                  <a:pt x="42" y="20"/>
                </a:cubicBezTo>
                <a:cubicBezTo>
                  <a:pt x="42" y="20"/>
                  <a:pt x="42" y="20"/>
                  <a:pt x="42" y="20"/>
                </a:cubicBezTo>
                <a:cubicBezTo>
                  <a:pt x="43" y="21"/>
                  <a:pt x="43" y="22"/>
                  <a:pt x="43" y="23"/>
                </a:cubicBezTo>
                <a:cubicBezTo>
                  <a:pt x="43" y="23"/>
                  <a:pt x="43" y="23"/>
                  <a:pt x="43" y="23"/>
                </a:cubicBezTo>
                <a:cubicBezTo>
                  <a:pt x="43" y="23"/>
                  <a:pt x="43" y="23"/>
                  <a:pt x="43" y="23"/>
                </a:cubicBezTo>
                <a:cubicBezTo>
                  <a:pt x="43" y="23"/>
                  <a:pt x="44" y="23"/>
                  <a:pt x="44" y="24"/>
                </a:cubicBezTo>
                <a:cubicBezTo>
                  <a:pt x="44" y="24"/>
                  <a:pt x="44" y="24"/>
                  <a:pt x="44" y="24"/>
                </a:cubicBezTo>
                <a:cubicBezTo>
                  <a:pt x="44" y="24"/>
                  <a:pt x="44" y="24"/>
                  <a:pt x="44" y="24"/>
                </a:cubicBezTo>
                <a:cubicBezTo>
                  <a:pt x="44" y="25"/>
                  <a:pt x="44" y="25"/>
                  <a:pt x="44" y="25"/>
                </a:cubicBezTo>
                <a:cubicBezTo>
                  <a:pt x="44" y="25"/>
                  <a:pt x="44" y="25"/>
                  <a:pt x="44" y="25"/>
                </a:cubicBezTo>
                <a:cubicBezTo>
                  <a:pt x="44" y="25"/>
                  <a:pt x="44" y="25"/>
                  <a:pt x="44" y="25"/>
                </a:cubicBezTo>
                <a:cubicBezTo>
                  <a:pt x="44" y="26"/>
                  <a:pt x="44" y="26"/>
                  <a:pt x="44" y="26"/>
                </a:cubicBezTo>
                <a:cubicBezTo>
                  <a:pt x="44" y="26"/>
                  <a:pt x="44" y="26"/>
                  <a:pt x="44" y="26"/>
                </a:cubicBezTo>
                <a:cubicBezTo>
                  <a:pt x="44" y="27"/>
                  <a:pt x="44" y="27"/>
                  <a:pt x="44" y="27"/>
                </a:cubicBezTo>
                <a:cubicBezTo>
                  <a:pt x="44" y="27"/>
                  <a:pt x="44" y="27"/>
                  <a:pt x="44" y="27"/>
                </a:cubicBezTo>
                <a:cubicBezTo>
                  <a:pt x="44" y="27"/>
                  <a:pt x="44" y="28"/>
                  <a:pt x="44" y="28"/>
                </a:cubicBezTo>
                <a:cubicBezTo>
                  <a:pt x="44" y="28"/>
                  <a:pt x="44" y="28"/>
                  <a:pt x="44" y="29"/>
                </a:cubicBezTo>
                <a:cubicBezTo>
                  <a:pt x="44" y="29"/>
                  <a:pt x="44" y="29"/>
                  <a:pt x="44" y="29"/>
                </a:cubicBezTo>
                <a:cubicBezTo>
                  <a:pt x="44" y="29"/>
                  <a:pt x="44" y="29"/>
                  <a:pt x="44" y="29"/>
                </a:cubicBezTo>
                <a:cubicBezTo>
                  <a:pt x="44" y="30"/>
                  <a:pt x="44" y="30"/>
                  <a:pt x="44" y="30"/>
                </a:cubicBezTo>
                <a:cubicBezTo>
                  <a:pt x="44" y="30"/>
                  <a:pt x="44" y="30"/>
                  <a:pt x="44" y="30"/>
                </a:cubicBezTo>
                <a:cubicBezTo>
                  <a:pt x="44" y="30"/>
                  <a:pt x="44" y="30"/>
                  <a:pt x="44" y="30"/>
                </a:cubicBezTo>
                <a:cubicBezTo>
                  <a:pt x="44" y="31"/>
                  <a:pt x="44" y="31"/>
                  <a:pt x="44" y="31"/>
                </a:cubicBezTo>
                <a:cubicBezTo>
                  <a:pt x="44" y="31"/>
                  <a:pt x="44" y="31"/>
                  <a:pt x="44" y="31"/>
                </a:cubicBezTo>
                <a:cubicBezTo>
                  <a:pt x="44" y="32"/>
                  <a:pt x="44" y="32"/>
                  <a:pt x="44" y="32"/>
                </a:cubicBezTo>
                <a:cubicBezTo>
                  <a:pt x="44" y="32"/>
                  <a:pt x="44" y="32"/>
                  <a:pt x="44" y="32"/>
                </a:cubicBezTo>
                <a:cubicBezTo>
                  <a:pt x="43" y="33"/>
                  <a:pt x="43" y="34"/>
                  <a:pt x="42" y="3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6" name="Freeform 61"/>
          <p:cNvSpPr>
            <a:spLocks noEditPoints="1"/>
          </p:cNvSpPr>
          <p:nvPr userDrawn="1"/>
        </p:nvSpPr>
        <p:spPr bwMode="auto">
          <a:xfrm>
            <a:off x="7353301" y="1319213"/>
            <a:ext cx="402167" cy="382588"/>
          </a:xfrm>
          <a:custGeom>
            <a:avLst/>
            <a:gdLst>
              <a:gd name="T0" fmla="*/ 5 w 78"/>
              <a:gd name="T1" fmla="*/ 58 h 99"/>
              <a:gd name="T2" fmla="*/ 5 w 78"/>
              <a:gd name="T3" fmla="*/ 40 h 99"/>
              <a:gd name="T4" fmla="*/ 23 w 78"/>
              <a:gd name="T5" fmla="*/ 40 h 99"/>
              <a:gd name="T6" fmla="*/ 23 w 78"/>
              <a:gd name="T7" fmla="*/ 58 h 99"/>
              <a:gd name="T8" fmla="*/ 5 w 78"/>
              <a:gd name="T9" fmla="*/ 58 h 99"/>
              <a:gd name="T10" fmla="*/ 27 w 78"/>
              <a:gd name="T11" fmla="*/ 80 h 99"/>
              <a:gd name="T12" fmla="*/ 27 w 78"/>
              <a:gd name="T13" fmla="*/ 71 h 99"/>
              <a:gd name="T14" fmla="*/ 27 w 78"/>
              <a:gd name="T15" fmla="*/ 26 h 99"/>
              <a:gd name="T16" fmla="*/ 27 w 78"/>
              <a:gd name="T17" fmla="*/ 18 h 99"/>
              <a:gd name="T18" fmla="*/ 36 w 78"/>
              <a:gd name="T19" fmla="*/ 18 h 99"/>
              <a:gd name="T20" fmla="*/ 35 w 78"/>
              <a:gd name="T21" fmla="*/ 80 h 99"/>
              <a:gd name="T22" fmla="*/ 27 w 78"/>
              <a:gd name="T23" fmla="*/ 80 h 99"/>
              <a:gd name="T24" fmla="*/ 43 w 78"/>
              <a:gd name="T25" fmla="*/ 96 h 99"/>
              <a:gd name="T26" fmla="*/ 43 w 78"/>
              <a:gd name="T27" fmla="*/ 88 h 99"/>
              <a:gd name="T28" fmla="*/ 43 w 78"/>
              <a:gd name="T29" fmla="*/ 10 h 99"/>
              <a:gd name="T30" fmla="*/ 43 w 78"/>
              <a:gd name="T31" fmla="*/ 2 h 99"/>
              <a:gd name="T32" fmla="*/ 51 w 78"/>
              <a:gd name="T33" fmla="*/ 2 h 99"/>
              <a:gd name="T34" fmla="*/ 52 w 78"/>
              <a:gd name="T35" fmla="*/ 96 h 99"/>
              <a:gd name="T36" fmla="*/ 43 w 78"/>
              <a:gd name="T37" fmla="*/ 9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8" h="99">
                <a:moveTo>
                  <a:pt x="5" y="58"/>
                </a:moveTo>
                <a:cubicBezTo>
                  <a:pt x="0" y="53"/>
                  <a:pt x="0" y="45"/>
                  <a:pt x="5" y="40"/>
                </a:cubicBezTo>
                <a:cubicBezTo>
                  <a:pt x="10" y="35"/>
                  <a:pt x="18" y="36"/>
                  <a:pt x="23" y="40"/>
                </a:cubicBezTo>
                <a:cubicBezTo>
                  <a:pt x="28" y="45"/>
                  <a:pt x="28" y="53"/>
                  <a:pt x="23" y="58"/>
                </a:cubicBezTo>
                <a:cubicBezTo>
                  <a:pt x="18" y="63"/>
                  <a:pt x="10" y="63"/>
                  <a:pt x="5" y="58"/>
                </a:cubicBezTo>
                <a:close/>
                <a:moveTo>
                  <a:pt x="27" y="80"/>
                </a:moveTo>
                <a:cubicBezTo>
                  <a:pt x="24" y="77"/>
                  <a:pt x="24" y="74"/>
                  <a:pt x="27" y="71"/>
                </a:cubicBezTo>
                <a:cubicBezTo>
                  <a:pt x="39" y="59"/>
                  <a:pt x="40" y="38"/>
                  <a:pt x="27" y="26"/>
                </a:cubicBezTo>
                <a:cubicBezTo>
                  <a:pt x="25" y="24"/>
                  <a:pt x="25" y="20"/>
                  <a:pt x="27" y="18"/>
                </a:cubicBezTo>
                <a:cubicBezTo>
                  <a:pt x="30" y="15"/>
                  <a:pt x="33" y="15"/>
                  <a:pt x="36" y="18"/>
                </a:cubicBezTo>
                <a:cubicBezTo>
                  <a:pt x="53" y="35"/>
                  <a:pt x="52" y="63"/>
                  <a:pt x="35" y="80"/>
                </a:cubicBezTo>
                <a:cubicBezTo>
                  <a:pt x="33" y="82"/>
                  <a:pt x="29" y="82"/>
                  <a:pt x="27" y="80"/>
                </a:cubicBezTo>
                <a:close/>
                <a:moveTo>
                  <a:pt x="43" y="96"/>
                </a:moveTo>
                <a:cubicBezTo>
                  <a:pt x="41" y="94"/>
                  <a:pt x="41" y="90"/>
                  <a:pt x="43" y="88"/>
                </a:cubicBezTo>
                <a:cubicBezTo>
                  <a:pt x="65" y="67"/>
                  <a:pt x="65" y="32"/>
                  <a:pt x="43" y="10"/>
                </a:cubicBezTo>
                <a:cubicBezTo>
                  <a:pt x="41" y="8"/>
                  <a:pt x="41" y="4"/>
                  <a:pt x="43" y="2"/>
                </a:cubicBezTo>
                <a:cubicBezTo>
                  <a:pt x="45" y="0"/>
                  <a:pt x="49" y="0"/>
                  <a:pt x="51" y="2"/>
                </a:cubicBezTo>
                <a:cubicBezTo>
                  <a:pt x="78" y="28"/>
                  <a:pt x="78" y="70"/>
                  <a:pt x="52" y="96"/>
                </a:cubicBezTo>
                <a:cubicBezTo>
                  <a:pt x="49" y="99"/>
                  <a:pt x="46" y="99"/>
                  <a:pt x="43" y="9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7" name="Freeform 62"/>
          <p:cNvSpPr>
            <a:spLocks/>
          </p:cNvSpPr>
          <p:nvPr userDrawn="1"/>
        </p:nvSpPr>
        <p:spPr bwMode="auto">
          <a:xfrm>
            <a:off x="5437717" y="1295400"/>
            <a:ext cx="355600" cy="274638"/>
          </a:xfrm>
          <a:custGeom>
            <a:avLst/>
            <a:gdLst>
              <a:gd name="T0" fmla="*/ 33 w 69"/>
              <a:gd name="T1" fmla="*/ 0 h 71"/>
              <a:gd name="T2" fmla="*/ 69 w 69"/>
              <a:gd name="T3" fmla="*/ 28 h 71"/>
              <a:gd name="T4" fmla="*/ 43 w 69"/>
              <a:gd name="T5" fmla="*/ 60 h 71"/>
              <a:gd name="T6" fmla="*/ 32 w 69"/>
              <a:gd name="T7" fmla="*/ 71 h 71"/>
              <a:gd name="T8" fmla="*/ 23 w 69"/>
              <a:gd name="T9" fmla="*/ 62 h 71"/>
              <a:gd name="T10" fmla="*/ 47 w 69"/>
              <a:gd name="T11" fmla="*/ 28 h 71"/>
              <a:gd name="T12" fmla="*/ 34 w 69"/>
              <a:gd name="T13" fmla="*/ 16 h 71"/>
              <a:gd name="T14" fmla="*/ 9 w 69"/>
              <a:gd name="T15" fmla="*/ 34 h 71"/>
              <a:gd name="T16" fmla="*/ 0 w 69"/>
              <a:gd name="T17" fmla="*/ 26 h 71"/>
              <a:gd name="T18" fmla="*/ 33 w 69"/>
              <a:gd name="T1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1">
                <a:moveTo>
                  <a:pt x="33" y="0"/>
                </a:moveTo>
                <a:cubicBezTo>
                  <a:pt x="51" y="0"/>
                  <a:pt x="69" y="8"/>
                  <a:pt x="69" y="28"/>
                </a:cubicBezTo>
                <a:cubicBezTo>
                  <a:pt x="69" y="46"/>
                  <a:pt x="48" y="53"/>
                  <a:pt x="43" y="60"/>
                </a:cubicBezTo>
                <a:cubicBezTo>
                  <a:pt x="40" y="65"/>
                  <a:pt x="41" y="71"/>
                  <a:pt x="32" y="71"/>
                </a:cubicBezTo>
                <a:cubicBezTo>
                  <a:pt x="26" y="71"/>
                  <a:pt x="23" y="67"/>
                  <a:pt x="23" y="62"/>
                </a:cubicBezTo>
                <a:cubicBezTo>
                  <a:pt x="23" y="45"/>
                  <a:pt x="47" y="42"/>
                  <a:pt x="47" y="28"/>
                </a:cubicBezTo>
                <a:cubicBezTo>
                  <a:pt x="47" y="20"/>
                  <a:pt x="42" y="16"/>
                  <a:pt x="34" y="16"/>
                </a:cubicBezTo>
                <a:cubicBezTo>
                  <a:pt x="16" y="16"/>
                  <a:pt x="23" y="34"/>
                  <a:pt x="9" y="34"/>
                </a:cubicBezTo>
                <a:cubicBezTo>
                  <a:pt x="5" y="34"/>
                  <a:pt x="0" y="31"/>
                  <a:pt x="0" y="26"/>
                </a:cubicBezTo>
                <a:cubicBezTo>
                  <a:pt x="0" y="12"/>
                  <a:pt x="16" y="0"/>
                  <a:pt x="33"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78" name="Oval 63"/>
          <p:cNvSpPr>
            <a:spLocks noChangeArrowheads="1"/>
          </p:cNvSpPr>
          <p:nvPr userDrawn="1"/>
        </p:nvSpPr>
        <p:spPr bwMode="auto">
          <a:xfrm>
            <a:off x="5545667" y="1589089"/>
            <a:ext cx="118533" cy="92075"/>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79" name="Group 78"/>
          <p:cNvGrpSpPr/>
          <p:nvPr userDrawn="1"/>
        </p:nvGrpSpPr>
        <p:grpSpPr>
          <a:xfrm>
            <a:off x="3712634" y="1724025"/>
            <a:ext cx="433917" cy="679450"/>
            <a:chOff x="2784475" y="1724025"/>
            <a:chExt cx="325438" cy="679450"/>
          </a:xfrm>
        </p:grpSpPr>
        <p:sp>
          <p:nvSpPr>
            <p:cNvPr id="80" name="Oval 64"/>
            <p:cNvSpPr>
              <a:spLocks noChangeArrowheads="1"/>
            </p:cNvSpPr>
            <p:nvPr userDrawn="1"/>
          </p:nvSpPr>
          <p:spPr bwMode="auto">
            <a:xfrm>
              <a:off x="2894013" y="1724025"/>
              <a:ext cx="107950" cy="107950"/>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1" name="Line 65"/>
            <p:cNvSpPr>
              <a:spLocks noChangeShapeType="1"/>
            </p:cNvSpPr>
            <p:nvPr userDrawn="1"/>
          </p:nvSpPr>
          <p:spPr bwMode="auto">
            <a:xfrm>
              <a:off x="2947988" y="17780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2" name="Line 66"/>
            <p:cNvSpPr>
              <a:spLocks noChangeShapeType="1"/>
            </p:cNvSpPr>
            <p:nvPr userDrawn="1"/>
          </p:nvSpPr>
          <p:spPr bwMode="auto">
            <a:xfrm>
              <a:off x="2947988" y="17780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3" name="Freeform 67"/>
            <p:cNvSpPr>
              <a:spLocks/>
            </p:cNvSpPr>
            <p:nvPr userDrawn="1"/>
          </p:nvSpPr>
          <p:spPr bwMode="auto">
            <a:xfrm>
              <a:off x="2784475" y="1847850"/>
              <a:ext cx="325438" cy="555625"/>
            </a:xfrm>
            <a:custGeom>
              <a:avLst/>
              <a:gdLst>
                <a:gd name="T0" fmla="*/ 40 w 84"/>
                <a:gd name="T1" fmla="*/ 86 h 144"/>
                <a:gd name="T2" fmla="*/ 40 w 84"/>
                <a:gd name="T3" fmla="*/ 135 h 144"/>
                <a:gd name="T4" fmla="*/ 27 w 84"/>
                <a:gd name="T5" fmla="*/ 135 h 144"/>
                <a:gd name="T6" fmla="*/ 26 w 84"/>
                <a:gd name="T7" fmla="*/ 86 h 144"/>
                <a:gd name="T8" fmla="*/ 9 w 84"/>
                <a:gd name="T9" fmla="*/ 86 h 144"/>
                <a:gd name="T10" fmla="*/ 28 w 84"/>
                <a:gd name="T11" fmla="*/ 20 h 144"/>
                <a:gd name="T12" fmla="*/ 25 w 84"/>
                <a:gd name="T13" fmla="*/ 20 h 144"/>
                <a:gd name="T14" fmla="*/ 14 w 84"/>
                <a:gd name="T15" fmla="*/ 58 h 144"/>
                <a:gd name="T16" fmla="*/ 2 w 84"/>
                <a:gd name="T17" fmla="*/ 54 h 144"/>
                <a:gd name="T18" fmla="*/ 15 w 84"/>
                <a:gd name="T19" fmla="*/ 13 h 144"/>
                <a:gd name="T20" fmla="*/ 32 w 84"/>
                <a:gd name="T21" fmla="*/ 0 h 144"/>
                <a:gd name="T22" fmla="*/ 41 w 84"/>
                <a:gd name="T23" fmla="*/ 0 h 144"/>
                <a:gd name="T24" fmla="*/ 41 w 84"/>
                <a:gd name="T25" fmla="*/ 0 h 144"/>
                <a:gd name="T26" fmla="*/ 51 w 84"/>
                <a:gd name="T27" fmla="*/ 0 h 144"/>
                <a:gd name="T28" fmla="*/ 69 w 84"/>
                <a:gd name="T29" fmla="*/ 13 h 144"/>
                <a:gd name="T30" fmla="*/ 81 w 84"/>
                <a:gd name="T31" fmla="*/ 54 h 144"/>
                <a:gd name="T32" fmla="*/ 70 w 84"/>
                <a:gd name="T33" fmla="*/ 58 h 144"/>
                <a:gd name="T34" fmla="*/ 59 w 84"/>
                <a:gd name="T35" fmla="*/ 20 h 144"/>
                <a:gd name="T36" fmla="*/ 56 w 84"/>
                <a:gd name="T37" fmla="*/ 20 h 144"/>
                <a:gd name="T38" fmla="*/ 75 w 84"/>
                <a:gd name="T39" fmla="*/ 86 h 144"/>
                <a:gd name="T40" fmla="*/ 57 w 84"/>
                <a:gd name="T41" fmla="*/ 86 h 144"/>
                <a:gd name="T42" fmla="*/ 57 w 84"/>
                <a:gd name="T43" fmla="*/ 135 h 144"/>
                <a:gd name="T44" fmla="*/ 44 w 84"/>
                <a:gd name="T45" fmla="*/ 135 h 144"/>
                <a:gd name="T46" fmla="*/ 44 w 84"/>
                <a:gd name="T47" fmla="*/ 86 h 144"/>
                <a:gd name="T48" fmla="*/ 40 w 84"/>
                <a:gd name="T49" fmla="*/ 8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4" h="144">
                  <a:moveTo>
                    <a:pt x="40" y="86"/>
                  </a:moveTo>
                  <a:cubicBezTo>
                    <a:pt x="40" y="135"/>
                    <a:pt x="40" y="135"/>
                    <a:pt x="40" y="135"/>
                  </a:cubicBezTo>
                  <a:cubicBezTo>
                    <a:pt x="40" y="144"/>
                    <a:pt x="27" y="144"/>
                    <a:pt x="27" y="135"/>
                  </a:cubicBezTo>
                  <a:cubicBezTo>
                    <a:pt x="26" y="86"/>
                    <a:pt x="26" y="86"/>
                    <a:pt x="26" y="86"/>
                  </a:cubicBezTo>
                  <a:cubicBezTo>
                    <a:pt x="9" y="86"/>
                    <a:pt x="9" y="86"/>
                    <a:pt x="9" y="86"/>
                  </a:cubicBezTo>
                  <a:cubicBezTo>
                    <a:pt x="28" y="20"/>
                    <a:pt x="28" y="20"/>
                    <a:pt x="28" y="20"/>
                  </a:cubicBezTo>
                  <a:cubicBezTo>
                    <a:pt x="25" y="20"/>
                    <a:pt x="25" y="20"/>
                    <a:pt x="25" y="20"/>
                  </a:cubicBezTo>
                  <a:cubicBezTo>
                    <a:pt x="14" y="58"/>
                    <a:pt x="14" y="58"/>
                    <a:pt x="14" y="58"/>
                  </a:cubicBezTo>
                  <a:cubicBezTo>
                    <a:pt x="11" y="66"/>
                    <a:pt x="0" y="63"/>
                    <a:pt x="2" y="54"/>
                  </a:cubicBezTo>
                  <a:cubicBezTo>
                    <a:pt x="15" y="13"/>
                    <a:pt x="15" y="13"/>
                    <a:pt x="15" y="13"/>
                  </a:cubicBezTo>
                  <a:cubicBezTo>
                    <a:pt x="16" y="9"/>
                    <a:pt x="22" y="0"/>
                    <a:pt x="32" y="0"/>
                  </a:cubicBezTo>
                  <a:cubicBezTo>
                    <a:pt x="41" y="0"/>
                    <a:pt x="41" y="0"/>
                    <a:pt x="41" y="0"/>
                  </a:cubicBezTo>
                  <a:cubicBezTo>
                    <a:pt x="41" y="0"/>
                    <a:pt x="41" y="0"/>
                    <a:pt x="41" y="0"/>
                  </a:cubicBezTo>
                  <a:cubicBezTo>
                    <a:pt x="51" y="0"/>
                    <a:pt x="51" y="0"/>
                    <a:pt x="51" y="0"/>
                  </a:cubicBezTo>
                  <a:cubicBezTo>
                    <a:pt x="61" y="0"/>
                    <a:pt x="67" y="9"/>
                    <a:pt x="69" y="13"/>
                  </a:cubicBezTo>
                  <a:cubicBezTo>
                    <a:pt x="81" y="54"/>
                    <a:pt x="81" y="54"/>
                    <a:pt x="81" y="54"/>
                  </a:cubicBezTo>
                  <a:cubicBezTo>
                    <a:pt x="84" y="62"/>
                    <a:pt x="73" y="66"/>
                    <a:pt x="70" y="58"/>
                  </a:cubicBezTo>
                  <a:cubicBezTo>
                    <a:pt x="59" y="20"/>
                    <a:pt x="59" y="20"/>
                    <a:pt x="59" y="20"/>
                  </a:cubicBezTo>
                  <a:cubicBezTo>
                    <a:pt x="56" y="20"/>
                    <a:pt x="56" y="20"/>
                    <a:pt x="56" y="20"/>
                  </a:cubicBezTo>
                  <a:cubicBezTo>
                    <a:pt x="75" y="86"/>
                    <a:pt x="75" y="86"/>
                    <a:pt x="75" y="86"/>
                  </a:cubicBezTo>
                  <a:cubicBezTo>
                    <a:pt x="57" y="86"/>
                    <a:pt x="57" y="86"/>
                    <a:pt x="57" y="86"/>
                  </a:cubicBezTo>
                  <a:cubicBezTo>
                    <a:pt x="57" y="135"/>
                    <a:pt x="57" y="135"/>
                    <a:pt x="57" y="135"/>
                  </a:cubicBezTo>
                  <a:cubicBezTo>
                    <a:pt x="57" y="144"/>
                    <a:pt x="44" y="144"/>
                    <a:pt x="44" y="135"/>
                  </a:cubicBezTo>
                  <a:cubicBezTo>
                    <a:pt x="44" y="86"/>
                    <a:pt x="44" y="86"/>
                    <a:pt x="44" y="86"/>
                  </a:cubicBezTo>
                  <a:lnTo>
                    <a:pt x="40" y="8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84" name="Group 83"/>
          <p:cNvGrpSpPr/>
          <p:nvPr userDrawn="1"/>
        </p:nvGrpSpPr>
        <p:grpSpPr>
          <a:xfrm>
            <a:off x="4258733" y="1724026"/>
            <a:ext cx="340784" cy="684213"/>
            <a:chOff x="3194050" y="1724025"/>
            <a:chExt cx="255588" cy="684213"/>
          </a:xfrm>
        </p:grpSpPr>
        <p:sp>
          <p:nvSpPr>
            <p:cNvPr id="85" name="Freeform 68"/>
            <p:cNvSpPr>
              <a:spLocks/>
            </p:cNvSpPr>
            <p:nvPr userDrawn="1"/>
          </p:nvSpPr>
          <p:spPr bwMode="auto">
            <a:xfrm>
              <a:off x="3194050" y="1847850"/>
              <a:ext cx="255588" cy="560388"/>
            </a:xfrm>
            <a:custGeom>
              <a:avLst/>
              <a:gdLst>
                <a:gd name="T0" fmla="*/ 18 w 66"/>
                <a:gd name="T1" fmla="*/ 0 h 145"/>
                <a:gd name="T2" fmla="*/ 0 w 66"/>
                <a:gd name="T3" fmla="*/ 19 h 145"/>
                <a:gd name="T4" fmla="*/ 0 w 66"/>
                <a:gd name="T5" fmla="*/ 63 h 145"/>
                <a:gd name="T6" fmla="*/ 12 w 66"/>
                <a:gd name="T7" fmla="*/ 63 h 145"/>
                <a:gd name="T8" fmla="*/ 12 w 66"/>
                <a:gd name="T9" fmla="*/ 23 h 145"/>
                <a:gd name="T10" fmla="*/ 15 w 66"/>
                <a:gd name="T11" fmla="*/ 23 h 145"/>
                <a:gd name="T12" fmla="*/ 15 w 66"/>
                <a:gd name="T13" fmla="*/ 133 h 145"/>
                <a:gd name="T14" fmla="*/ 31 w 66"/>
                <a:gd name="T15" fmla="*/ 133 h 145"/>
                <a:gd name="T16" fmla="*/ 31 w 66"/>
                <a:gd name="T17" fmla="*/ 69 h 145"/>
                <a:gd name="T18" fmla="*/ 34 w 66"/>
                <a:gd name="T19" fmla="*/ 69 h 145"/>
                <a:gd name="T20" fmla="*/ 34 w 66"/>
                <a:gd name="T21" fmla="*/ 133 h 145"/>
                <a:gd name="T22" fmla="*/ 51 w 66"/>
                <a:gd name="T23" fmla="*/ 133 h 145"/>
                <a:gd name="T24" fmla="*/ 51 w 66"/>
                <a:gd name="T25" fmla="*/ 23 h 145"/>
                <a:gd name="T26" fmla="*/ 54 w 66"/>
                <a:gd name="T27" fmla="*/ 23 h 145"/>
                <a:gd name="T28" fmla="*/ 54 w 66"/>
                <a:gd name="T29" fmla="*/ 63 h 145"/>
                <a:gd name="T30" fmla="*/ 66 w 66"/>
                <a:gd name="T31" fmla="*/ 63 h 145"/>
                <a:gd name="T32" fmla="*/ 66 w 66"/>
                <a:gd name="T33" fmla="*/ 19 h 145"/>
                <a:gd name="T34" fmla="*/ 48 w 66"/>
                <a:gd name="T35" fmla="*/ 0 h 145"/>
                <a:gd name="T36" fmla="*/ 18 w 66"/>
                <a:gd name="T37"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5">
                  <a:moveTo>
                    <a:pt x="18" y="0"/>
                  </a:moveTo>
                  <a:cubicBezTo>
                    <a:pt x="8" y="0"/>
                    <a:pt x="0" y="9"/>
                    <a:pt x="0" y="19"/>
                  </a:cubicBezTo>
                  <a:cubicBezTo>
                    <a:pt x="0" y="63"/>
                    <a:pt x="0" y="63"/>
                    <a:pt x="0" y="63"/>
                  </a:cubicBezTo>
                  <a:cubicBezTo>
                    <a:pt x="0" y="71"/>
                    <a:pt x="12" y="71"/>
                    <a:pt x="12" y="63"/>
                  </a:cubicBezTo>
                  <a:cubicBezTo>
                    <a:pt x="12" y="23"/>
                    <a:pt x="12" y="23"/>
                    <a:pt x="12" y="23"/>
                  </a:cubicBezTo>
                  <a:cubicBezTo>
                    <a:pt x="15" y="23"/>
                    <a:pt x="15" y="23"/>
                    <a:pt x="15" y="23"/>
                  </a:cubicBezTo>
                  <a:cubicBezTo>
                    <a:pt x="15" y="133"/>
                    <a:pt x="15" y="133"/>
                    <a:pt x="15" y="133"/>
                  </a:cubicBezTo>
                  <a:cubicBezTo>
                    <a:pt x="15" y="145"/>
                    <a:pt x="31" y="144"/>
                    <a:pt x="31" y="133"/>
                  </a:cubicBezTo>
                  <a:cubicBezTo>
                    <a:pt x="31" y="69"/>
                    <a:pt x="31" y="69"/>
                    <a:pt x="31" y="69"/>
                  </a:cubicBezTo>
                  <a:cubicBezTo>
                    <a:pt x="34" y="69"/>
                    <a:pt x="34" y="69"/>
                    <a:pt x="34" y="69"/>
                  </a:cubicBezTo>
                  <a:cubicBezTo>
                    <a:pt x="34" y="133"/>
                    <a:pt x="34" y="133"/>
                    <a:pt x="34" y="133"/>
                  </a:cubicBezTo>
                  <a:cubicBezTo>
                    <a:pt x="34" y="144"/>
                    <a:pt x="51" y="145"/>
                    <a:pt x="51" y="133"/>
                  </a:cubicBezTo>
                  <a:cubicBezTo>
                    <a:pt x="51" y="23"/>
                    <a:pt x="51" y="23"/>
                    <a:pt x="51" y="23"/>
                  </a:cubicBezTo>
                  <a:cubicBezTo>
                    <a:pt x="54" y="23"/>
                    <a:pt x="54" y="23"/>
                    <a:pt x="54" y="23"/>
                  </a:cubicBezTo>
                  <a:cubicBezTo>
                    <a:pt x="54" y="63"/>
                    <a:pt x="54" y="63"/>
                    <a:pt x="54" y="63"/>
                  </a:cubicBezTo>
                  <a:cubicBezTo>
                    <a:pt x="54" y="71"/>
                    <a:pt x="66" y="71"/>
                    <a:pt x="66" y="63"/>
                  </a:cubicBezTo>
                  <a:cubicBezTo>
                    <a:pt x="66" y="19"/>
                    <a:pt x="66" y="19"/>
                    <a:pt x="66" y="19"/>
                  </a:cubicBezTo>
                  <a:cubicBezTo>
                    <a:pt x="66" y="10"/>
                    <a:pt x="58" y="0"/>
                    <a:pt x="48" y="0"/>
                  </a:cubicBezTo>
                  <a:lnTo>
                    <a:pt x="18"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6" name="Oval 69"/>
            <p:cNvSpPr>
              <a:spLocks noChangeArrowheads="1"/>
            </p:cNvSpPr>
            <p:nvPr userDrawn="1"/>
          </p:nvSpPr>
          <p:spPr bwMode="auto">
            <a:xfrm>
              <a:off x="3268663" y="1724025"/>
              <a:ext cx="107950" cy="112713"/>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7" name="Line 70"/>
            <p:cNvSpPr>
              <a:spLocks noChangeShapeType="1"/>
            </p:cNvSpPr>
            <p:nvPr userDrawn="1"/>
          </p:nvSpPr>
          <p:spPr bwMode="auto">
            <a:xfrm>
              <a:off x="3322638" y="17780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88" name="Line 71"/>
            <p:cNvSpPr>
              <a:spLocks noChangeShapeType="1"/>
            </p:cNvSpPr>
            <p:nvPr userDrawn="1"/>
          </p:nvSpPr>
          <p:spPr bwMode="auto">
            <a:xfrm>
              <a:off x="3322638" y="177800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89" name="Group 88"/>
          <p:cNvGrpSpPr/>
          <p:nvPr userDrawn="1"/>
        </p:nvGrpSpPr>
        <p:grpSpPr>
          <a:xfrm>
            <a:off x="8240184" y="1743075"/>
            <a:ext cx="626533" cy="649288"/>
            <a:chOff x="6180138" y="1743075"/>
            <a:chExt cx="469900" cy="649288"/>
          </a:xfrm>
        </p:grpSpPr>
        <p:sp>
          <p:nvSpPr>
            <p:cNvPr id="90" name="Freeform 72"/>
            <p:cNvSpPr>
              <a:spLocks/>
            </p:cNvSpPr>
            <p:nvPr userDrawn="1"/>
          </p:nvSpPr>
          <p:spPr bwMode="auto">
            <a:xfrm>
              <a:off x="6330950" y="1966913"/>
              <a:ext cx="242888" cy="39688"/>
            </a:xfrm>
            <a:custGeom>
              <a:avLst/>
              <a:gdLst>
                <a:gd name="T0" fmla="*/ 5 w 63"/>
                <a:gd name="T1" fmla="*/ 10 h 10"/>
                <a:gd name="T2" fmla="*/ 58 w 63"/>
                <a:gd name="T3" fmla="*/ 10 h 10"/>
                <a:gd name="T4" fmla="*/ 63 w 63"/>
                <a:gd name="T5" fmla="*/ 5 h 10"/>
                <a:gd name="T6" fmla="*/ 58 w 63"/>
                <a:gd name="T7" fmla="*/ 0 h 10"/>
                <a:gd name="T8" fmla="*/ 5 w 63"/>
                <a:gd name="T9" fmla="*/ 0 h 10"/>
                <a:gd name="T10" fmla="*/ 0 w 63"/>
                <a:gd name="T11" fmla="*/ 5 h 10"/>
                <a:gd name="T12" fmla="*/ 5 w 6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5" y="10"/>
                  </a:moveTo>
                  <a:cubicBezTo>
                    <a:pt x="58" y="10"/>
                    <a:pt x="58" y="10"/>
                    <a:pt x="58" y="10"/>
                  </a:cubicBezTo>
                  <a:cubicBezTo>
                    <a:pt x="61" y="10"/>
                    <a:pt x="63" y="8"/>
                    <a:pt x="63" y="5"/>
                  </a:cubicBezTo>
                  <a:cubicBezTo>
                    <a:pt x="63" y="2"/>
                    <a:pt x="61" y="0"/>
                    <a:pt x="58" y="0"/>
                  </a:cubicBezTo>
                  <a:cubicBezTo>
                    <a:pt x="5" y="0"/>
                    <a:pt x="5" y="0"/>
                    <a:pt x="5" y="0"/>
                  </a:cubicBezTo>
                  <a:cubicBezTo>
                    <a:pt x="2" y="0"/>
                    <a:pt x="0" y="2"/>
                    <a:pt x="0" y="5"/>
                  </a:cubicBezTo>
                  <a:cubicBezTo>
                    <a:pt x="0" y="8"/>
                    <a:pt x="2" y="10"/>
                    <a:pt x="5" y="10"/>
                  </a:cubicBezTo>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1" name="Freeform 73"/>
            <p:cNvSpPr>
              <a:spLocks/>
            </p:cNvSpPr>
            <p:nvPr userDrawn="1"/>
          </p:nvSpPr>
          <p:spPr bwMode="auto">
            <a:xfrm>
              <a:off x="6330950" y="2098675"/>
              <a:ext cx="242888" cy="39688"/>
            </a:xfrm>
            <a:custGeom>
              <a:avLst/>
              <a:gdLst>
                <a:gd name="T0" fmla="*/ 5 w 63"/>
                <a:gd name="T1" fmla="*/ 10 h 10"/>
                <a:gd name="T2" fmla="*/ 58 w 63"/>
                <a:gd name="T3" fmla="*/ 10 h 10"/>
                <a:gd name="T4" fmla="*/ 63 w 63"/>
                <a:gd name="T5" fmla="*/ 5 h 10"/>
                <a:gd name="T6" fmla="*/ 58 w 63"/>
                <a:gd name="T7" fmla="*/ 0 h 10"/>
                <a:gd name="T8" fmla="*/ 5 w 63"/>
                <a:gd name="T9" fmla="*/ 0 h 10"/>
                <a:gd name="T10" fmla="*/ 0 w 63"/>
                <a:gd name="T11" fmla="*/ 5 h 10"/>
                <a:gd name="T12" fmla="*/ 5 w 6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5" y="10"/>
                  </a:moveTo>
                  <a:cubicBezTo>
                    <a:pt x="58" y="10"/>
                    <a:pt x="58" y="10"/>
                    <a:pt x="58" y="10"/>
                  </a:cubicBezTo>
                  <a:cubicBezTo>
                    <a:pt x="61" y="10"/>
                    <a:pt x="63" y="8"/>
                    <a:pt x="63" y="5"/>
                  </a:cubicBezTo>
                  <a:cubicBezTo>
                    <a:pt x="63" y="2"/>
                    <a:pt x="61" y="0"/>
                    <a:pt x="58" y="0"/>
                  </a:cubicBezTo>
                  <a:cubicBezTo>
                    <a:pt x="5" y="0"/>
                    <a:pt x="5" y="0"/>
                    <a:pt x="5" y="0"/>
                  </a:cubicBezTo>
                  <a:cubicBezTo>
                    <a:pt x="2" y="0"/>
                    <a:pt x="0" y="2"/>
                    <a:pt x="0" y="5"/>
                  </a:cubicBezTo>
                  <a:cubicBezTo>
                    <a:pt x="0" y="8"/>
                    <a:pt x="2" y="10"/>
                    <a:pt x="5" y="10"/>
                  </a:cubicBezTo>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2" name="Freeform 74"/>
            <p:cNvSpPr>
              <a:spLocks/>
            </p:cNvSpPr>
            <p:nvPr userDrawn="1"/>
          </p:nvSpPr>
          <p:spPr bwMode="auto">
            <a:xfrm>
              <a:off x="6330950" y="2230438"/>
              <a:ext cx="242888" cy="38100"/>
            </a:xfrm>
            <a:custGeom>
              <a:avLst/>
              <a:gdLst>
                <a:gd name="T0" fmla="*/ 5 w 63"/>
                <a:gd name="T1" fmla="*/ 10 h 10"/>
                <a:gd name="T2" fmla="*/ 58 w 63"/>
                <a:gd name="T3" fmla="*/ 10 h 10"/>
                <a:gd name="T4" fmla="*/ 63 w 63"/>
                <a:gd name="T5" fmla="*/ 5 h 10"/>
                <a:gd name="T6" fmla="*/ 58 w 63"/>
                <a:gd name="T7" fmla="*/ 0 h 10"/>
                <a:gd name="T8" fmla="*/ 5 w 63"/>
                <a:gd name="T9" fmla="*/ 0 h 10"/>
                <a:gd name="T10" fmla="*/ 0 w 63"/>
                <a:gd name="T11" fmla="*/ 5 h 10"/>
                <a:gd name="T12" fmla="*/ 5 w 6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5" y="10"/>
                  </a:moveTo>
                  <a:cubicBezTo>
                    <a:pt x="58" y="10"/>
                    <a:pt x="58" y="10"/>
                    <a:pt x="58" y="10"/>
                  </a:cubicBezTo>
                  <a:cubicBezTo>
                    <a:pt x="61" y="10"/>
                    <a:pt x="63" y="8"/>
                    <a:pt x="63" y="5"/>
                  </a:cubicBezTo>
                  <a:cubicBezTo>
                    <a:pt x="63" y="2"/>
                    <a:pt x="61" y="0"/>
                    <a:pt x="58" y="0"/>
                  </a:cubicBezTo>
                  <a:cubicBezTo>
                    <a:pt x="5" y="0"/>
                    <a:pt x="5" y="0"/>
                    <a:pt x="5" y="0"/>
                  </a:cubicBezTo>
                  <a:cubicBezTo>
                    <a:pt x="2" y="0"/>
                    <a:pt x="0" y="2"/>
                    <a:pt x="0" y="5"/>
                  </a:cubicBezTo>
                  <a:cubicBezTo>
                    <a:pt x="0" y="8"/>
                    <a:pt x="2" y="10"/>
                    <a:pt x="5" y="10"/>
                  </a:cubicBezTo>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3" name="Freeform 75"/>
            <p:cNvSpPr>
              <a:spLocks/>
            </p:cNvSpPr>
            <p:nvPr userDrawn="1"/>
          </p:nvSpPr>
          <p:spPr bwMode="auto">
            <a:xfrm>
              <a:off x="6342063" y="1743075"/>
              <a:ext cx="146050" cy="120650"/>
            </a:xfrm>
            <a:custGeom>
              <a:avLst/>
              <a:gdLst>
                <a:gd name="T0" fmla="*/ 4 w 38"/>
                <a:gd name="T1" fmla="*/ 31 h 31"/>
                <a:gd name="T2" fmla="*/ 34 w 38"/>
                <a:gd name="T3" fmla="*/ 31 h 31"/>
                <a:gd name="T4" fmla="*/ 38 w 38"/>
                <a:gd name="T5" fmla="*/ 28 h 31"/>
                <a:gd name="T6" fmla="*/ 38 w 38"/>
                <a:gd name="T7" fmla="*/ 13 h 31"/>
                <a:gd name="T8" fmla="*/ 34 w 38"/>
                <a:gd name="T9" fmla="*/ 9 h 31"/>
                <a:gd name="T10" fmla="*/ 29 w 38"/>
                <a:gd name="T11" fmla="*/ 9 h 31"/>
                <a:gd name="T12" fmla="*/ 29 w 38"/>
                <a:gd name="T13" fmla="*/ 9 h 31"/>
                <a:gd name="T14" fmla="*/ 29 w 38"/>
                <a:gd name="T15" fmla="*/ 1 h 31"/>
                <a:gd name="T16" fmla="*/ 27 w 38"/>
                <a:gd name="T17" fmla="*/ 0 h 31"/>
                <a:gd name="T18" fmla="*/ 11 w 38"/>
                <a:gd name="T19" fmla="*/ 0 h 31"/>
                <a:gd name="T20" fmla="*/ 9 w 38"/>
                <a:gd name="T21" fmla="*/ 1 h 31"/>
                <a:gd name="T22" fmla="*/ 9 w 38"/>
                <a:gd name="T23" fmla="*/ 9 h 31"/>
                <a:gd name="T24" fmla="*/ 9 w 38"/>
                <a:gd name="T25" fmla="*/ 9 h 31"/>
                <a:gd name="T26" fmla="*/ 4 w 38"/>
                <a:gd name="T27" fmla="*/ 9 h 31"/>
                <a:gd name="T28" fmla="*/ 0 w 38"/>
                <a:gd name="T29" fmla="*/ 13 h 31"/>
                <a:gd name="T30" fmla="*/ 0 w 38"/>
                <a:gd name="T31" fmla="*/ 28 h 31"/>
                <a:gd name="T32" fmla="*/ 4 w 38"/>
                <a:gd name="T3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31">
                  <a:moveTo>
                    <a:pt x="4" y="31"/>
                  </a:moveTo>
                  <a:cubicBezTo>
                    <a:pt x="34" y="31"/>
                    <a:pt x="34" y="31"/>
                    <a:pt x="34" y="31"/>
                  </a:cubicBezTo>
                  <a:cubicBezTo>
                    <a:pt x="36" y="31"/>
                    <a:pt x="38" y="30"/>
                    <a:pt x="38" y="28"/>
                  </a:cubicBezTo>
                  <a:cubicBezTo>
                    <a:pt x="38" y="13"/>
                    <a:pt x="38" y="13"/>
                    <a:pt x="38" y="13"/>
                  </a:cubicBezTo>
                  <a:cubicBezTo>
                    <a:pt x="38" y="11"/>
                    <a:pt x="36" y="9"/>
                    <a:pt x="34" y="9"/>
                  </a:cubicBezTo>
                  <a:cubicBezTo>
                    <a:pt x="29" y="9"/>
                    <a:pt x="29" y="9"/>
                    <a:pt x="29" y="9"/>
                  </a:cubicBezTo>
                  <a:cubicBezTo>
                    <a:pt x="29" y="9"/>
                    <a:pt x="29" y="9"/>
                    <a:pt x="29" y="9"/>
                  </a:cubicBezTo>
                  <a:cubicBezTo>
                    <a:pt x="29" y="1"/>
                    <a:pt x="29" y="1"/>
                    <a:pt x="29" y="1"/>
                  </a:cubicBezTo>
                  <a:cubicBezTo>
                    <a:pt x="29" y="1"/>
                    <a:pt x="28" y="0"/>
                    <a:pt x="27" y="0"/>
                  </a:cubicBezTo>
                  <a:cubicBezTo>
                    <a:pt x="11" y="0"/>
                    <a:pt x="11" y="0"/>
                    <a:pt x="11" y="0"/>
                  </a:cubicBezTo>
                  <a:cubicBezTo>
                    <a:pt x="10" y="0"/>
                    <a:pt x="9" y="1"/>
                    <a:pt x="9" y="1"/>
                  </a:cubicBezTo>
                  <a:cubicBezTo>
                    <a:pt x="9" y="9"/>
                    <a:pt x="9" y="9"/>
                    <a:pt x="9" y="9"/>
                  </a:cubicBezTo>
                  <a:cubicBezTo>
                    <a:pt x="9" y="9"/>
                    <a:pt x="9" y="9"/>
                    <a:pt x="9" y="9"/>
                  </a:cubicBezTo>
                  <a:cubicBezTo>
                    <a:pt x="4" y="9"/>
                    <a:pt x="4" y="9"/>
                    <a:pt x="4" y="9"/>
                  </a:cubicBezTo>
                  <a:cubicBezTo>
                    <a:pt x="2" y="9"/>
                    <a:pt x="0" y="11"/>
                    <a:pt x="0" y="13"/>
                  </a:cubicBezTo>
                  <a:cubicBezTo>
                    <a:pt x="0" y="28"/>
                    <a:pt x="0" y="28"/>
                    <a:pt x="0" y="28"/>
                  </a:cubicBezTo>
                  <a:cubicBezTo>
                    <a:pt x="0" y="30"/>
                    <a:pt x="2" y="31"/>
                    <a:pt x="4" y="31"/>
                  </a:cubicBezTo>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4" name="Freeform 76"/>
            <p:cNvSpPr>
              <a:spLocks/>
            </p:cNvSpPr>
            <p:nvPr userDrawn="1"/>
          </p:nvSpPr>
          <p:spPr bwMode="auto">
            <a:xfrm>
              <a:off x="6180138" y="1804988"/>
              <a:ext cx="469900" cy="587375"/>
            </a:xfrm>
            <a:custGeom>
              <a:avLst/>
              <a:gdLst>
                <a:gd name="T0" fmla="*/ 108 w 122"/>
                <a:gd name="T1" fmla="*/ 0 h 152"/>
                <a:gd name="T2" fmla="*/ 85 w 122"/>
                <a:gd name="T3" fmla="*/ 0 h 152"/>
                <a:gd name="T4" fmla="*/ 85 w 122"/>
                <a:gd name="T5" fmla="*/ 10 h 152"/>
                <a:gd name="T6" fmla="*/ 108 w 122"/>
                <a:gd name="T7" fmla="*/ 10 h 152"/>
                <a:gd name="T8" fmla="*/ 112 w 122"/>
                <a:gd name="T9" fmla="*/ 12 h 152"/>
                <a:gd name="T10" fmla="*/ 112 w 122"/>
                <a:gd name="T11" fmla="*/ 140 h 152"/>
                <a:gd name="T12" fmla="*/ 108 w 122"/>
                <a:gd name="T13" fmla="*/ 142 h 152"/>
                <a:gd name="T14" fmla="*/ 14 w 122"/>
                <a:gd name="T15" fmla="*/ 142 h 152"/>
                <a:gd name="T16" fmla="*/ 10 w 122"/>
                <a:gd name="T17" fmla="*/ 140 h 152"/>
                <a:gd name="T18" fmla="*/ 10 w 122"/>
                <a:gd name="T19" fmla="*/ 12 h 152"/>
                <a:gd name="T20" fmla="*/ 14 w 122"/>
                <a:gd name="T21" fmla="*/ 10 h 152"/>
                <a:gd name="T22" fmla="*/ 37 w 122"/>
                <a:gd name="T23" fmla="*/ 10 h 152"/>
                <a:gd name="T24" fmla="*/ 37 w 122"/>
                <a:gd name="T25" fmla="*/ 0 h 152"/>
                <a:gd name="T26" fmla="*/ 14 w 122"/>
                <a:gd name="T27" fmla="*/ 0 h 152"/>
                <a:gd name="T28" fmla="*/ 0 w 122"/>
                <a:gd name="T29" fmla="*/ 12 h 152"/>
                <a:gd name="T30" fmla="*/ 0 w 122"/>
                <a:gd name="T31" fmla="*/ 140 h 152"/>
                <a:gd name="T32" fmla="*/ 14 w 122"/>
                <a:gd name="T33" fmla="*/ 152 h 152"/>
                <a:gd name="T34" fmla="*/ 108 w 122"/>
                <a:gd name="T35" fmla="*/ 152 h 152"/>
                <a:gd name="T36" fmla="*/ 122 w 122"/>
                <a:gd name="T37" fmla="*/ 140 h 152"/>
                <a:gd name="T38" fmla="*/ 122 w 122"/>
                <a:gd name="T39" fmla="*/ 12 h 152"/>
                <a:gd name="T40" fmla="*/ 108 w 122"/>
                <a:gd name="T4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 h="152">
                  <a:moveTo>
                    <a:pt x="108" y="0"/>
                  </a:moveTo>
                  <a:cubicBezTo>
                    <a:pt x="85" y="0"/>
                    <a:pt x="85" y="0"/>
                    <a:pt x="85" y="0"/>
                  </a:cubicBezTo>
                  <a:cubicBezTo>
                    <a:pt x="85" y="10"/>
                    <a:pt x="85" y="10"/>
                    <a:pt x="85" y="10"/>
                  </a:cubicBezTo>
                  <a:cubicBezTo>
                    <a:pt x="108" y="10"/>
                    <a:pt x="108" y="10"/>
                    <a:pt x="108" y="10"/>
                  </a:cubicBezTo>
                  <a:cubicBezTo>
                    <a:pt x="110" y="10"/>
                    <a:pt x="112" y="11"/>
                    <a:pt x="112" y="12"/>
                  </a:cubicBezTo>
                  <a:cubicBezTo>
                    <a:pt x="112" y="140"/>
                    <a:pt x="112" y="140"/>
                    <a:pt x="112" y="140"/>
                  </a:cubicBezTo>
                  <a:cubicBezTo>
                    <a:pt x="112" y="141"/>
                    <a:pt x="110" y="142"/>
                    <a:pt x="108" y="142"/>
                  </a:cubicBezTo>
                  <a:cubicBezTo>
                    <a:pt x="14" y="142"/>
                    <a:pt x="14" y="142"/>
                    <a:pt x="14" y="142"/>
                  </a:cubicBezTo>
                  <a:cubicBezTo>
                    <a:pt x="12" y="142"/>
                    <a:pt x="10" y="141"/>
                    <a:pt x="10" y="140"/>
                  </a:cubicBezTo>
                  <a:cubicBezTo>
                    <a:pt x="10" y="12"/>
                    <a:pt x="10" y="12"/>
                    <a:pt x="10" y="12"/>
                  </a:cubicBezTo>
                  <a:cubicBezTo>
                    <a:pt x="10" y="11"/>
                    <a:pt x="12" y="10"/>
                    <a:pt x="14" y="10"/>
                  </a:cubicBezTo>
                  <a:cubicBezTo>
                    <a:pt x="37" y="10"/>
                    <a:pt x="37" y="10"/>
                    <a:pt x="37" y="10"/>
                  </a:cubicBezTo>
                  <a:cubicBezTo>
                    <a:pt x="37" y="0"/>
                    <a:pt x="37" y="0"/>
                    <a:pt x="37" y="0"/>
                  </a:cubicBezTo>
                  <a:cubicBezTo>
                    <a:pt x="14" y="0"/>
                    <a:pt x="14" y="0"/>
                    <a:pt x="14" y="0"/>
                  </a:cubicBezTo>
                  <a:cubicBezTo>
                    <a:pt x="6" y="0"/>
                    <a:pt x="0" y="5"/>
                    <a:pt x="0" y="12"/>
                  </a:cubicBezTo>
                  <a:cubicBezTo>
                    <a:pt x="0" y="140"/>
                    <a:pt x="0" y="140"/>
                    <a:pt x="0" y="140"/>
                  </a:cubicBezTo>
                  <a:cubicBezTo>
                    <a:pt x="0" y="147"/>
                    <a:pt x="6" y="152"/>
                    <a:pt x="14" y="152"/>
                  </a:cubicBezTo>
                  <a:cubicBezTo>
                    <a:pt x="108" y="152"/>
                    <a:pt x="108" y="152"/>
                    <a:pt x="108" y="152"/>
                  </a:cubicBezTo>
                  <a:cubicBezTo>
                    <a:pt x="115" y="152"/>
                    <a:pt x="122" y="147"/>
                    <a:pt x="122" y="140"/>
                  </a:cubicBezTo>
                  <a:cubicBezTo>
                    <a:pt x="122" y="12"/>
                    <a:pt x="122" y="12"/>
                    <a:pt x="122" y="12"/>
                  </a:cubicBezTo>
                  <a:cubicBezTo>
                    <a:pt x="122" y="5"/>
                    <a:pt x="115" y="0"/>
                    <a:pt x="108" y="0"/>
                  </a:cubicBezTo>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5" name="Freeform 77"/>
            <p:cNvSpPr>
              <a:spLocks/>
            </p:cNvSpPr>
            <p:nvPr userDrawn="1"/>
          </p:nvSpPr>
          <p:spPr bwMode="auto">
            <a:xfrm>
              <a:off x="6242050" y="1909763"/>
              <a:ext cx="115888" cy="115888"/>
            </a:xfrm>
            <a:custGeom>
              <a:avLst/>
              <a:gdLst>
                <a:gd name="T0" fmla="*/ 30 w 30"/>
                <a:gd name="T1" fmla="*/ 1 h 30"/>
                <a:gd name="T2" fmla="*/ 18 w 30"/>
                <a:gd name="T3" fmla="*/ 16 h 30"/>
                <a:gd name="T4" fmla="*/ 12 w 30"/>
                <a:gd name="T5" fmla="*/ 25 h 30"/>
                <a:gd name="T6" fmla="*/ 11 w 30"/>
                <a:gd name="T7" fmla="*/ 27 h 30"/>
                <a:gd name="T8" fmla="*/ 6 w 30"/>
                <a:gd name="T9" fmla="*/ 30 h 30"/>
                <a:gd name="T10" fmla="*/ 4 w 30"/>
                <a:gd name="T11" fmla="*/ 30 h 30"/>
                <a:gd name="T12" fmla="*/ 3 w 30"/>
                <a:gd name="T13" fmla="*/ 28 h 30"/>
                <a:gd name="T14" fmla="*/ 2 w 30"/>
                <a:gd name="T15" fmla="*/ 26 h 30"/>
                <a:gd name="T16" fmla="*/ 1 w 30"/>
                <a:gd name="T17" fmla="*/ 23 h 30"/>
                <a:gd name="T18" fmla="*/ 1 w 30"/>
                <a:gd name="T19" fmla="*/ 22 h 30"/>
                <a:gd name="T20" fmla="*/ 0 w 30"/>
                <a:gd name="T21" fmla="*/ 19 h 30"/>
                <a:gd name="T22" fmla="*/ 1 w 30"/>
                <a:gd name="T23" fmla="*/ 16 h 30"/>
                <a:gd name="T24" fmla="*/ 5 w 30"/>
                <a:gd name="T25" fmla="*/ 15 h 30"/>
                <a:gd name="T26" fmla="*/ 6 w 30"/>
                <a:gd name="T27" fmla="*/ 15 h 30"/>
                <a:gd name="T28" fmla="*/ 6 w 30"/>
                <a:gd name="T29" fmla="*/ 17 h 30"/>
                <a:gd name="T30" fmla="*/ 7 w 30"/>
                <a:gd name="T31" fmla="*/ 18 h 30"/>
                <a:gd name="T32" fmla="*/ 8 w 30"/>
                <a:gd name="T33" fmla="*/ 21 h 30"/>
                <a:gd name="T34" fmla="*/ 12 w 30"/>
                <a:gd name="T35" fmla="*/ 15 h 30"/>
                <a:gd name="T36" fmla="*/ 14 w 30"/>
                <a:gd name="T37" fmla="*/ 13 h 30"/>
                <a:gd name="T38" fmla="*/ 19 w 30"/>
                <a:gd name="T39" fmla="*/ 6 h 30"/>
                <a:gd name="T40" fmla="*/ 22 w 30"/>
                <a:gd name="T41" fmla="*/ 2 h 30"/>
                <a:gd name="T42" fmla="*/ 25 w 30"/>
                <a:gd name="T43" fmla="*/ 1 h 30"/>
                <a:gd name="T44" fmla="*/ 30 w 30"/>
                <a:gd name="T45" fmla="*/ 0 h 30"/>
                <a:gd name="T46" fmla="*/ 30 w 30"/>
                <a:gd name="T4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30">
                  <a:moveTo>
                    <a:pt x="30" y="1"/>
                  </a:moveTo>
                  <a:cubicBezTo>
                    <a:pt x="26" y="6"/>
                    <a:pt x="22" y="10"/>
                    <a:pt x="18" y="16"/>
                  </a:cubicBezTo>
                  <a:cubicBezTo>
                    <a:pt x="14" y="21"/>
                    <a:pt x="15" y="20"/>
                    <a:pt x="12" y="25"/>
                  </a:cubicBezTo>
                  <a:cubicBezTo>
                    <a:pt x="12" y="26"/>
                    <a:pt x="11" y="26"/>
                    <a:pt x="11" y="27"/>
                  </a:cubicBezTo>
                  <a:cubicBezTo>
                    <a:pt x="10" y="29"/>
                    <a:pt x="8" y="30"/>
                    <a:pt x="6" y="30"/>
                  </a:cubicBezTo>
                  <a:cubicBezTo>
                    <a:pt x="6" y="30"/>
                    <a:pt x="5" y="30"/>
                    <a:pt x="4" y="30"/>
                  </a:cubicBezTo>
                  <a:cubicBezTo>
                    <a:pt x="4" y="29"/>
                    <a:pt x="3" y="29"/>
                    <a:pt x="3" y="28"/>
                  </a:cubicBezTo>
                  <a:cubicBezTo>
                    <a:pt x="3" y="28"/>
                    <a:pt x="2" y="27"/>
                    <a:pt x="2" y="26"/>
                  </a:cubicBezTo>
                  <a:cubicBezTo>
                    <a:pt x="2" y="26"/>
                    <a:pt x="1" y="24"/>
                    <a:pt x="1" y="23"/>
                  </a:cubicBezTo>
                  <a:cubicBezTo>
                    <a:pt x="1" y="23"/>
                    <a:pt x="1" y="22"/>
                    <a:pt x="1" y="22"/>
                  </a:cubicBezTo>
                  <a:cubicBezTo>
                    <a:pt x="0" y="20"/>
                    <a:pt x="0" y="19"/>
                    <a:pt x="0" y="19"/>
                  </a:cubicBezTo>
                  <a:cubicBezTo>
                    <a:pt x="0" y="18"/>
                    <a:pt x="0" y="17"/>
                    <a:pt x="1" y="16"/>
                  </a:cubicBezTo>
                  <a:cubicBezTo>
                    <a:pt x="3" y="15"/>
                    <a:pt x="4" y="15"/>
                    <a:pt x="5" y="15"/>
                  </a:cubicBezTo>
                  <a:cubicBezTo>
                    <a:pt x="5" y="15"/>
                    <a:pt x="5" y="15"/>
                    <a:pt x="6" y="15"/>
                  </a:cubicBezTo>
                  <a:cubicBezTo>
                    <a:pt x="6" y="16"/>
                    <a:pt x="6" y="16"/>
                    <a:pt x="6" y="17"/>
                  </a:cubicBezTo>
                  <a:cubicBezTo>
                    <a:pt x="6" y="17"/>
                    <a:pt x="7" y="18"/>
                    <a:pt x="7" y="18"/>
                  </a:cubicBezTo>
                  <a:cubicBezTo>
                    <a:pt x="7" y="20"/>
                    <a:pt x="8" y="21"/>
                    <a:pt x="8" y="21"/>
                  </a:cubicBezTo>
                  <a:cubicBezTo>
                    <a:pt x="9" y="21"/>
                    <a:pt x="10" y="19"/>
                    <a:pt x="12" y="15"/>
                  </a:cubicBezTo>
                  <a:cubicBezTo>
                    <a:pt x="14" y="12"/>
                    <a:pt x="12" y="15"/>
                    <a:pt x="14" y="13"/>
                  </a:cubicBezTo>
                  <a:cubicBezTo>
                    <a:pt x="16" y="9"/>
                    <a:pt x="18" y="7"/>
                    <a:pt x="19" y="6"/>
                  </a:cubicBezTo>
                  <a:cubicBezTo>
                    <a:pt x="20" y="4"/>
                    <a:pt x="21" y="3"/>
                    <a:pt x="22" y="2"/>
                  </a:cubicBezTo>
                  <a:cubicBezTo>
                    <a:pt x="23" y="2"/>
                    <a:pt x="24" y="1"/>
                    <a:pt x="25" y="1"/>
                  </a:cubicBezTo>
                  <a:cubicBezTo>
                    <a:pt x="26" y="0"/>
                    <a:pt x="28" y="0"/>
                    <a:pt x="30" y="0"/>
                  </a:cubicBezTo>
                  <a:lnTo>
                    <a:pt x="30" y="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6" name="Freeform 78"/>
            <p:cNvSpPr>
              <a:spLocks/>
            </p:cNvSpPr>
            <p:nvPr userDrawn="1"/>
          </p:nvSpPr>
          <p:spPr bwMode="auto">
            <a:xfrm>
              <a:off x="6242050" y="2041525"/>
              <a:ext cx="115888" cy="115888"/>
            </a:xfrm>
            <a:custGeom>
              <a:avLst/>
              <a:gdLst>
                <a:gd name="T0" fmla="*/ 30 w 30"/>
                <a:gd name="T1" fmla="*/ 0 h 30"/>
                <a:gd name="T2" fmla="*/ 18 w 30"/>
                <a:gd name="T3" fmla="*/ 15 h 30"/>
                <a:gd name="T4" fmla="*/ 12 w 30"/>
                <a:gd name="T5" fmla="*/ 25 h 30"/>
                <a:gd name="T6" fmla="*/ 11 w 30"/>
                <a:gd name="T7" fmla="*/ 26 h 30"/>
                <a:gd name="T8" fmla="*/ 6 w 30"/>
                <a:gd name="T9" fmla="*/ 30 h 30"/>
                <a:gd name="T10" fmla="*/ 4 w 30"/>
                <a:gd name="T11" fmla="*/ 29 h 30"/>
                <a:gd name="T12" fmla="*/ 3 w 30"/>
                <a:gd name="T13" fmla="*/ 28 h 30"/>
                <a:gd name="T14" fmla="*/ 2 w 30"/>
                <a:gd name="T15" fmla="*/ 26 h 30"/>
                <a:gd name="T16" fmla="*/ 1 w 30"/>
                <a:gd name="T17" fmla="*/ 22 h 30"/>
                <a:gd name="T18" fmla="*/ 1 w 30"/>
                <a:gd name="T19" fmla="*/ 22 h 30"/>
                <a:gd name="T20" fmla="*/ 0 w 30"/>
                <a:gd name="T21" fmla="*/ 18 h 30"/>
                <a:gd name="T22" fmla="*/ 1 w 30"/>
                <a:gd name="T23" fmla="*/ 16 h 30"/>
                <a:gd name="T24" fmla="*/ 5 w 30"/>
                <a:gd name="T25" fmla="*/ 15 h 30"/>
                <a:gd name="T26" fmla="*/ 6 w 30"/>
                <a:gd name="T27" fmla="*/ 15 h 30"/>
                <a:gd name="T28" fmla="*/ 6 w 30"/>
                <a:gd name="T29" fmla="*/ 16 h 30"/>
                <a:gd name="T30" fmla="*/ 7 w 30"/>
                <a:gd name="T31" fmla="*/ 18 h 30"/>
                <a:gd name="T32" fmla="*/ 8 w 30"/>
                <a:gd name="T33" fmla="*/ 20 h 30"/>
                <a:gd name="T34" fmla="*/ 12 w 30"/>
                <a:gd name="T35" fmla="*/ 15 h 30"/>
                <a:gd name="T36" fmla="*/ 14 w 30"/>
                <a:gd name="T37" fmla="*/ 12 h 30"/>
                <a:gd name="T38" fmla="*/ 19 w 30"/>
                <a:gd name="T39" fmla="*/ 5 h 30"/>
                <a:gd name="T40" fmla="*/ 22 w 30"/>
                <a:gd name="T41" fmla="*/ 2 h 30"/>
                <a:gd name="T42" fmla="*/ 25 w 30"/>
                <a:gd name="T43" fmla="*/ 0 h 30"/>
                <a:gd name="T44" fmla="*/ 30 w 30"/>
                <a:gd name="T4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 h="30">
                  <a:moveTo>
                    <a:pt x="30" y="0"/>
                  </a:moveTo>
                  <a:cubicBezTo>
                    <a:pt x="26" y="5"/>
                    <a:pt x="22" y="10"/>
                    <a:pt x="18" y="15"/>
                  </a:cubicBezTo>
                  <a:cubicBezTo>
                    <a:pt x="14" y="20"/>
                    <a:pt x="15" y="19"/>
                    <a:pt x="12" y="25"/>
                  </a:cubicBezTo>
                  <a:cubicBezTo>
                    <a:pt x="12" y="25"/>
                    <a:pt x="11" y="26"/>
                    <a:pt x="11" y="26"/>
                  </a:cubicBezTo>
                  <a:cubicBezTo>
                    <a:pt x="10" y="29"/>
                    <a:pt x="8" y="30"/>
                    <a:pt x="6" y="30"/>
                  </a:cubicBezTo>
                  <a:cubicBezTo>
                    <a:pt x="6" y="30"/>
                    <a:pt x="5" y="29"/>
                    <a:pt x="4" y="29"/>
                  </a:cubicBezTo>
                  <a:cubicBezTo>
                    <a:pt x="4" y="29"/>
                    <a:pt x="3" y="29"/>
                    <a:pt x="3" y="28"/>
                  </a:cubicBezTo>
                  <a:cubicBezTo>
                    <a:pt x="3" y="27"/>
                    <a:pt x="2" y="27"/>
                    <a:pt x="2" y="26"/>
                  </a:cubicBezTo>
                  <a:cubicBezTo>
                    <a:pt x="2" y="25"/>
                    <a:pt x="1" y="24"/>
                    <a:pt x="1" y="22"/>
                  </a:cubicBezTo>
                  <a:cubicBezTo>
                    <a:pt x="1" y="22"/>
                    <a:pt x="1" y="22"/>
                    <a:pt x="1" y="22"/>
                  </a:cubicBezTo>
                  <a:cubicBezTo>
                    <a:pt x="0" y="20"/>
                    <a:pt x="0" y="19"/>
                    <a:pt x="0" y="18"/>
                  </a:cubicBezTo>
                  <a:cubicBezTo>
                    <a:pt x="0" y="17"/>
                    <a:pt x="0" y="17"/>
                    <a:pt x="1" y="16"/>
                  </a:cubicBezTo>
                  <a:cubicBezTo>
                    <a:pt x="3" y="15"/>
                    <a:pt x="4" y="15"/>
                    <a:pt x="5" y="15"/>
                  </a:cubicBezTo>
                  <a:cubicBezTo>
                    <a:pt x="5" y="15"/>
                    <a:pt x="5" y="15"/>
                    <a:pt x="6" y="15"/>
                  </a:cubicBezTo>
                  <a:cubicBezTo>
                    <a:pt x="6" y="15"/>
                    <a:pt x="6" y="16"/>
                    <a:pt x="6" y="16"/>
                  </a:cubicBezTo>
                  <a:cubicBezTo>
                    <a:pt x="6" y="17"/>
                    <a:pt x="7" y="17"/>
                    <a:pt x="7" y="18"/>
                  </a:cubicBezTo>
                  <a:cubicBezTo>
                    <a:pt x="7" y="20"/>
                    <a:pt x="8" y="20"/>
                    <a:pt x="8" y="20"/>
                  </a:cubicBezTo>
                  <a:cubicBezTo>
                    <a:pt x="9" y="20"/>
                    <a:pt x="10" y="19"/>
                    <a:pt x="12" y="15"/>
                  </a:cubicBezTo>
                  <a:cubicBezTo>
                    <a:pt x="14" y="12"/>
                    <a:pt x="12" y="15"/>
                    <a:pt x="14" y="12"/>
                  </a:cubicBezTo>
                  <a:cubicBezTo>
                    <a:pt x="16" y="9"/>
                    <a:pt x="18" y="7"/>
                    <a:pt x="19" y="5"/>
                  </a:cubicBezTo>
                  <a:cubicBezTo>
                    <a:pt x="20" y="4"/>
                    <a:pt x="21" y="3"/>
                    <a:pt x="22" y="2"/>
                  </a:cubicBezTo>
                  <a:cubicBezTo>
                    <a:pt x="23" y="1"/>
                    <a:pt x="24" y="1"/>
                    <a:pt x="25" y="0"/>
                  </a:cubicBezTo>
                  <a:cubicBezTo>
                    <a:pt x="26" y="0"/>
                    <a:pt x="28" y="0"/>
                    <a:pt x="30"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97" name="Freeform 79"/>
            <p:cNvSpPr>
              <a:spLocks/>
            </p:cNvSpPr>
            <p:nvPr userDrawn="1"/>
          </p:nvSpPr>
          <p:spPr bwMode="auto">
            <a:xfrm>
              <a:off x="6242050" y="2171700"/>
              <a:ext cx="115888" cy="115888"/>
            </a:xfrm>
            <a:custGeom>
              <a:avLst/>
              <a:gdLst>
                <a:gd name="T0" fmla="*/ 30 w 30"/>
                <a:gd name="T1" fmla="*/ 1 h 30"/>
                <a:gd name="T2" fmla="*/ 18 w 30"/>
                <a:gd name="T3" fmla="*/ 16 h 30"/>
                <a:gd name="T4" fmla="*/ 12 w 30"/>
                <a:gd name="T5" fmla="*/ 25 h 30"/>
                <a:gd name="T6" fmla="*/ 11 w 30"/>
                <a:gd name="T7" fmla="*/ 27 h 30"/>
                <a:gd name="T8" fmla="*/ 6 w 30"/>
                <a:gd name="T9" fmla="*/ 30 h 30"/>
                <a:gd name="T10" fmla="*/ 4 w 30"/>
                <a:gd name="T11" fmla="*/ 30 h 30"/>
                <a:gd name="T12" fmla="*/ 3 w 30"/>
                <a:gd name="T13" fmla="*/ 29 h 30"/>
                <a:gd name="T14" fmla="*/ 2 w 30"/>
                <a:gd name="T15" fmla="*/ 27 h 30"/>
                <a:gd name="T16" fmla="*/ 1 w 30"/>
                <a:gd name="T17" fmla="*/ 23 h 30"/>
                <a:gd name="T18" fmla="*/ 1 w 30"/>
                <a:gd name="T19" fmla="*/ 22 h 30"/>
                <a:gd name="T20" fmla="*/ 0 w 30"/>
                <a:gd name="T21" fmla="*/ 19 h 30"/>
                <a:gd name="T22" fmla="*/ 1 w 30"/>
                <a:gd name="T23" fmla="*/ 16 h 30"/>
                <a:gd name="T24" fmla="*/ 5 w 30"/>
                <a:gd name="T25" fmla="*/ 15 h 30"/>
                <a:gd name="T26" fmla="*/ 6 w 30"/>
                <a:gd name="T27" fmla="*/ 16 h 30"/>
                <a:gd name="T28" fmla="*/ 6 w 30"/>
                <a:gd name="T29" fmla="*/ 17 h 30"/>
                <a:gd name="T30" fmla="*/ 7 w 30"/>
                <a:gd name="T31" fmla="*/ 19 h 30"/>
                <a:gd name="T32" fmla="*/ 8 w 30"/>
                <a:gd name="T33" fmla="*/ 21 h 30"/>
                <a:gd name="T34" fmla="*/ 12 w 30"/>
                <a:gd name="T35" fmla="*/ 16 h 30"/>
                <a:gd name="T36" fmla="*/ 14 w 30"/>
                <a:gd name="T37" fmla="*/ 13 h 30"/>
                <a:gd name="T38" fmla="*/ 19 w 30"/>
                <a:gd name="T39" fmla="*/ 6 h 30"/>
                <a:gd name="T40" fmla="*/ 22 w 30"/>
                <a:gd name="T41" fmla="*/ 2 h 30"/>
                <a:gd name="T42" fmla="*/ 25 w 30"/>
                <a:gd name="T43" fmla="*/ 1 h 30"/>
                <a:gd name="T44" fmla="*/ 30 w 30"/>
                <a:gd name="T45" fmla="*/ 0 h 30"/>
                <a:gd name="T46" fmla="*/ 30 w 30"/>
                <a:gd name="T47" fmla="*/ 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30">
                  <a:moveTo>
                    <a:pt x="30" y="1"/>
                  </a:moveTo>
                  <a:cubicBezTo>
                    <a:pt x="26" y="6"/>
                    <a:pt x="22" y="11"/>
                    <a:pt x="18" y="16"/>
                  </a:cubicBezTo>
                  <a:cubicBezTo>
                    <a:pt x="14" y="21"/>
                    <a:pt x="15" y="20"/>
                    <a:pt x="12" y="25"/>
                  </a:cubicBezTo>
                  <a:cubicBezTo>
                    <a:pt x="12" y="26"/>
                    <a:pt x="11" y="26"/>
                    <a:pt x="11" y="27"/>
                  </a:cubicBezTo>
                  <a:cubicBezTo>
                    <a:pt x="10" y="29"/>
                    <a:pt x="8" y="30"/>
                    <a:pt x="6" y="30"/>
                  </a:cubicBezTo>
                  <a:cubicBezTo>
                    <a:pt x="6" y="30"/>
                    <a:pt x="5" y="30"/>
                    <a:pt x="4" y="30"/>
                  </a:cubicBezTo>
                  <a:cubicBezTo>
                    <a:pt x="4" y="30"/>
                    <a:pt x="3" y="29"/>
                    <a:pt x="3" y="29"/>
                  </a:cubicBezTo>
                  <a:cubicBezTo>
                    <a:pt x="3" y="28"/>
                    <a:pt x="2" y="27"/>
                    <a:pt x="2" y="27"/>
                  </a:cubicBezTo>
                  <a:cubicBezTo>
                    <a:pt x="2" y="26"/>
                    <a:pt x="1" y="24"/>
                    <a:pt x="1" y="23"/>
                  </a:cubicBezTo>
                  <a:cubicBezTo>
                    <a:pt x="1" y="23"/>
                    <a:pt x="1" y="23"/>
                    <a:pt x="1" y="22"/>
                  </a:cubicBezTo>
                  <a:cubicBezTo>
                    <a:pt x="0" y="21"/>
                    <a:pt x="0" y="19"/>
                    <a:pt x="0" y="19"/>
                  </a:cubicBezTo>
                  <a:cubicBezTo>
                    <a:pt x="0" y="18"/>
                    <a:pt x="0" y="17"/>
                    <a:pt x="1" y="16"/>
                  </a:cubicBezTo>
                  <a:cubicBezTo>
                    <a:pt x="3" y="16"/>
                    <a:pt x="4" y="15"/>
                    <a:pt x="5" y="15"/>
                  </a:cubicBezTo>
                  <a:cubicBezTo>
                    <a:pt x="5" y="15"/>
                    <a:pt x="5" y="15"/>
                    <a:pt x="6" y="16"/>
                  </a:cubicBezTo>
                  <a:cubicBezTo>
                    <a:pt x="6" y="16"/>
                    <a:pt x="6" y="16"/>
                    <a:pt x="6" y="17"/>
                  </a:cubicBezTo>
                  <a:cubicBezTo>
                    <a:pt x="6" y="17"/>
                    <a:pt x="7" y="18"/>
                    <a:pt x="7" y="19"/>
                  </a:cubicBezTo>
                  <a:cubicBezTo>
                    <a:pt x="7" y="20"/>
                    <a:pt x="8" y="21"/>
                    <a:pt x="8" y="21"/>
                  </a:cubicBezTo>
                  <a:cubicBezTo>
                    <a:pt x="9" y="21"/>
                    <a:pt x="10" y="19"/>
                    <a:pt x="12" y="16"/>
                  </a:cubicBezTo>
                  <a:cubicBezTo>
                    <a:pt x="14" y="12"/>
                    <a:pt x="12" y="15"/>
                    <a:pt x="14" y="13"/>
                  </a:cubicBezTo>
                  <a:cubicBezTo>
                    <a:pt x="16" y="10"/>
                    <a:pt x="18" y="7"/>
                    <a:pt x="19" y="6"/>
                  </a:cubicBezTo>
                  <a:cubicBezTo>
                    <a:pt x="20" y="4"/>
                    <a:pt x="21" y="3"/>
                    <a:pt x="22" y="2"/>
                  </a:cubicBezTo>
                  <a:cubicBezTo>
                    <a:pt x="23" y="2"/>
                    <a:pt x="24" y="1"/>
                    <a:pt x="25" y="1"/>
                  </a:cubicBezTo>
                  <a:cubicBezTo>
                    <a:pt x="26" y="1"/>
                    <a:pt x="28" y="0"/>
                    <a:pt x="30" y="0"/>
                  </a:cubicBezTo>
                  <a:lnTo>
                    <a:pt x="30" y="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98" name="Freeform 80"/>
          <p:cNvSpPr>
            <a:spLocks/>
          </p:cNvSpPr>
          <p:nvPr userDrawn="1"/>
        </p:nvSpPr>
        <p:spPr bwMode="auto">
          <a:xfrm>
            <a:off x="8528051" y="754063"/>
            <a:ext cx="366184" cy="271463"/>
          </a:xfrm>
          <a:custGeom>
            <a:avLst/>
            <a:gdLst>
              <a:gd name="T0" fmla="*/ 71 w 71"/>
              <a:gd name="T1" fmla="*/ 2 h 70"/>
              <a:gd name="T2" fmla="*/ 43 w 71"/>
              <a:gd name="T3" fmla="*/ 36 h 70"/>
              <a:gd name="T4" fmla="*/ 29 w 71"/>
              <a:gd name="T5" fmla="*/ 59 h 70"/>
              <a:gd name="T6" fmla="*/ 27 w 71"/>
              <a:gd name="T7" fmla="*/ 63 h 70"/>
              <a:gd name="T8" fmla="*/ 16 w 71"/>
              <a:gd name="T9" fmla="*/ 70 h 70"/>
              <a:gd name="T10" fmla="*/ 11 w 71"/>
              <a:gd name="T11" fmla="*/ 69 h 70"/>
              <a:gd name="T12" fmla="*/ 8 w 71"/>
              <a:gd name="T13" fmla="*/ 66 h 70"/>
              <a:gd name="T14" fmla="*/ 5 w 71"/>
              <a:gd name="T15" fmla="*/ 62 h 70"/>
              <a:gd name="T16" fmla="*/ 2 w 71"/>
              <a:gd name="T17" fmla="*/ 53 h 70"/>
              <a:gd name="T18" fmla="*/ 2 w 71"/>
              <a:gd name="T19" fmla="*/ 52 h 70"/>
              <a:gd name="T20" fmla="*/ 0 w 71"/>
              <a:gd name="T21" fmla="*/ 44 h 70"/>
              <a:gd name="T22" fmla="*/ 4 w 71"/>
              <a:gd name="T23" fmla="*/ 38 h 70"/>
              <a:gd name="T24" fmla="*/ 12 w 71"/>
              <a:gd name="T25" fmla="*/ 35 h 70"/>
              <a:gd name="T26" fmla="*/ 14 w 71"/>
              <a:gd name="T27" fmla="*/ 36 h 70"/>
              <a:gd name="T28" fmla="*/ 15 w 71"/>
              <a:gd name="T29" fmla="*/ 39 h 70"/>
              <a:gd name="T30" fmla="*/ 17 w 71"/>
              <a:gd name="T31" fmla="*/ 43 h 70"/>
              <a:gd name="T32" fmla="*/ 20 w 71"/>
              <a:gd name="T33" fmla="*/ 49 h 70"/>
              <a:gd name="T34" fmla="*/ 29 w 71"/>
              <a:gd name="T35" fmla="*/ 36 h 70"/>
              <a:gd name="T36" fmla="*/ 33 w 71"/>
              <a:gd name="T37" fmla="*/ 29 h 70"/>
              <a:gd name="T38" fmla="*/ 45 w 71"/>
              <a:gd name="T39" fmla="*/ 13 h 70"/>
              <a:gd name="T40" fmla="*/ 52 w 71"/>
              <a:gd name="T41" fmla="*/ 5 h 70"/>
              <a:gd name="T42" fmla="*/ 59 w 71"/>
              <a:gd name="T43" fmla="*/ 2 h 70"/>
              <a:gd name="T44" fmla="*/ 70 w 71"/>
              <a:gd name="T45" fmla="*/ 0 h 70"/>
              <a:gd name="T46" fmla="*/ 71 w 71"/>
              <a:gd name="T47"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70">
                <a:moveTo>
                  <a:pt x="71" y="2"/>
                </a:moveTo>
                <a:cubicBezTo>
                  <a:pt x="61" y="13"/>
                  <a:pt x="52" y="24"/>
                  <a:pt x="43" y="36"/>
                </a:cubicBezTo>
                <a:cubicBezTo>
                  <a:pt x="35" y="48"/>
                  <a:pt x="36" y="46"/>
                  <a:pt x="29" y="59"/>
                </a:cubicBezTo>
                <a:cubicBezTo>
                  <a:pt x="28" y="60"/>
                  <a:pt x="27" y="61"/>
                  <a:pt x="27" y="63"/>
                </a:cubicBezTo>
                <a:cubicBezTo>
                  <a:pt x="24" y="68"/>
                  <a:pt x="20" y="70"/>
                  <a:pt x="16" y="70"/>
                </a:cubicBezTo>
                <a:cubicBezTo>
                  <a:pt x="14" y="70"/>
                  <a:pt x="12" y="70"/>
                  <a:pt x="11" y="69"/>
                </a:cubicBezTo>
                <a:cubicBezTo>
                  <a:pt x="10" y="69"/>
                  <a:pt x="9" y="68"/>
                  <a:pt x="8" y="66"/>
                </a:cubicBezTo>
                <a:cubicBezTo>
                  <a:pt x="7" y="65"/>
                  <a:pt x="6" y="64"/>
                  <a:pt x="5" y="62"/>
                </a:cubicBezTo>
                <a:cubicBezTo>
                  <a:pt x="4" y="60"/>
                  <a:pt x="3" y="57"/>
                  <a:pt x="2" y="53"/>
                </a:cubicBezTo>
                <a:cubicBezTo>
                  <a:pt x="2" y="53"/>
                  <a:pt x="2" y="52"/>
                  <a:pt x="2" y="52"/>
                </a:cubicBezTo>
                <a:cubicBezTo>
                  <a:pt x="1" y="48"/>
                  <a:pt x="0" y="45"/>
                  <a:pt x="0" y="44"/>
                </a:cubicBezTo>
                <a:cubicBezTo>
                  <a:pt x="0" y="42"/>
                  <a:pt x="2" y="40"/>
                  <a:pt x="4" y="38"/>
                </a:cubicBezTo>
                <a:cubicBezTo>
                  <a:pt x="7" y="36"/>
                  <a:pt x="9" y="35"/>
                  <a:pt x="12" y="35"/>
                </a:cubicBezTo>
                <a:cubicBezTo>
                  <a:pt x="13" y="35"/>
                  <a:pt x="13" y="35"/>
                  <a:pt x="14" y="36"/>
                </a:cubicBezTo>
                <a:cubicBezTo>
                  <a:pt x="14" y="36"/>
                  <a:pt x="15" y="37"/>
                  <a:pt x="15" y="39"/>
                </a:cubicBezTo>
                <a:cubicBezTo>
                  <a:pt x="16" y="40"/>
                  <a:pt x="16" y="41"/>
                  <a:pt x="17" y="43"/>
                </a:cubicBezTo>
                <a:cubicBezTo>
                  <a:pt x="18" y="47"/>
                  <a:pt x="19" y="49"/>
                  <a:pt x="20" y="49"/>
                </a:cubicBezTo>
                <a:cubicBezTo>
                  <a:pt x="21" y="49"/>
                  <a:pt x="24" y="44"/>
                  <a:pt x="29" y="36"/>
                </a:cubicBezTo>
                <a:cubicBezTo>
                  <a:pt x="34" y="28"/>
                  <a:pt x="29" y="35"/>
                  <a:pt x="33" y="29"/>
                </a:cubicBezTo>
                <a:cubicBezTo>
                  <a:pt x="38" y="22"/>
                  <a:pt x="42" y="16"/>
                  <a:pt x="45" y="13"/>
                </a:cubicBezTo>
                <a:cubicBezTo>
                  <a:pt x="47" y="10"/>
                  <a:pt x="50" y="7"/>
                  <a:pt x="52" y="5"/>
                </a:cubicBezTo>
                <a:cubicBezTo>
                  <a:pt x="54" y="4"/>
                  <a:pt x="56" y="2"/>
                  <a:pt x="59" y="2"/>
                </a:cubicBezTo>
                <a:cubicBezTo>
                  <a:pt x="62" y="1"/>
                  <a:pt x="66" y="0"/>
                  <a:pt x="70" y="0"/>
                </a:cubicBezTo>
                <a:lnTo>
                  <a:pt x="71" y="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99" name="Group 98"/>
          <p:cNvGrpSpPr/>
          <p:nvPr userDrawn="1"/>
        </p:nvGrpSpPr>
        <p:grpSpPr>
          <a:xfrm>
            <a:off x="6608234" y="2465389"/>
            <a:ext cx="607484" cy="352425"/>
            <a:chOff x="4956175" y="2465388"/>
            <a:chExt cx="455613" cy="352425"/>
          </a:xfrm>
        </p:grpSpPr>
        <p:sp>
          <p:nvSpPr>
            <p:cNvPr id="100" name="Line 81"/>
            <p:cNvSpPr>
              <a:spLocks noChangeShapeType="1"/>
            </p:cNvSpPr>
            <p:nvPr userDrawn="1"/>
          </p:nvSpPr>
          <p:spPr bwMode="auto">
            <a:xfrm>
              <a:off x="5029200" y="255905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1" name="Line 82"/>
            <p:cNvSpPr>
              <a:spLocks noChangeShapeType="1"/>
            </p:cNvSpPr>
            <p:nvPr userDrawn="1"/>
          </p:nvSpPr>
          <p:spPr bwMode="auto">
            <a:xfrm>
              <a:off x="5029200" y="2559050"/>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2" name="Freeform 83"/>
            <p:cNvSpPr>
              <a:spLocks/>
            </p:cNvSpPr>
            <p:nvPr userDrawn="1"/>
          </p:nvSpPr>
          <p:spPr bwMode="auto">
            <a:xfrm>
              <a:off x="5183188" y="2465388"/>
              <a:ext cx="207963" cy="101600"/>
            </a:xfrm>
            <a:custGeom>
              <a:avLst/>
              <a:gdLst>
                <a:gd name="T0" fmla="*/ 0 w 131"/>
                <a:gd name="T1" fmla="*/ 42 h 64"/>
                <a:gd name="T2" fmla="*/ 34 w 131"/>
                <a:gd name="T3" fmla="*/ 0 h 64"/>
                <a:gd name="T4" fmla="*/ 131 w 131"/>
                <a:gd name="T5" fmla="*/ 17 h 64"/>
                <a:gd name="T6" fmla="*/ 93 w 131"/>
                <a:gd name="T7" fmla="*/ 64 h 64"/>
                <a:gd name="T8" fmla="*/ 0 w 131"/>
                <a:gd name="T9" fmla="*/ 42 h 64"/>
              </a:gdLst>
              <a:ahLst/>
              <a:cxnLst>
                <a:cxn ang="0">
                  <a:pos x="T0" y="T1"/>
                </a:cxn>
                <a:cxn ang="0">
                  <a:pos x="T2" y="T3"/>
                </a:cxn>
                <a:cxn ang="0">
                  <a:pos x="T4" y="T5"/>
                </a:cxn>
                <a:cxn ang="0">
                  <a:pos x="T6" y="T7"/>
                </a:cxn>
                <a:cxn ang="0">
                  <a:pos x="T8" y="T9"/>
                </a:cxn>
              </a:cxnLst>
              <a:rect l="0" t="0" r="r" b="b"/>
              <a:pathLst>
                <a:path w="131" h="64">
                  <a:moveTo>
                    <a:pt x="0" y="42"/>
                  </a:moveTo>
                  <a:lnTo>
                    <a:pt x="34" y="0"/>
                  </a:lnTo>
                  <a:lnTo>
                    <a:pt x="131" y="17"/>
                  </a:lnTo>
                  <a:lnTo>
                    <a:pt x="93" y="64"/>
                  </a:lnTo>
                  <a:lnTo>
                    <a:pt x="0" y="4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3" name="Freeform 84"/>
            <p:cNvSpPr>
              <a:spLocks/>
            </p:cNvSpPr>
            <p:nvPr userDrawn="1"/>
          </p:nvSpPr>
          <p:spPr bwMode="auto">
            <a:xfrm>
              <a:off x="4959350" y="2481263"/>
              <a:ext cx="220663" cy="85725"/>
            </a:xfrm>
            <a:custGeom>
              <a:avLst/>
              <a:gdLst>
                <a:gd name="T0" fmla="*/ 0 w 139"/>
                <a:gd name="T1" fmla="*/ 20 h 54"/>
                <a:gd name="T2" fmla="*/ 41 w 139"/>
                <a:gd name="T3" fmla="*/ 54 h 54"/>
                <a:gd name="T4" fmla="*/ 139 w 139"/>
                <a:gd name="T5" fmla="*/ 32 h 54"/>
                <a:gd name="T6" fmla="*/ 97 w 139"/>
                <a:gd name="T7" fmla="*/ 0 h 54"/>
                <a:gd name="T8" fmla="*/ 0 w 139"/>
                <a:gd name="T9" fmla="*/ 20 h 54"/>
              </a:gdLst>
              <a:ahLst/>
              <a:cxnLst>
                <a:cxn ang="0">
                  <a:pos x="T0" y="T1"/>
                </a:cxn>
                <a:cxn ang="0">
                  <a:pos x="T2" y="T3"/>
                </a:cxn>
                <a:cxn ang="0">
                  <a:pos x="T4" y="T5"/>
                </a:cxn>
                <a:cxn ang="0">
                  <a:pos x="T6" y="T7"/>
                </a:cxn>
                <a:cxn ang="0">
                  <a:pos x="T8" y="T9"/>
                </a:cxn>
              </a:cxnLst>
              <a:rect l="0" t="0" r="r" b="b"/>
              <a:pathLst>
                <a:path w="139" h="54">
                  <a:moveTo>
                    <a:pt x="0" y="20"/>
                  </a:moveTo>
                  <a:lnTo>
                    <a:pt x="41" y="54"/>
                  </a:lnTo>
                  <a:lnTo>
                    <a:pt x="139" y="32"/>
                  </a:lnTo>
                  <a:lnTo>
                    <a:pt x="97" y="0"/>
                  </a:lnTo>
                  <a:lnTo>
                    <a:pt x="0" y="2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4" name="Freeform 85"/>
            <p:cNvSpPr>
              <a:spLocks/>
            </p:cNvSpPr>
            <p:nvPr userDrawn="1"/>
          </p:nvSpPr>
          <p:spPr bwMode="auto">
            <a:xfrm>
              <a:off x="5024438" y="2613025"/>
              <a:ext cx="150813" cy="204788"/>
            </a:xfrm>
            <a:custGeom>
              <a:avLst/>
              <a:gdLst>
                <a:gd name="T0" fmla="*/ 47 w 95"/>
                <a:gd name="T1" fmla="*/ 58 h 129"/>
                <a:gd name="T2" fmla="*/ 44 w 95"/>
                <a:gd name="T3" fmla="*/ 58 h 129"/>
                <a:gd name="T4" fmla="*/ 0 w 95"/>
                <a:gd name="T5" fmla="*/ 41 h 129"/>
                <a:gd name="T6" fmla="*/ 0 w 95"/>
                <a:gd name="T7" fmla="*/ 90 h 129"/>
                <a:gd name="T8" fmla="*/ 95 w 95"/>
                <a:gd name="T9" fmla="*/ 129 h 129"/>
                <a:gd name="T10" fmla="*/ 95 w 95"/>
                <a:gd name="T11" fmla="*/ 0 h 129"/>
                <a:gd name="T12" fmla="*/ 47 w 95"/>
                <a:gd name="T13" fmla="*/ 58 h 129"/>
              </a:gdLst>
              <a:ahLst/>
              <a:cxnLst>
                <a:cxn ang="0">
                  <a:pos x="T0" y="T1"/>
                </a:cxn>
                <a:cxn ang="0">
                  <a:pos x="T2" y="T3"/>
                </a:cxn>
                <a:cxn ang="0">
                  <a:pos x="T4" y="T5"/>
                </a:cxn>
                <a:cxn ang="0">
                  <a:pos x="T6" y="T7"/>
                </a:cxn>
                <a:cxn ang="0">
                  <a:pos x="T8" y="T9"/>
                </a:cxn>
                <a:cxn ang="0">
                  <a:pos x="T10" y="T11"/>
                </a:cxn>
                <a:cxn ang="0">
                  <a:pos x="T12" y="T13"/>
                </a:cxn>
              </a:cxnLst>
              <a:rect l="0" t="0" r="r" b="b"/>
              <a:pathLst>
                <a:path w="95" h="129">
                  <a:moveTo>
                    <a:pt x="47" y="58"/>
                  </a:moveTo>
                  <a:lnTo>
                    <a:pt x="44" y="58"/>
                  </a:lnTo>
                  <a:lnTo>
                    <a:pt x="0" y="41"/>
                  </a:lnTo>
                  <a:lnTo>
                    <a:pt x="0" y="90"/>
                  </a:lnTo>
                  <a:lnTo>
                    <a:pt x="95" y="129"/>
                  </a:lnTo>
                  <a:lnTo>
                    <a:pt x="95" y="0"/>
                  </a:lnTo>
                  <a:lnTo>
                    <a:pt x="47" y="5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5" name="Freeform 86"/>
            <p:cNvSpPr>
              <a:spLocks/>
            </p:cNvSpPr>
            <p:nvPr userDrawn="1"/>
          </p:nvSpPr>
          <p:spPr bwMode="auto">
            <a:xfrm>
              <a:off x="4956175" y="2570163"/>
              <a:ext cx="211138" cy="127000"/>
            </a:xfrm>
            <a:custGeom>
              <a:avLst/>
              <a:gdLst>
                <a:gd name="T0" fmla="*/ 43 w 133"/>
                <a:gd name="T1" fmla="*/ 0 h 80"/>
                <a:gd name="T2" fmla="*/ 43 w 133"/>
                <a:gd name="T3" fmla="*/ 0 h 80"/>
                <a:gd name="T4" fmla="*/ 0 w 133"/>
                <a:gd name="T5" fmla="*/ 46 h 80"/>
                <a:gd name="T6" fmla="*/ 43 w 133"/>
                <a:gd name="T7" fmla="*/ 63 h 80"/>
                <a:gd name="T8" fmla="*/ 87 w 133"/>
                <a:gd name="T9" fmla="*/ 80 h 80"/>
                <a:gd name="T10" fmla="*/ 133 w 133"/>
                <a:gd name="T11" fmla="*/ 24 h 80"/>
                <a:gd name="T12" fmla="*/ 43 w 133"/>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133" h="80">
                  <a:moveTo>
                    <a:pt x="43" y="0"/>
                  </a:moveTo>
                  <a:lnTo>
                    <a:pt x="43" y="0"/>
                  </a:lnTo>
                  <a:lnTo>
                    <a:pt x="0" y="46"/>
                  </a:lnTo>
                  <a:lnTo>
                    <a:pt x="43" y="63"/>
                  </a:lnTo>
                  <a:lnTo>
                    <a:pt x="87" y="80"/>
                  </a:lnTo>
                  <a:lnTo>
                    <a:pt x="133" y="24"/>
                  </a:lnTo>
                  <a:lnTo>
                    <a:pt x="43"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6" name="Freeform 87"/>
            <p:cNvSpPr>
              <a:spLocks/>
            </p:cNvSpPr>
            <p:nvPr userDrawn="1"/>
          </p:nvSpPr>
          <p:spPr bwMode="auto">
            <a:xfrm>
              <a:off x="5183188" y="2613025"/>
              <a:ext cx="150813" cy="204788"/>
            </a:xfrm>
            <a:custGeom>
              <a:avLst/>
              <a:gdLst>
                <a:gd name="T0" fmla="*/ 0 w 95"/>
                <a:gd name="T1" fmla="*/ 0 h 129"/>
                <a:gd name="T2" fmla="*/ 0 w 95"/>
                <a:gd name="T3" fmla="*/ 129 h 129"/>
                <a:gd name="T4" fmla="*/ 95 w 95"/>
                <a:gd name="T5" fmla="*/ 90 h 129"/>
                <a:gd name="T6" fmla="*/ 95 w 95"/>
                <a:gd name="T7" fmla="*/ 29 h 129"/>
                <a:gd name="T8" fmla="*/ 54 w 95"/>
                <a:gd name="T9" fmla="*/ 44 h 129"/>
                <a:gd name="T10" fmla="*/ 0 w 95"/>
                <a:gd name="T11" fmla="*/ 0 h 129"/>
              </a:gdLst>
              <a:ahLst/>
              <a:cxnLst>
                <a:cxn ang="0">
                  <a:pos x="T0" y="T1"/>
                </a:cxn>
                <a:cxn ang="0">
                  <a:pos x="T2" y="T3"/>
                </a:cxn>
                <a:cxn ang="0">
                  <a:pos x="T4" y="T5"/>
                </a:cxn>
                <a:cxn ang="0">
                  <a:pos x="T6" y="T7"/>
                </a:cxn>
                <a:cxn ang="0">
                  <a:pos x="T8" y="T9"/>
                </a:cxn>
                <a:cxn ang="0">
                  <a:pos x="T10" y="T11"/>
                </a:cxn>
              </a:cxnLst>
              <a:rect l="0" t="0" r="r" b="b"/>
              <a:pathLst>
                <a:path w="95" h="129">
                  <a:moveTo>
                    <a:pt x="0" y="0"/>
                  </a:moveTo>
                  <a:lnTo>
                    <a:pt x="0" y="129"/>
                  </a:lnTo>
                  <a:lnTo>
                    <a:pt x="95" y="90"/>
                  </a:lnTo>
                  <a:lnTo>
                    <a:pt x="95" y="29"/>
                  </a:lnTo>
                  <a:lnTo>
                    <a:pt x="54" y="44"/>
                  </a:lnTo>
                  <a:lnTo>
                    <a:pt x="0"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7" name="Freeform 88"/>
            <p:cNvSpPr>
              <a:spLocks/>
            </p:cNvSpPr>
            <p:nvPr userDrawn="1"/>
          </p:nvSpPr>
          <p:spPr bwMode="auto">
            <a:xfrm>
              <a:off x="5191125" y="2570163"/>
              <a:ext cx="220663" cy="104775"/>
            </a:xfrm>
            <a:custGeom>
              <a:avLst/>
              <a:gdLst>
                <a:gd name="T0" fmla="*/ 92 w 139"/>
                <a:gd name="T1" fmla="*/ 0 h 66"/>
                <a:gd name="T2" fmla="*/ 90 w 139"/>
                <a:gd name="T3" fmla="*/ 0 h 66"/>
                <a:gd name="T4" fmla="*/ 0 w 139"/>
                <a:gd name="T5" fmla="*/ 27 h 66"/>
                <a:gd name="T6" fmla="*/ 51 w 139"/>
                <a:gd name="T7" fmla="*/ 66 h 66"/>
                <a:gd name="T8" fmla="*/ 90 w 139"/>
                <a:gd name="T9" fmla="*/ 51 h 66"/>
                <a:gd name="T10" fmla="*/ 139 w 139"/>
                <a:gd name="T11" fmla="*/ 34 h 66"/>
                <a:gd name="T12" fmla="*/ 92 w 139"/>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139" h="66">
                  <a:moveTo>
                    <a:pt x="92" y="0"/>
                  </a:moveTo>
                  <a:lnTo>
                    <a:pt x="90" y="0"/>
                  </a:lnTo>
                  <a:lnTo>
                    <a:pt x="0" y="27"/>
                  </a:lnTo>
                  <a:lnTo>
                    <a:pt x="51" y="66"/>
                  </a:lnTo>
                  <a:lnTo>
                    <a:pt x="90" y="51"/>
                  </a:lnTo>
                  <a:lnTo>
                    <a:pt x="139" y="34"/>
                  </a:lnTo>
                  <a:lnTo>
                    <a:pt x="92"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08" name="Freeform 89"/>
          <p:cNvSpPr>
            <a:spLocks noEditPoints="1"/>
          </p:cNvSpPr>
          <p:nvPr userDrawn="1"/>
        </p:nvSpPr>
        <p:spPr bwMode="auto">
          <a:xfrm>
            <a:off x="6813551" y="1287464"/>
            <a:ext cx="355600" cy="398463"/>
          </a:xfrm>
          <a:custGeom>
            <a:avLst/>
            <a:gdLst>
              <a:gd name="T0" fmla="*/ 34 w 69"/>
              <a:gd name="T1" fmla="*/ 0 h 103"/>
              <a:gd name="T2" fmla="*/ 0 w 69"/>
              <a:gd name="T3" fmla="*/ 34 h 103"/>
              <a:gd name="T4" fmla="*/ 34 w 69"/>
              <a:gd name="T5" fmla="*/ 103 h 103"/>
              <a:gd name="T6" fmla="*/ 69 w 69"/>
              <a:gd name="T7" fmla="*/ 34 h 103"/>
              <a:gd name="T8" fmla="*/ 34 w 69"/>
              <a:gd name="T9" fmla="*/ 0 h 103"/>
              <a:gd name="T10" fmla="*/ 34 w 69"/>
              <a:gd name="T11" fmla="*/ 61 h 103"/>
              <a:gd name="T12" fmla="*/ 10 w 69"/>
              <a:gd name="T13" fmla="*/ 37 h 103"/>
              <a:gd name="T14" fmla="*/ 34 w 69"/>
              <a:gd name="T15" fmla="*/ 13 h 103"/>
              <a:gd name="T16" fmla="*/ 58 w 69"/>
              <a:gd name="T17" fmla="*/ 37 h 103"/>
              <a:gd name="T18" fmla="*/ 34 w 69"/>
              <a:gd name="T19" fmla="*/ 6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103">
                <a:moveTo>
                  <a:pt x="34" y="0"/>
                </a:moveTo>
                <a:cubicBezTo>
                  <a:pt x="15" y="0"/>
                  <a:pt x="0" y="15"/>
                  <a:pt x="0" y="34"/>
                </a:cubicBezTo>
                <a:cubicBezTo>
                  <a:pt x="0" y="53"/>
                  <a:pt x="34" y="103"/>
                  <a:pt x="34" y="103"/>
                </a:cubicBezTo>
                <a:cubicBezTo>
                  <a:pt x="34" y="103"/>
                  <a:pt x="69" y="53"/>
                  <a:pt x="69" y="34"/>
                </a:cubicBezTo>
                <a:cubicBezTo>
                  <a:pt x="69" y="15"/>
                  <a:pt x="53" y="0"/>
                  <a:pt x="34" y="0"/>
                </a:cubicBezTo>
                <a:close/>
                <a:moveTo>
                  <a:pt x="34" y="61"/>
                </a:moveTo>
                <a:cubicBezTo>
                  <a:pt x="21" y="61"/>
                  <a:pt x="10" y="50"/>
                  <a:pt x="10" y="37"/>
                </a:cubicBezTo>
                <a:cubicBezTo>
                  <a:pt x="10" y="24"/>
                  <a:pt x="21" y="13"/>
                  <a:pt x="34" y="13"/>
                </a:cubicBezTo>
                <a:cubicBezTo>
                  <a:pt x="47" y="13"/>
                  <a:pt x="58" y="24"/>
                  <a:pt x="58" y="37"/>
                </a:cubicBezTo>
                <a:cubicBezTo>
                  <a:pt x="58" y="50"/>
                  <a:pt x="47" y="61"/>
                  <a:pt x="34" y="6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09" name="Freeform 92"/>
          <p:cNvSpPr>
            <a:spLocks/>
          </p:cNvSpPr>
          <p:nvPr userDrawn="1"/>
        </p:nvSpPr>
        <p:spPr bwMode="auto">
          <a:xfrm>
            <a:off x="6015567" y="977901"/>
            <a:ext cx="520700" cy="328613"/>
          </a:xfrm>
          <a:custGeom>
            <a:avLst/>
            <a:gdLst>
              <a:gd name="T0" fmla="*/ 101 w 101"/>
              <a:gd name="T1" fmla="*/ 35 h 85"/>
              <a:gd name="T2" fmla="*/ 50 w 101"/>
              <a:gd name="T3" fmla="*/ 0 h 85"/>
              <a:gd name="T4" fmla="*/ 0 w 101"/>
              <a:gd name="T5" fmla="*/ 35 h 85"/>
              <a:gd name="T6" fmla="*/ 50 w 101"/>
              <a:gd name="T7" fmla="*/ 71 h 85"/>
              <a:gd name="T8" fmla="*/ 58 w 101"/>
              <a:gd name="T9" fmla="*/ 70 h 85"/>
              <a:gd name="T10" fmla="*/ 59 w 101"/>
              <a:gd name="T11" fmla="*/ 71 h 85"/>
              <a:gd name="T12" fmla="*/ 60 w 101"/>
              <a:gd name="T13" fmla="*/ 73 h 85"/>
              <a:gd name="T14" fmla="*/ 55 w 101"/>
              <a:gd name="T15" fmla="*/ 83 h 85"/>
              <a:gd name="T16" fmla="*/ 54 w 101"/>
              <a:gd name="T17" fmla="*/ 84 h 85"/>
              <a:gd name="T18" fmla="*/ 56 w 101"/>
              <a:gd name="T19" fmla="*/ 85 h 85"/>
              <a:gd name="T20" fmla="*/ 78 w 101"/>
              <a:gd name="T21" fmla="*/ 68 h 85"/>
              <a:gd name="T22" fmla="*/ 82 w 101"/>
              <a:gd name="T23" fmla="*/ 63 h 85"/>
              <a:gd name="T24" fmla="*/ 101 w 101"/>
              <a:gd name="T25" fmla="*/ 3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85">
                <a:moveTo>
                  <a:pt x="101" y="35"/>
                </a:moveTo>
                <a:cubicBezTo>
                  <a:pt x="101" y="16"/>
                  <a:pt x="78" y="0"/>
                  <a:pt x="50" y="0"/>
                </a:cubicBezTo>
                <a:cubicBezTo>
                  <a:pt x="23" y="0"/>
                  <a:pt x="0" y="16"/>
                  <a:pt x="0" y="35"/>
                </a:cubicBezTo>
                <a:cubicBezTo>
                  <a:pt x="0" y="55"/>
                  <a:pt x="23" y="71"/>
                  <a:pt x="50" y="71"/>
                </a:cubicBezTo>
                <a:cubicBezTo>
                  <a:pt x="53" y="71"/>
                  <a:pt x="55" y="71"/>
                  <a:pt x="58" y="70"/>
                </a:cubicBezTo>
                <a:cubicBezTo>
                  <a:pt x="58" y="70"/>
                  <a:pt x="59" y="71"/>
                  <a:pt x="59" y="71"/>
                </a:cubicBezTo>
                <a:cubicBezTo>
                  <a:pt x="60" y="72"/>
                  <a:pt x="60" y="72"/>
                  <a:pt x="60" y="73"/>
                </a:cubicBezTo>
                <a:cubicBezTo>
                  <a:pt x="59" y="77"/>
                  <a:pt x="57" y="80"/>
                  <a:pt x="55" y="83"/>
                </a:cubicBezTo>
                <a:cubicBezTo>
                  <a:pt x="54" y="83"/>
                  <a:pt x="54" y="84"/>
                  <a:pt x="54" y="84"/>
                </a:cubicBezTo>
                <a:cubicBezTo>
                  <a:pt x="55" y="85"/>
                  <a:pt x="55" y="85"/>
                  <a:pt x="56" y="85"/>
                </a:cubicBezTo>
                <a:cubicBezTo>
                  <a:pt x="66" y="83"/>
                  <a:pt x="74" y="76"/>
                  <a:pt x="78" y="68"/>
                </a:cubicBezTo>
                <a:cubicBezTo>
                  <a:pt x="78" y="66"/>
                  <a:pt x="80" y="64"/>
                  <a:pt x="82" y="63"/>
                </a:cubicBezTo>
                <a:cubicBezTo>
                  <a:pt x="93" y="57"/>
                  <a:pt x="101" y="47"/>
                  <a:pt x="101" y="35"/>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0" name="Freeform 93"/>
          <p:cNvSpPr>
            <a:spLocks/>
          </p:cNvSpPr>
          <p:nvPr userDrawn="1"/>
        </p:nvSpPr>
        <p:spPr bwMode="auto">
          <a:xfrm>
            <a:off x="3852334" y="2655888"/>
            <a:ext cx="524933" cy="458788"/>
          </a:xfrm>
          <a:custGeom>
            <a:avLst/>
            <a:gdLst>
              <a:gd name="T0" fmla="*/ 83 w 102"/>
              <a:gd name="T1" fmla="*/ 80 h 119"/>
              <a:gd name="T2" fmla="*/ 70 w 102"/>
              <a:gd name="T3" fmla="*/ 85 h 119"/>
              <a:gd name="T4" fmla="*/ 38 w 102"/>
              <a:gd name="T5" fmla="*/ 65 h 119"/>
              <a:gd name="T6" fmla="*/ 38 w 102"/>
              <a:gd name="T7" fmla="*/ 59 h 119"/>
              <a:gd name="T8" fmla="*/ 38 w 102"/>
              <a:gd name="T9" fmla="*/ 54 h 119"/>
              <a:gd name="T10" fmla="*/ 70 w 102"/>
              <a:gd name="T11" fmla="*/ 34 h 119"/>
              <a:gd name="T12" fmla="*/ 83 w 102"/>
              <a:gd name="T13" fmla="*/ 39 h 119"/>
              <a:gd name="T14" fmla="*/ 102 w 102"/>
              <a:gd name="T15" fmla="*/ 19 h 119"/>
              <a:gd name="T16" fmla="*/ 83 w 102"/>
              <a:gd name="T17" fmla="*/ 0 h 119"/>
              <a:gd name="T18" fmla="*/ 63 w 102"/>
              <a:gd name="T19" fmla="*/ 19 h 119"/>
              <a:gd name="T20" fmla="*/ 64 w 102"/>
              <a:gd name="T21" fmla="*/ 25 h 119"/>
              <a:gd name="T22" fmla="*/ 32 w 102"/>
              <a:gd name="T23" fmla="*/ 45 h 119"/>
              <a:gd name="T24" fmla="*/ 19 w 102"/>
              <a:gd name="T25" fmla="*/ 40 h 119"/>
              <a:gd name="T26" fmla="*/ 0 w 102"/>
              <a:gd name="T27" fmla="*/ 59 h 119"/>
              <a:gd name="T28" fmla="*/ 19 w 102"/>
              <a:gd name="T29" fmla="*/ 79 h 119"/>
              <a:gd name="T30" fmla="*/ 32 w 102"/>
              <a:gd name="T31" fmla="*/ 74 h 119"/>
              <a:gd name="T32" fmla="*/ 64 w 102"/>
              <a:gd name="T33" fmla="*/ 94 h 119"/>
              <a:gd name="T34" fmla="*/ 63 w 102"/>
              <a:gd name="T35" fmla="*/ 99 h 119"/>
              <a:gd name="T36" fmla="*/ 83 w 102"/>
              <a:gd name="T37" fmla="*/ 119 h 119"/>
              <a:gd name="T38" fmla="*/ 102 w 102"/>
              <a:gd name="T39" fmla="*/ 99 h 119"/>
              <a:gd name="T40" fmla="*/ 83 w 102"/>
              <a:gd name="T41" fmla="*/ 8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119">
                <a:moveTo>
                  <a:pt x="83" y="80"/>
                </a:moveTo>
                <a:cubicBezTo>
                  <a:pt x="78" y="80"/>
                  <a:pt x="73" y="82"/>
                  <a:pt x="70" y="85"/>
                </a:cubicBezTo>
                <a:cubicBezTo>
                  <a:pt x="38" y="65"/>
                  <a:pt x="38" y="65"/>
                  <a:pt x="38" y="65"/>
                </a:cubicBezTo>
                <a:cubicBezTo>
                  <a:pt x="38" y="63"/>
                  <a:pt x="38" y="61"/>
                  <a:pt x="38" y="59"/>
                </a:cubicBezTo>
                <a:cubicBezTo>
                  <a:pt x="38" y="57"/>
                  <a:pt x="38" y="56"/>
                  <a:pt x="38" y="54"/>
                </a:cubicBezTo>
                <a:cubicBezTo>
                  <a:pt x="70" y="34"/>
                  <a:pt x="70" y="34"/>
                  <a:pt x="70" y="34"/>
                </a:cubicBezTo>
                <a:cubicBezTo>
                  <a:pt x="73" y="37"/>
                  <a:pt x="78" y="39"/>
                  <a:pt x="83" y="39"/>
                </a:cubicBezTo>
                <a:cubicBezTo>
                  <a:pt x="94" y="39"/>
                  <a:pt x="102" y="30"/>
                  <a:pt x="102" y="19"/>
                </a:cubicBezTo>
                <a:cubicBezTo>
                  <a:pt x="102" y="9"/>
                  <a:pt x="94" y="0"/>
                  <a:pt x="83" y="0"/>
                </a:cubicBezTo>
                <a:cubicBezTo>
                  <a:pt x="72" y="0"/>
                  <a:pt x="63" y="9"/>
                  <a:pt x="63" y="19"/>
                </a:cubicBezTo>
                <a:cubicBezTo>
                  <a:pt x="63" y="21"/>
                  <a:pt x="64" y="23"/>
                  <a:pt x="64" y="25"/>
                </a:cubicBezTo>
                <a:cubicBezTo>
                  <a:pt x="32" y="45"/>
                  <a:pt x="32" y="45"/>
                  <a:pt x="32" y="45"/>
                </a:cubicBezTo>
                <a:cubicBezTo>
                  <a:pt x="28" y="42"/>
                  <a:pt x="24" y="40"/>
                  <a:pt x="19" y="40"/>
                </a:cubicBezTo>
                <a:cubicBezTo>
                  <a:pt x="8" y="40"/>
                  <a:pt x="0" y="49"/>
                  <a:pt x="0" y="59"/>
                </a:cubicBezTo>
                <a:cubicBezTo>
                  <a:pt x="0" y="70"/>
                  <a:pt x="8" y="79"/>
                  <a:pt x="19" y="79"/>
                </a:cubicBezTo>
                <a:cubicBezTo>
                  <a:pt x="24" y="79"/>
                  <a:pt x="29" y="77"/>
                  <a:pt x="32" y="74"/>
                </a:cubicBezTo>
                <a:cubicBezTo>
                  <a:pt x="64" y="94"/>
                  <a:pt x="64" y="94"/>
                  <a:pt x="64" y="94"/>
                </a:cubicBezTo>
                <a:cubicBezTo>
                  <a:pt x="64" y="96"/>
                  <a:pt x="63" y="97"/>
                  <a:pt x="63" y="99"/>
                </a:cubicBezTo>
                <a:cubicBezTo>
                  <a:pt x="63" y="110"/>
                  <a:pt x="72" y="119"/>
                  <a:pt x="83" y="119"/>
                </a:cubicBezTo>
                <a:cubicBezTo>
                  <a:pt x="94" y="119"/>
                  <a:pt x="102" y="110"/>
                  <a:pt x="102" y="99"/>
                </a:cubicBezTo>
                <a:cubicBezTo>
                  <a:pt x="102" y="88"/>
                  <a:pt x="94" y="80"/>
                  <a:pt x="83" y="8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1" name="Freeform 94"/>
          <p:cNvSpPr>
            <a:spLocks noEditPoints="1"/>
          </p:cNvSpPr>
          <p:nvPr userDrawn="1"/>
        </p:nvSpPr>
        <p:spPr bwMode="auto">
          <a:xfrm>
            <a:off x="2611968" y="1349376"/>
            <a:ext cx="309033" cy="277813"/>
          </a:xfrm>
          <a:custGeom>
            <a:avLst/>
            <a:gdLst>
              <a:gd name="T0" fmla="*/ 36 w 146"/>
              <a:gd name="T1" fmla="*/ 44 h 175"/>
              <a:gd name="T2" fmla="*/ 44 w 146"/>
              <a:gd name="T3" fmla="*/ 0 h 175"/>
              <a:gd name="T4" fmla="*/ 73 w 146"/>
              <a:gd name="T5" fmla="*/ 0 h 175"/>
              <a:gd name="T6" fmla="*/ 63 w 146"/>
              <a:gd name="T7" fmla="*/ 44 h 175"/>
              <a:gd name="T8" fmla="*/ 102 w 146"/>
              <a:gd name="T9" fmla="*/ 44 h 175"/>
              <a:gd name="T10" fmla="*/ 109 w 146"/>
              <a:gd name="T11" fmla="*/ 0 h 175"/>
              <a:gd name="T12" fmla="*/ 139 w 146"/>
              <a:gd name="T13" fmla="*/ 0 h 175"/>
              <a:gd name="T14" fmla="*/ 129 w 146"/>
              <a:gd name="T15" fmla="*/ 44 h 175"/>
              <a:gd name="T16" fmla="*/ 146 w 146"/>
              <a:gd name="T17" fmla="*/ 44 h 175"/>
              <a:gd name="T18" fmla="*/ 146 w 146"/>
              <a:gd name="T19" fmla="*/ 71 h 175"/>
              <a:gd name="T20" fmla="*/ 124 w 146"/>
              <a:gd name="T21" fmla="*/ 71 h 175"/>
              <a:gd name="T22" fmla="*/ 117 w 146"/>
              <a:gd name="T23" fmla="*/ 102 h 175"/>
              <a:gd name="T24" fmla="*/ 146 w 146"/>
              <a:gd name="T25" fmla="*/ 102 h 175"/>
              <a:gd name="T26" fmla="*/ 146 w 146"/>
              <a:gd name="T27" fmla="*/ 129 h 175"/>
              <a:gd name="T28" fmla="*/ 109 w 146"/>
              <a:gd name="T29" fmla="*/ 129 h 175"/>
              <a:gd name="T30" fmla="*/ 102 w 146"/>
              <a:gd name="T31" fmla="*/ 175 h 175"/>
              <a:gd name="T32" fmla="*/ 73 w 146"/>
              <a:gd name="T33" fmla="*/ 175 h 175"/>
              <a:gd name="T34" fmla="*/ 83 w 146"/>
              <a:gd name="T35" fmla="*/ 129 h 175"/>
              <a:gd name="T36" fmla="*/ 46 w 146"/>
              <a:gd name="T37" fmla="*/ 129 h 175"/>
              <a:gd name="T38" fmla="*/ 36 w 146"/>
              <a:gd name="T39" fmla="*/ 175 h 175"/>
              <a:gd name="T40" fmla="*/ 7 w 146"/>
              <a:gd name="T41" fmla="*/ 175 h 175"/>
              <a:gd name="T42" fmla="*/ 17 w 146"/>
              <a:gd name="T43" fmla="*/ 129 h 175"/>
              <a:gd name="T44" fmla="*/ 0 w 146"/>
              <a:gd name="T45" fmla="*/ 129 h 175"/>
              <a:gd name="T46" fmla="*/ 0 w 146"/>
              <a:gd name="T47" fmla="*/ 102 h 175"/>
              <a:gd name="T48" fmla="*/ 22 w 146"/>
              <a:gd name="T49" fmla="*/ 102 h 175"/>
              <a:gd name="T50" fmla="*/ 29 w 146"/>
              <a:gd name="T51" fmla="*/ 71 h 175"/>
              <a:gd name="T52" fmla="*/ 0 w 146"/>
              <a:gd name="T53" fmla="*/ 71 h 175"/>
              <a:gd name="T54" fmla="*/ 0 w 146"/>
              <a:gd name="T55" fmla="*/ 44 h 175"/>
              <a:gd name="T56" fmla="*/ 36 w 146"/>
              <a:gd name="T57" fmla="*/ 44 h 175"/>
              <a:gd name="T58" fmla="*/ 51 w 146"/>
              <a:gd name="T59" fmla="*/ 102 h 175"/>
              <a:gd name="T60" fmla="*/ 87 w 146"/>
              <a:gd name="T61" fmla="*/ 102 h 175"/>
              <a:gd name="T62" fmla="*/ 95 w 146"/>
              <a:gd name="T63" fmla="*/ 71 h 175"/>
              <a:gd name="T64" fmla="*/ 58 w 146"/>
              <a:gd name="T65" fmla="*/ 71 h 175"/>
              <a:gd name="T66" fmla="*/ 51 w 146"/>
              <a:gd name="T67" fmla="*/ 10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75">
                <a:moveTo>
                  <a:pt x="36" y="44"/>
                </a:moveTo>
                <a:lnTo>
                  <a:pt x="44" y="0"/>
                </a:lnTo>
                <a:lnTo>
                  <a:pt x="73" y="0"/>
                </a:lnTo>
                <a:lnTo>
                  <a:pt x="63" y="44"/>
                </a:lnTo>
                <a:lnTo>
                  <a:pt x="102" y="44"/>
                </a:lnTo>
                <a:lnTo>
                  <a:pt x="109" y="0"/>
                </a:lnTo>
                <a:lnTo>
                  <a:pt x="139" y="0"/>
                </a:lnTo>
                <a:lnTo>
                  <a:pt x="129" y="44"/>
                </a:lnTo>
                <a:lnTo>
                  <a:pt x="146" y="44"/>
                </a:lnTo>
                <a:lnTo>
                  <a:pt x="146" y="71"/>
                </a:lnTo>
                <a:lnTo>
                  <a:pt x="124" y="71"/>
                </a:lnTo>
                <a:lnTo>
                  <a:pt x="117" y="102"/>
                </a:lnTo>
                <a:lnTo>
                  <a:pt x="146" y="102"/>
                </a:lnTo>
                <a:lnTo>
                  <a:pt x="146" y="129"/>
                </a:lnTo>
                <a:lnTo>
                  <a:pt x="109" y="129"/>
                </a:lnTo>
                <a:lnTo>
                  <a:pt x="102" y="175"/>
                </a:lnTo>
                <a:lnTo>
                  <a:pt x="73" y="175"/>
                </a:lnTo>
                <a:lnTo>
                  <a:pt x="83" y="129"/>
                </a:lnTo>
                <a:lnTo>
                  <a:pt x="46" y="129"/>
                </a:lnTo>
                <a:lnTo>
                  <a:pt x="36" y="175"/>
                </a:lnTo>
                <a:lnTo>
                  <a:pt x="7" y="175"/>
                </a:lnTo>
                <a:lnTo>
                  <a:pt x="17" y="129"/>
                </a:lnTo>
                <a:lnTo>
                  <a:pt x="0" y="129"/>
                </a:lnTo>
                <a:lnTo>
                  <a:pt x="0" y="102"/>
                </a:lnTo>
                <a:lnTo>
                  <a:pt x="22" y="102"/>
                </a:lnTo>
                <a:lnTo>
                  <a:pt x="29" y="71"/>
                </a:lnTo>
                <a:lnTo>
                  <a:pt x="0" y="71"/>
                </a:lnTo>
                <a:lnTo>
                  <a:pt x="0" y="44"/>
                </a:lnTo>
                <a:lnTo>
                  <a:pt x="36" y="44"/>
                </a:lnTo>
                <a:close/>
                <a:moveTo>
                  <a:pt x="51" y="102"/>
                </a:moveTo>
                <a:lnTo>
                  <a:pt x="87" y="102"/>
                </a:lnTo>
                <a:lnTo>
                  <a:pt x="95" y="71"/>
                </a:lnTo>
                <a:lnTo>
                  <a:pt x="58" y="71"/>
                </a:lnTo>
                <a:lnTo>
                  <a:pt x="51" y="10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12" name="Group 111"/>
          <p:cNvGrpSpPr/>
          <p:nvPr userDrawn="1"/>
        </p:nvGrpSpPr>
        <p:grpSpPr>
          <a:xfrm>
            <a:off x="7909984" y="708026"/>
            <a:ext cx="484717" cy="366713"/>
            <a:chOff x="5932488" y="708025"/>
            <a:chExt cx="363538" cy="366713"/>
          </a:xfrm>
        </p:grpSpPr>
        <p:sp>
          <p:nvSpPr>
            <p:cNvPr id="113" name="Freeform 95"/>
            <p:cNvSpPr>
              <a:spLocks/>
            </p:cNvSpPr>
            <p:nvPr userDrawn="1"/>
          </p:nvSpPr>
          <p:spPr bwMode="auto">
            <a:xfrm>
              <a:off x="5932488" y="769938"/>
              <a:ext cx="161925" cy="131763"/>
            </a:xfrm>
            <a:custGeom>
              <a:avLst/>
              <a:gdLst>
                <a:gd name="T0" fmla="*/ 0 w 42"/>
                <a:gd name="T1" fmla="*/ 34 h 34"/>
                <a:gd name="T2" fmla="*/ 2 w 42"/>
                <a:gd name="T3" fmla="*/ 16 h 34"/>
                <a:gd name="T4" fmla="*/ 12 w 42"/>
                <a:gd name="T5" fmla="*/ 0 h 34"/>
                <a:gd name="T6" fmla="*/ 42 w 42"/>
                <a:gd name="T7" fmla="*/ 30 h 34"/>
                <a:gd name="T8" fmla="*/ 0 w 42"/>
                <a:gd name="T9" fmla="*/ 34 h 34"/>
              </a:gdLst>
              <a:ahLst/>
              <a:cxnLst>
                <a:cxn ang="0">
                  <a:pos x="T0" y="T1"/>
                </a:cxn>
                <a:cxn ang="0">
                  <a:pos x="T2" y="T3"/>
                </a:cxn>
                <a:cxn ang="0">
                  <a:pos x="T4" y="T5"/>
                </a:cxn>
                <a:cxn ang="0">
                  <a:pos x="T6" y="T7"/>
                </a:cxn>
                <a:cxn ang="0">
                  <a:pos x="T8" y="T9"/>
                </a:cxn>
              </a:cxnLst>
              <a:rect l="0" t="0" r="r" b="b"/>
              <a:pathLst>
                <a:path w="42" h="34">
                  <a:moveTo>
                    <a:pt x="0" y="34"/>
                  </a:moveTo>
                  <a:cubicBezTo>
                    <a:pt x="0" y="28"/>
                    <a:pt x="0" y="21"/>
                    <a:pt x="2" y="16"/>
                  </a:cubicBezTo>
                  <a:cubicBezTo>
                    <a:pt x="4" y="10"/>
                    <a:pt x="8" y="5"/>
                    <a:pt x="12" y="0"/>
                  </a:cubicBezTo>
                  <a:cubicBezTo>
                    <a:pt x="42" y="30"/>
                    <a:pt x="42" y="30"/>
                    <a:pt x="42" y="30"/>
                  </a:cubicBezTo>
                  <a:lnTo>
                    <a:pt x="0" y="3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4" name="Freeform 96"/>
            <p:cNvSpPr>
              <a:spLocks/>
            </p:cNvSpPr>
            <p:nvPr userDrawn="1"/>
          </p:nvSpPr>
          <p:spPr bwMode="auto">
            <a:xfrm>
              <a:off x="5932488" y="750888"/>
              <a:ext cx="363538" cy="323850"/>
            </a:xfrm>
            <a:custGeom>
              <a:avLst/>
              <a:gdLst>
                <a:gd name="T0" fmla="*/ 83 w 94"/>
                <a:gd name="T1" fmla="*/ 64 h 84"/>
                <a:gd name="T2" fmla="*/ 53 w 94"/>
                <a:gd name="T3" fmla="*/ 82 h 84"/>
                <a:gd name="T4" fmla="*/ 18 w 94"/>
                <a:gd name="T5" fmla="*/ 73 h 84"/>
                <a:gd name="T6" fmla="*/ 13 w 94"/>
                <a:gd name="T7" fmla="*/ 69 h 84"/>
                <a:gd name="T8" fmla="*/ 13 w 94"/>
                <a:gd name="T9" fmla="*/ 69 h 84"/>
                <a:gd name="T10" fmla="*/ 0 w 94"/>
                <a:gd name="T11" fmla="*/ 43 h 84"/>
                <a:gd name="T12" fmla="*/ 47 w 94"/>
                <a:gd name="T13" fmla="*/ 38 h 84"/>
                <a:gd name="T14" fmla="*/ 47 w 94"/>
                <a:gd name="T15" fmla="*/ 38 h 84"/>
                <a:gd name="T16" fmla="*/ 48 w 94"/>
                <a:gd name="T17" fmla="*/ 37 h 84"/>
                <a:gd name="T18" fmla="*/ 76 w 94"/>
                <a:gd name="T19" fmla="*/ 0 h 84"/>
                <a:gd name="T20" fmla="*/ 79 w 94"/>
                <a:gd name="T21" fmla="*/ 3 h 84"/>
                <a:gd name="T22" fmla="*/ 93 w 94"/>
                <a:gd name="T23" fmla="*/ 33 h 84"/>
                <a:gd name="T24" fmla="*/ 83 w 94"/>
                <a:gd name="T25" fmla="*/ 6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84">
                  <a:moveTo>
                    <a:pt x="83" y="64"/>
                  </a:moveTo>
                  <a:cubicBezTo>
                    <a:pt x="76" y="74"/>
                    <a:pt x="65" y="81"/>
                    <a:pt x="53" y="82"/>
                  </a:cubicBezTo>
                  <a:cubicBezTo>
                    <a:pt x="41" y="84"/>
                    <a:pt x="28" y="81"/>
                    <a:pt x="18" y="73"/>
                  </a:cubicBezTo>
                  <a:cubicBezTo>
                    <a:pt x="16" y="72"/>
                    <a:pt x="15" y="70"/>
                    <a:pt x="13" y="69"/>
                  </a:cubicBezTo>
                  <a:cubicBezTo>
                    <a:pt x="13" y="69"/>
                    <a:pt x="13" y="69"/>
                    <a:pt x="13" y="69"/>
                  </a:cubicBezTo>
                  <a:cubicBezTo>
                    <a:pt x="6" y="62"/>
                    <a:pt x="2" y="53"/>
                    <a:pt x="0" y="43"/>
                  </a:cubicBezTo>
                  <a:cubicBezTo>
                    <a:pt x="47" y="38"/>
                    <a:pt x="47" y="38"/>
                    <a:pt x="47" y="38"/>
                  </a:cubicBezTo>
                  <a:cubicBezTo>
                    <a:pt x="47" y="38"/>
                    <a:pt x="47" y="38"/>
                    <a:pt x="47" y="38"/>
                  </a:cubicBezTo>
                  <a:cubicBezTo>
                    <a:pt x="48" y="37"/>
                    <a:pt x="48" y="37"/>
                    <a:pt x="48" y="37"/>
                  </a:cubicBezTo>
                  <a:cubicBezTo>
                    <a:pt x="76" y="0"/>
                    <a:pt x="76" y="0"/>
                    <a:pt x="76" y="0"/>
                  </a:cubicBezTo>
                  <a:cubicBezTo>
                    <a:pt x="77" y="1"/>
                    <a:pt x="78" y="2"/>
                    <a:pt x="79" y="3"/>
                  </a:cubicBezTo>
                  <a:cubicBezTo>
                    <a:pt x="87" y="11"/>
                    <a:pt x="92" y="22"/>
                    <a:pt x="93" y="33"/>
                  </a:cubicBezTo>
                  <a:cubicBezTo>
                    <a:pt x="94" y="44"/>
                    <a:pt x="90" y="55"/>
                    <a:pt x="83" y="64"/>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5" name="Freeform 97"/>
            <p:cNvSpPr>
              <a:spLocks/>
            </p:cNvSpPr>
            <p:nvPr userDrawn="1"/>
          </p:nvSpPr>
          <p:spPr bwMode="auto">
            <a:xfrm>
              <a:off x="5991225" y="708025"/>
              <a:ext cx="223838" cy="169863"/>
            </a:xfrm>
            <a:custGeom>
              <a:avLst/>
              <a:gdLst>
                <a:gd name="T0" fmla="*/ 58 w 58"/>
                <a:gd name="T1" fmla="*/ 9 h 44"/>
                <a:gd name="T2" fmla="*/ 31 w 58"/>
                <a:gd name="T3" fmla="*/ 44 h 44"/>
                <a:gd name="T4" fmla="*/ 0 w 58"/>
                <a:gd name="T5" fmla="*/ 13 h 44"/>
                <a:gd name="T6" fmla="*/ 28 w 58"/>
                <a:gd name="T7" fmla="*/ 1 h 44"/>
                <a:gd name="T8" fmla="*/ 58 w 58"/>
                <a:gd name="T9" fmla="*/ 9 h 44"/>
              </a:gdLst>
              <a:ahLst/>
              <a:cxnLst>
                <a:cxn ang="0">
                  <a:pos x="T0" y="T1"/>
                </a:cxn>
                <a:cxn ang="0">
                  <a:pos x="T2" y="T3"/>
                </a:cxn>
                <a:cxn ang="0">
                  <a:pos x="T4" y="T5"/>
                </a:cxn>
                <a:cxn ang="0">
                  <a:pos x="T6" y="T7"/>
                </a:cxn>
                <a:cxn ang="0">
                  <a:pos x="T8" y="T9"/>
                </a:cxn>
              </a:cxnLst>
              <a:rect l="0" t="0" r="r" b="b"/>
              <a:pathLst>
                <a:path w="58" h="44">
                  <a:moveTo>
                    <a:pt x="58" y="9"/>
                  </a:moveTo>
                  <a:cubicBezTo>
                    <a:pt x="31" y="44"/>
                    <a:pt x="31" y="44"/>
                    <a:pt x="31" y="44"/>
                  </a:cubicBezTo>
                  <a:cubicBezTo>
                    <a:pt x="0" y="13"/>
                    <a:pt x="0" y="13"/>
                    <a:pt x="0" y="13"/>
                  </a:cubicBezTo>
                  <a:cubicBezTo>
                    <a:pt x="8" y="6"/>
                    <a:pt x="18" y="1"/>
                    <a:pt x="28" y="1"/>
                  </a:cubicBezTo>
                  <a:cubicBezTo>
                    <a:pt x="38" y="0"/>
                    <a:pt x="49" y="3"/>
                    <a:pt x="58" y="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16" name="Group 115"/>
          <p:cNvGrpSpPr/>
          <p:nvPr userDrawn="1"/>
        </p:nvGrpSpPr>
        <p:grpSpPr>
          <a:xfrm>
            <a:off x="4542367" y="1298575"/>
            <a:ext cx="704851" cy="374650"/>
            <a:chOff x="3406775" y="1298575"/>
            <a:chExt cx="528638" cy="374650"/>
          </a:xfrm>
        </p:grpSpPr>
        <p:sp>
          <p:nvSpPr>
            <p:cNvPr id="117" name="Freeform 98"/>
            <p:cNvSpPr>
              <a:spLocks/>
            </p:cNvSpPr>
            <p:nvPr userDrawn="1"/>
          </p:nvSpPr>
          <p:spPr bwMode="auto">
            <a:xfrm>
              <a:off x="3684588" y="1298575"/>
              <a:ext cx="250825" cy="374650"/>
            </a:xfrm>
            <a:custGeom>
              <a:avLst/>
              <a:gdLst>
                <a:gd name="T0" fmla="*/ 0 w 158"/>
                <a:gd name="T1" fmla="*/ 236 h 236"/>
                <a:gd name="T2" fmla="*/ 32 w 158"/>
                <a:gd name="T3" fmla="*/ 236 h 236"/>
                <a:gd name="T4" fmla="*/ 59 w 158"/>
                <a:gd name="T5" fmla="*/ 236 h 236"/>
                <a:gd name="T6" fmla="*/ 158 w 158"/>
                <a:gd name="T7" fmla="*/ 120 h 236"/>
                <a:gd name="T8" fmla="*/ 59 w 158"/>
                <a:gd name="T9" fmla="*/ 0 h 236"/>
                <a:gd name="T10" fmla="*/ 32 w 158"/>
                <a:gd name="T11" fmla="*/ 0 h 236"/>
                <a:gd name="T12" fmla="*/ 0 w 158"/>
                <a:gd name="T13" fmla="*/ 0 h 236"/>
                <a:gd name="T14" fmla="*/ 100 w 158"/>
                <a:gd name="T15" fmla="*/ 120 h 236"/>
                <a:gd name="T16" fmla="*/ 0 w 158"/>
                <a:gd name="T1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236">
                  <a:moveTo>
                    <a:pt x="0" y="236"/>
                  </a:moveTo>
                  <a:lnTo>
                    <a:pt x="32" y="236"/>
                  </a:lnTo>
                  <a:lnTo>
                    <a:pt x="59" y="236"/>
                  </a:lnTo>
                  <a:lnTo>
                    <a:pt x="158" y="120"/>
                  </a:lnTo>
                  <a:lnTo>
                    <a:pt x="59" y="0"/>
                  </a:lnTo>
                  <a:lnTo>
                    <a:pt x="32" y="0"/>
                  </a:lnTo>
                  <a:lnTo>
                    <a:pt x="0" y="0"/>
                  </a:lnTo>
                  <a:lnTo>
                    <a:pt x="100" y="120"/>
                  </a:lnTo>
                  <a:lnTo>
                    <a:pt x="0" y="23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8" name="Freeform 99"/>
            <p:cNvSpPr>
              <a:spLocks/>
            </p:cNvSpPr>
            <p:nvPr userDrawn="1"/>
          </p:nvSpPr>
          <p:spPr bwMode="auto">
            <a:xfrm>
              <a:off x="3546475" y="1298575"/>
              <a:ext cx="250825" cy="374650"/>
            </a:xfrm>
            <a:custGeom>
              <a:avLst/>
              <a:gdLst>
                <a:gd name="T0" fmla="*/ 99 w 158"/>
                <a:gd name="T1" fmla="*/ 120 h 236"/>
                <a:gd name="T2" fmla="*/ 0 w 158"/>
                <a:gd name="T3" fmla="*/ 236 h 236"/>
                <a:gd name="T4" fmla="*/ 31 w 158"/>
                <a:gd name="T5" fmla="*/ 236 h 236"/>
                <a:gd name="T6" fmla="*/ 58 w 158"/>
                <a:gd name="T7" fmla="*/ 236 h 236"/>
                <a:gd name="T8" fmla="*/ 158 w 158"/>
                <a:gd name="T9" fmla="*/ 120 h 236"/>
                <a:gd name="T10" fmla="*/ 58 w 158"/>
                <a:gd name="T11" fmla="*/ 0 h 236"/>
                <a:gd name="T12" fmla="*/ 31 w 158"/>
                <a:gd name="T13" fmla="*/ 0 h 236"/>
                <a:gd name="T14" fmla="*/ 0 w 158"/>
                <a:gd name="T15" fmla="*/ 0 h 236"/>
                <a:gd name="T16" fmla="*/ 99 w 158"/>
                <a:gd name="T17" fmla="*/ 12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236">
                  <a:moveTo>
                    <a:pt x="99" y="120"/>
                  </a:moveTo>
                  <a:lnTo>
                    <a:pt x="0" y="236"/>
                  </a:lnTo>
                  <a:lnTo>
                    <a:pt x="31" y="236"/>
                  </a:lnTo>
                  <a:lnTo>
                    <a:pt x="58" y="236"/>
                  </a:lnTo>
                  <a:lnTo>
                    <a:pt x="158" y="120"/>
                  </a:lnTo>
                  <a:lnTo>
                    <a:pt x="58" y="0"/>
                  </a:lnTo>
                  <a:lnTo>
                    <a:pt x="31" y="0"/>
                  </a:lnTo>
                  <a:lnTo>
                    <a:pt x="0" y="0"/>
                  </a:lnTo>
                  <a:lnTo>
                    <a:pt x="99" y="12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19" name="Freeform 100"/>
            <p:cNvSpPr>
              <a:spLocks/>
            </p:cNvSpPr>
            <p:nvPr userDrawn="1"/>
          </p:nvSpPr>
          <p:spPr bwMode="auto">
            <a:xfrm>
              <a:off x="3406775" y="1298575"/>
              <a:ext cx="250825" cy="374650"/>
            </a:xfrm>
            <a:custGeom>
              <a:avLst/>
              <a:gdLst>
                <a:gd name="T0" fmla="*/ 0 w 158"/>
                <a:gd name="T1" fmla="*/ 236 h 236"/>
                <a:gd name="T2" fmla="*/ 32 w 158"/>
                <a:gd name="T3" fmla="*/ 236 h 236"/>
                <a:gd name="T4" fmla="*/ 59 w 158"/>
                <a:gd name="T5" fmla="*/ 236 h 236"/>
                <a:gd name="T6" fmla="*/ 158 w 158"/>
                <a:gd name="T7" fmla="*/ 120 h 236"/>
                <a:gd name="T8" fmla="*/ 59 w 158"/>
                <a:gd name="T9" fmla="*/ 0 h 236"/>
                <a:gd name="T10" fmla="*/ 32 w 158"/>
                <a:gd name="T11" fmla="*/ 0 h 236"/>
                <a:gd name="T12" fmla="*/ 0 w 158"/>
                <a:gd name="T13" fmla="*/ 0 h 236"/>
                <a:gd name="T14" fmla="*/ 100 w 158"/>
                <a:gd name="T15" fmla="*/ 120 h 236"/>
                <a:gd name="T16" fmla="*/ 0 w 158"/>
                <a:gd name="T1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236">
                  <a:moveTo>
                    <a:pt x="0" y="236"/>
                  </a:moveTo>
                  <a:lnTo>
                    <a:pt x="32" y="236"/>
                  </a:lnTo>
                  <a:lnTo>
                    <a:pt x="59" y="236"/>
                  </a:lnTo>
                  <a:lnTo>
                    <a:pt x="158" y="120"/>
                  </a:lnTo>
                  <a:lnTo>
                    <a:pt x="59" y="0"/>
                  </a:lnTo>
                  <a:lnTo>
                    <a:pt x="32" y="0"/>
                  </a:lnTo>
                  <a:lnTo>
                    <a:pt x="0" y="0"/>
                  </a:lnTo>
                  <a:lnTo>
                    <a:pt x="100" y="120"/>
                  </a:lnTo>
                  <a:lnTo>
                    <a:pt x="0" y="23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20" name="Group 119"/>
          <p:cNvGrpSpPr/>
          <p:nvPr userDrawn="1"/>
        </p:nvGrpSpPr>
        <p:grpSpPr>
          <a:xfrm>
            <a:off x="2849034" y="796926"/>
            <a:ext cx="683684" cy="447675"/>
            <a:chOff x="2136775" y="796925"/>
            <a:chExt cx="512763" cy="447675"/>
          </a:xfrm>
        </p:grpSpPr>
        <p:sp>
          <p:nvSpPr>
            <p:cNvPr id="121" name="Freeform 101"/>
            <p:cNvSpPr>
              <a:spLocks/>
            </p:cNvSpPr>
            <p:nvPr userDrawn="1"/>
          </p:nvSpPr>
          <p:spPr bwMode="auto">
            <a:xfrm>
              <a:off x="2368550" y="796925"/>
              <a:ext cx="280988" cy="250825"/>
            </a:xfrm>
            <a:custGeom>
              <a:avLst/>
              <a:gdLst>
                <a:gd name="T0" fmla="*/ 7 w 73"/>
                <a:gd name="T1" fmla="*/ 0 h 65"/>
                <a:gd name="T2" fmla="*/ 66 w 73"/>
                <a:gd name="T3" fmla="*/ 0 h 65"/>
                <a:gd name="T4" fmla="*/ 73 w 73"/>
                <a:gd name="T5" fmla="*/ 7 h 65"/>
                <a:gd name="T6" fmla="*/ 73 w 73"/>
                <a:gd name="T7" fmla="*/ 36 h 65"/>
                <a:gd name="T8" fmla="*/ 66 w 73"/>
                <a:gd name="T9" fmla="*/ 43 h 65"/>
                <a:gd name="T10" fmla="*/ 24 w 73"/>
                <a:gd name="T11" fmla="*/ 43 h 65"/>
                <a:gd name="T12" fmla="*/ 8 w 73"/>
                <a:gd name="T13" fmla="*/ 65 h 65"/>
                <a:gd name="T14" fmla="*/ 8 w 73"/>
                <a:gd name="T15" fmla="*/ 43 h 65"/>
                <a:gd name="T16" fmla="*/ 7 w 73"/>
                <a:gd name="T17" fmla="*/ 43 h 65"/>
                <a:gd name="T18" fmla="*/ 0 w 73"/>
                <a:gd name="T19" fmla="*/ 36 h 65"/>
                <a:gd name="T20" fmla="*/ 0 w 73"/>
                <a:gd name="T21" fmla="*/ 7 h 65"/>
                <a:gd name="T22" fmla="*/ 7 w 73"/>
                <a:gd name="T2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65">
                  <a:moveTo>
                    <a:pt x="7" y="0"/>
                  </a:moveTo>
                  <a:cubicBezTo>
                    <a:pt x="66" y="0"/>
                    <a:pt x="66" y="0"/>
                    <a:pt x="66" y="0"/>
                  </a:cubicBezTo>
                  <a:cubicBezTo>
                    <a:pt x="70" y="0"/>
                    <a:pt x="73" y="4"/>
                    <a:pt x="73" y="7"/>
                  </a:cubicBezTo>
                  <a:cubicBezTo>
                    <a:pt x="73" y="36"/>
                    <a:pt x="73" y="36"/>
                    <a:pt x="73" y="36"/>
                  </a:cubicBezTo>
                  <a:cubicBezTo>
                    <a:pt x="73" y="40"/>
                    <a:pt x="70" y="43"/>
                    <a:pt x="66" y="43"/>
                  </a:cubicBezTo>
                  <a:cubicBezTo>
                    <a:pt x="24" y="43"/>
                    <a:pt x="24" y="43"/>
                    <a:pt x="24" y="43"/>
                  </a:cubicBezTo>
                  <a:cubicBezTo>
                    <a:pt x="8" y="65"/>
                    <a:pt x="8" y="65"/>
                    <a:pt x="8" y="65"/>
                  </a:cubicBezTo>
                  <a:cubicBezTo>
                    <a:pt x="8" y="43"/>
                    <a:pt x="8" y="43"/>
                    <a:pt x="8" y="43"/>
                  </a:cubicBezTo>
                  <a:cubicBezTo>
                    <a:pt x="7" y="43"/>
                    <a:pt x="7" y="43"/>
                    <a:pt x="7" y="43"/>
                  </a:cubicBezTo>
                  <a:cubicBezTo>
                    <a:pt x="4" y="43"/>
                    <a:pt x="0" y="40"/>
                    <a:pt x="0" y="36"/>
                  </a:cubicBezTo>
                  <a:cubicBezTo>
                    <a:pt x="0" y="7"/>
                    <a:pt x="0" y="7"/>
                    <a:pt x="0" y="7"/>
                  </a:cubicBezTo>
                  <a:cubicBezTo>
                    <a:pt x="0" y="4"/>
                    <a:pt x="4" y="0"/>
                    <a:pt x="7"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2" name="Oval 102"/>
            <p:cNvSpPr>
              <a:spLocks noChangeArrowheads="1"/>
            </p:cNvSpPr>
            <p:nvPr userDrawn="1"/>
          </p:nvSpPr>
          <p:spPr bwMode="auto">
            <a:xfrm>
              <a:off x="2198688" y="947738"/>
              <a:ext cx="180975" cy="180975"/>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3" name="Freeform 103"/>
            <p:cNvSpPr>
              <a:spLocks/>
            </p:cNvSpPr>
            <p:nvPr userDrawn="1"/>
          </p:nvSpPr>
          <p:spPr bwMode="auto">
            <a:xfrm>
              <a:off x="2136775" y="1136650"/>
              <a:ext cx="304800" cy="107950"/>
            </a:xfrm>
            <a:custGeom>
              <a:avLst/>
              <a:gdLst>
                <a:gd name="T0" fmla="*/ 59 w 79"/>
                <a:gd name="T1" fmla="*/ 5 h 28"/>
                <a:gd name="T2" fmla="*/ 39 w 79"/>
                <a:gd name="T3" fmla="*/ 0 h 28"/>
                <a:gd name="T4" fmla="*/ 20 w 79"/>
                <a:gd name="T5" fmla="*/ 5 h 28"/>
                <a:gd name="T6" fmla="*/ 0 w 79"/>
                <a:gd name="T7" fmla="*/ 28 h 28"/>
                <a:gd name="T8" fmla="*/ 79 w 79"/>
                <a:gd name="T9" fmla="*/ 28 h 28"/>
                <a:gd name="T10" fmla="*/ 59 w 79"/>
                <a:gd name="T11" fmla="*/ 5 h 28"/>
              </a:gdLst>
              <a:ahLst/>
              <a:cxnLst>
                <a:cxn ang="0">
                  <a:pos x="T0" y="T1"/>
                </a:cxn>
                <a:cxn ang="0">
                  <a:pos x="T2" y="T3"/>
                </a:cxn>
                <a:cxn ang="0">
                  <a:pos x="T4" y="T5"/>
                </a:cxn>
                <a:cxn ang="0">
                  <a:pos x="T6" y="T7"/>
                </a:cxn>
                <a:cxn ang="0">
                  <a:pos x="T8" y="T9"/>
                </a:cxn>
                <a:cxn ang="0">
                  <a:pos x="T10" y="T11"/>
                </a:cxn>
              </a:cxnLst>
              <a:rect l="0" t="0" r="r" b="b"/>
              <a:pathLst>
                <a:path w="79" h="28">
                  <a:moveTo>
                    <a:pt x="59" y="5"/>
                  </a:moveTo>
                  <a:cubicBezTo>
                    <a:pt x="53" y="2"/>
                    <a:pt x="46" y="0"/>
                    <a:pt x="39" y="0"/>
                  </a:cubicBezTo>
                  <a:cubicBezTo>
                    <a:pt x="32" y="0"/>
                    <a:pt x="26" y="2"/>
                    <a:pt x="20" y="5"/>
                  </a:cubicBezTo>
                  <a:cubicBezTo>
                    <a:pt x="10" y="10"/>
                    <a:pt x="3" y="18"/>
                    <a:pt x="0" y="28"/>
                  </a:cubicBezTo>
                  <a:cubicBezTo>
                    <a:pt x="79" y="28"/>
                    <a:pt x="79" y="28"/>
                    <a:pt x="79" y="28"/>
                  </a:cubicBezTo>
                  <a:cubicBezTo>
                    <a:pt x="76" y="18"/>
                    <a:pt x="69" y="10"/>
                    <a:pt x="59" y="5"/>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24" name="Freeform 104"/>
          <p:cNvSpPr>
            <a:spLocks/>
          </p:cNvSpPr>
          <p:nvPr userDrawn="1"/>
        </p:nvSpPr>
        <p:spPr bwMode="auto">
          <a:xfrm>
            <a:off x="5789084" y="2867026"/>
            <a:ext cx="482600" cy="328613"/>
          </a:xfrm>
          <a:custGeom>
            <a:avLst/>
            <a:gdLst>
              <a:gd name="T0" fmla="*/ 85 w 94"/>
              <a:gd name="T1" fmla="*/ 0 h 85"/>
              <a:gd name="T2" fmla="*/ 9 w 94"/>
              <a:gd name="T3" fmla="*/ 0 h 85"/>
              <a:gd name="T4" fmla="*/ 0 w 94"/>
              <a:gd name="T5" fmla="*/ 9 h 85"/>
              <a:gd name="T6" fmla="*/ 0 w 94"/>
              <a:gd name="T7" fmla="*/ 46 h 85"/>
              <a:gd name="T8" fmla="*/ 9 w 94"/>
              <a:gd name="T9" fmla="*/ 55 h 85"/>
              <a:gd name="T10" fmla="*/ 64 w 94"/>
              <a:gd name="T11" fmla="*/ 55 h 85"/>
              <a:gd name="T12" fmla="*/ 84 w 94"/>
              <a:gd name="T13" fmla="*/ 85 h 85"/>
              <a:gd name="T14" fmla="*/ 84 w 94"/>
              <a:gd name="T15" fmla="*/ 55 h 85"/>
              <a:gd name="T16" fmla="*/ 85 w 94"/>
              <a:gd name="T17" fmla="*/ 55 h 85"/>
              <a:gd name="T18" fmla="*/ 94 w 94"/>
              <a:gd name="T19" fmla="*/ 46 h 85"/>
              <a:gd name="T20" fmla="*/ 94 w 94"/>
              <a:gd name="T21" fmla="*/ 9 h 85"/>
              <a:gd name="T22" fmla="*/ 85 w 94"/>
              <a:gd name="T2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85">
                <a:moveTo>
                  <a:pt x="85" y="0"/>
                </a:moveTo>
                <a:cubicBezTo>
                  <a:pt x="9" y="0"/>
                  <a:pt x="9" y="0"/>
                  <a:pt x="9" y="0"/>
                </a:cubicBezTo>
                <a:cubicBezTo>
                  <a:pt x="4" y="0"/>
                  <a:pt x="0" y="4"/>
                  <a:pt x="0" y="9"/>
                </a:cubicBezTo>
                <a:cubicBezTo>
                  <a:pt x="0" y="46"/>
                  <a:pt x="0" y="46"/>
                  <a:pt x="0" y="46"/>
                </a:cubicBezTo>
                <a:cubicBezTo>
                  <a:pt x="0" y="51"/>
                  <a:pt x="4" y="55"/>
                  <a:pt x="9" y="55"/>
                </a:cubicBezTo>
                <a:cubicBezTo>
                  <a:pt x="64" y="55"/>
                  <a:pt x="64" y="55"/>
                  <a:pt x="64" y="55"/>
                </a:cubicBezTo>
                <a:cubicBezTo>
                  <a:pt x="84" y="85"/>
                  <a:pt x="84" y="85"/>
                  <a:pt x="84" y="85"/>
                </a:cubicBezTo>
                <a:cubicBezTo>
                  <a:pt x="84" y="55"/>
                  <a:pt x="84" y="55"/>
                  <a:pt x="84" y="55"/>
                </a:cubicBezTo>
                <a:cubicBezTo>
                  <a:pt x="85" y="55"/>
                  <a:pt x="85" y="55"/>
                  <a:pt x="85" y="55"/>
                </a:cubicBezTo>
                <a:cubicBezTo>
                  <a:pt x="90" y="55"/>
                  <a:pt x="94" y="51"/>
                  <a:pt x="94" y="46"/>
                </a:cubicBezTo>
                <a:cubicBezTo>
                  <a:pt x="94" y="9"/>
                  <a:pt x="94" y="9"/>
                  <a:pt x="94" y="9"/>
                </a:cubicBezTo>
                <a:cubicBezTo>
                  <a:pt x="94" y="4"/>
                  <a:pt x="90" y="0"/>
                  <a:pt x="85"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5" name="Freeform 105"/>
          <p:cNvSpPr>
            <a:spLocks/>
          </p:cNvSpPr>
          <p:nvPr userDrawn="1"/>
        </p:nvSpPr>
        <p:spPr bwMode="auto">
          <a:xfrm>
            <a:off x="5124451" y="2578101"/>
            <a:ext cx="503767" cy="385763"/>
          </a:xfrm>
          <a:custGeom>
            <a:avLst/>
            <a:gdLst>
              <a:gd name="T0" fmla="*/ 93 w 98"/>
              <a:gd name="T1" fmla="*/ 19 h 100"/>
              <a:gd name="T2" fmla="*/ 79 w 98"/>
              <a:gd name="T3" fmla="*/ 14 h 100"/>
              <a:gd name="T4" fmla="*/ 79 w 98"/>
              <a:gd name="T5" fmla="*/ 14 h 100"/>
              <a:gd name="T6" fmla="*/ 23 w 98"/>
              <a:gd name="T7" fmla="*/ 14 h 100"/>
              <a:gd name="T8" fmla="*/ 22 w 98"/>
              <a:gd name="T9" fmla="*/ 14 h 100"/>
              <a:gd name="T10" fmla="*/ 0 w 98"/>
              <a:gd name="T11" fmla="*/ 0 h 100"/>
              <a:gd name="T12" fmla="*/ 3 w 98"/>
              <a:gd name="T13" fmla="*/ 4 h 100"/>
              <a:gd name="T14" fmla="*/ 9 w 98"/>
              <a:gd name="T15" fmla="*/ 19 h 100"/>
              <a:gd name="T16" fmla="*/ 4 w 98"/>
              <a:gd name="T17" fmla="*/ 33 h 100"/>
              <a:gd name="T18" fmla="*/ 4 w 98"/>
              <a:gd name="T19" fmla="*/ 80 h 100"/>
              <a:gd name="T20" fmla="*/ 9 w 98"/>
              <a:gd name="T21" fmla="*/ 94 h 100"/>
              <a:gd name="T22" fmla="*/ 23 w 98"/>
              <a:gd name="T23" fmla="*/ 100 h 100"/>
              <a:gd name="T24" fmla="*/ 79 w 98"/>
              <a:gd name="T25" fmla="*/ 100 h 100"/>
              <a:gd name="T26" fmla="*/ 93 w 98"/>
              <a:gd name="T27" fmla="*/ 94 h 100"/>
              <a:gd name="T28" fmla="*/ 98 w 98"/>
              <a:gd name="T29" fmla="*/ 80 h 100"/>
              <a:gd name="T30" fmla="*/ 98 w 98"/>
              <a:gd name="T31" fmla="*/ 33 h 100"/>
              <a:gd name="T32" fmla="*/ 93 w 98"/>
              <a:gd name="T33" fmla="*/ 1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00">
                <a:moveTo>
                  <a:pt x="93" y="19"/>
                </a:moveTo>
                <a:cubicBezTo>
                  <a:pt x="89" y="16"/>
                  <a:pt x="84" y="14"/>
                  <a:pt x="79" y="14"/>
                </a:cubicBezTo>
                <a:cubicBezTo>
                  <a:pt x="79" y="14"/>
                  <a:pt x="79" y="14"/>
                  <a:pt x="79" y="14"/>
                </a:cubicBezTo>
                <a:cubicBezTo>
                  <a:pt x="23" y="14"/>
                  <a:pt x="23" y="14"/>
                  <a:pt x="23" y="14"/>
                </a:cubicBezTo>
                <a:cubicBezTo>
                  <a:pt x="23" y="14"/>
                  <a:pt x="23" y="14"/>
                  <a:pt x="22" y="14"/>
                </a:cubicBezTo>
                <a:cubicBezTo>
                  <a:pt x="17" y="6"/>
                  <a:pt x="9" y="2"/>
                  <a:pt x="0" y="0"/>
                </a:cubicBezTo>
                <a:cubicBezTo>
                  <a:pt x="1" y="2"/>
                  <a:pt x="2" y="3"/>
                  <a:pt x="3" y="4"/>
                </a:cubicBezTo>
                <a:cubicBezTo>
                  <a:pt x="7" y="9"/>
                  <a:pt x="9" y="14"/>
                  <a:pt x="9" y="19"/>
                </a:cubicBezTo>
                <a:cubicBezTo>
                  <a:pt x="6" y="23"/>
                  <a:pt x="4" y="28"/>
                  <a:pt x="4" y="33"/>
                </a:cubicBezTo>
                <a:cubicBezTo>
                  <a:pt x="4" y="80"/>
                  <a:pt x="4" y="80"/>
                  <a:pt x="4" y="80"/>
                </a:cubicBezTo>
                <a:cubicBezTo>
                  <a:pt x="4" y="85"/>
                  <a:pt x="6" y="90"/>
                  <a:pt x="9" y="94"/>
                </a:cubicBezTo>
                <a:cubicBezTo>
                  <a:pt x="13" y="98"/>
                  <a:pt x="18" y="100"/>
                  <a:pt x="23" y="100"/>
                </a:cubicBezTo>
                <a:cubicBezTo>
                  <a:pt x="79" y="100"/>
                  <a:pt x="79" y="100"/>
                  <a:pt x="79" y="100"/>
                </a:cubicBezTo>
                <a:cubicBezTo>
                  <a:pt x="84" y="100"/>
                  <a:pt x="89" y="98"/>
                  <a:pt x="93" y="94"/>
                </a:cubicBezTo>
                <a:cubicBezTo>
                  <a:pt x="96" y="90"/>
                  <a:pt x="98" y="85"/>
                  <a:pt x="98" y="80"/>
                </a:cubicBezTo>
                <a:cubicBezTo>
                  <a:pt x="98" y="33"/>
                  <a:pt x="98" y="33"/>
                  <a:pt x="98" y="33"/>
                </a:cubicBezTo>
                <a:cubicBezTo>
                  <a:pt x="98" y="28"/>
                  <a:pt x="96" y="23"/>
                  <a:pt x="93" y="1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6" name="Freeform 106"/>
          <p:cNvSpPr>
            <a:spLocks noEditPoints="1"/>
          </p:cNvSpPr>
          <p:nvPr userDrawn="1"/>
        </p:nvSpPr>
        <p:spPr bwMode="auto">
          <a:xfrm>
            <a:off x="2561167" y="2184400"/>
            <a:ext cx="503767" cy="331788"/>
          </a:xfrm>
          <a:custGeom>
            <a:avLst/>
            <a:gdLst>
              <a:gd name="T0" fmla="*/ 97 w 98"/>
              <a:gd name="T1" fmla="*/ 80 h 86"/>
              <a:gd name="T2" fmla="*/ 52 w 98"/>
              <a:gd name="T3" fmla="*/ 2 h 86"/>
              <a:gd name="T4" fmla="*/ 49 w 98"/>
              <a:gd name="T5" fmla="*/ 0 h 86"/>
              <a:gd name="T6" fmla="*/ 46 w 98"/>
              <a:gd name="T7" fmla="*/ 2 h 86"/>
              <a:gd name="T8" fmla="*/ 1 w 98"/>
              <a:gd name="T9" fmla="*/ 80 h 86"/>
              <a:gd name="T10" fmla="*/ 1 w 98"/>
              <a:gd name="T11" fmla="*/ 84 h 86"/>
              <a:gd name="T12" fmla="*/ 4 w 98"/>
              <a:gd name="T13" fmla="*/ 86 h 86"/>
              <a:gd name="T14" fmla="*/ 94 w 98"/>
              <a:gd name="T15" fmla="*/ 86 h 86"/>
              <a:gd name="T16" fmla="*/ 97 w 98"/>
              <a:gd name="T17" fmla="*/ 84 h 86"/>
              <a:gd name="T18" fmla="*/ 98 w 98"/>
              <a:gd name="T19" fmla="*/ 82 h 86"/>
              <a:gd name="T20" fmla="*/ 97 w 98"/>
              <a:gd name="T21" fmla="*/ 80 h 86"/>
              <a:gd name="T22" fmla="*/ 55 w 98"/>
              <a:gd name="T23" fmla="*/ 22 h 86"/>
              <a:gd name="T24" fmla="*/ 54 w 98"/>
              <a:gd name="T25" fmla="*/ 58 h 86"/>
              <a:gd name="T26" fmla="*/ 44 w 98"/>
              <a:gd name="T27" fmla="*/ 58 h 86"/>
              <a:gd name="T28" fmla="*/ 43 w 98"/>
              <a:gd name="T29" fmla="*/ 22 h 86"/>
              <a:gd name="T30" fmla="*/ 55 w 98"/>
              <a:gd name="T31" fmla="*/ 22 h 86"/>
              <a:gd name="T32" fmla="*/ 49 w 98"/>
              <a:gd name="T33" fmla="*/ 77 h 86"/>
              <a:gd name="T34" fmla="*/ 42 w 98"/>
              <a:gd name="T35" fmla="*/ 69 h 86"/>
              <a:gd name="T36" fmla="*/ 49 w 98"/>
              <a:gd name="T37" fmla="*/ 62 h 86"/>
              <a:gd name="T38" fmla="*/ 56 w 98"/>
              <a:gd name="T39" fmla="*/ 69 h 86"/>
              <a:gd name="T40" fmla="*/ 49 w 98"/>
              <a:gd name="T41" fmla="*/ 7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86">
                <a:moveTo>
                  <a:pt x="97" y="80"/>
                </a:moveTo>
                <a:cubicBezTo>
                  <a:pt x="52" y="2"/>
                  <a:pt x="52" y="2"/>
                  <a:pt x="52" y="2"/>
                </a:cubicBezTo>
                <a:cubicBezTo>
                  <a:pt x="52" y="1"/>
                  <a:pt x="50" y="0"/>
                  <a:pt x="49" y="0"/>
                </a:cubicBezTo>
                <a:cubicBezTo>
                  <a:pt x="48" y="0"/>
                  <a:pt x="46" y="1"/>
                  <a:pt x="46" y="2"/>
                </a:cubicBezTo>
                <a:cubicBezTo>
                  <a:pt x="1" y="80"/>
                  <a:pt x="1" y="80"/>
                  <a:pt x="1" y="80"/>
                </a:cubicBezTo>
                <a:cubicBezTo>
                  <a:pt x="0" y="81"/>
                  <a:pt x="0" y="83"/>
                  <a:pt x="1" y="84"/>
                </a:cubicBezTo>
                <a:cubicBezTo>
                  <a:pt x="1" y="85"/>
                  <a:pt x="3" y="86"/>
                  <a:pt x="4" y="86"/>
                </a:cubicBezTo>
                <a:cubicBezTo>
                  <a:pt x="94" y="86"/>
                  <a:pt x="94" y="86"/>
                  <a:pt x="94" y="86"/>
                </a:cubicBezTo>
                <a:cubicBezTo>
                  <a:pt x="95" y="86"/>
                  <a:pt x="96" y="85"/>
                  <a:pt x="97" y="84"/>
                </a:cubicBezTo>
                <a:cubicBezTo>
                  <a:pt x="97" y="83"/>
                  <a:pt x="98" y="83"/>
                  <a:pt x="98" y="82"/>
                </a:cubicBezTo>
                <a:cubicBezTo>
                  <a:pt x="98" y="81"/>
                  <a:pt x="97" y="81"/>
                  <a:pt x="97" y="80"/>
                </a:cubicBezTo>
                <a:close/>
                <a:moveTo>
                  <a:pt x="55" y="22"/>
                </a:moveTo>
                <a:cubicBezTo>
                  <a:pt x="54" y="58"/>
                  <a:pt x="54" y="58"/>
                  <a:pt x="54" y="58"/>
                </a:cubicBezTo>
                <a:cubicBezTo>
                  <a:pt x="44" y="58"/>
                  <a:pt x="44" y="58"/>
                  <a:pt x="44" y="58"/>
                </a:cubicBezTo>
                <a:cubicBezTo>
                  <a:pt x="43" y="22"/>
                  <a:pt x="43" y="22"/>
                  <a:pt x="43" y="22"/>
                </a:cubicBezTo>
                <a:lnTo>
                  <a:pt x="55" y="22"/>
                </a:lnTo>
                <a:close/>
                <a:moveTo>
                  <a:pt x="49" y="77"/>
                </a:moveTo>
                <a:cubicBezTo>
                  <a:pt x="45" y="77"/>
                  <a:pt x="42" y="73"/>
                  <a:pt x="42" y="69"/>
                </a:cubicBezTo>
                <a:cubicBezTo>
                  <a:pt x="42" y="65"/>
                  <a:pt x="45" y="62"/>
                  <a:pt x="49" y="62"/>
                </a:cubicBezTo>
                <a:cubicBezTo>
                  <a:pt x="53" y="62"/>
                  <a:pt x="56" y="65"/>
                  <a:pt x="56" y="69"/>
                </a:cubicBezTo>
                <a:cubicBezTo>
                  <a:pt x="56" y="73"/>
                  <a:pt x="53" y="77"/>
                  <a:pt x="49" y="7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7" name="Freeform 107"/>
          <p:cNvSpPr>
            <a:spLocks noEditPoints="1"/>
          </p:cNvSpPr>
          <p:nvPr userDrawn="1"/>
        </p:nvSpPr>
        <p:spPr bwMode="auto">
          <a:xfrm>
            <a:off x="4883151" y="1847850"/>
            <a:ext cx="704851" cy="528638"/>
          </a:xfrm>
          <a:custGeom>
            <a:avLst/>
            <a:gdLst>
              <a:gd name="T0" fmla="*/ 0 w 137"/>
              <a:gd name="T1" fmla="*/ 51 h 137"/>
              <a:gd name="T2" fmla="*/ 0 w 137"/>
              <a:gd name="T3" fmla="*/ 51 h 137"/>
              <a:gd name="T4" fmla="*/ 15 w 137"/>
              <a:gd name="T5" fmla="*/ 86 h 137"/>
              <a:gd name="T6" fmla="*/ 51 w 137"/>
              <a:gd name="T7" fmla="*/ 101 h 137"/>
              <a:gd name="T8" fmla="*/ 80 w 137"/>
              <a:gd name="T9" fmla="*/ 92 h 137"/>
              <a:gd name="T10" fmla="*/ 122 w 137"/>
              <a:gd name="T11" fmla="*/ 134 h 137"/>
              <a:gd name="T12" fmla="*/ 132 w 137"/>
              <a:gd name="T13" fmla="*/ 134 h 137"/>
              <a:gd name="T14" fmla="*/ 134 w 137"/>
              <a:gd name="T15" fmla="*/ 133 h 137"/>
              <a:gd name="T16" fmla="*/ 134 w 137"/>
              <a:gd name="T17" fmla="*/ 122 h 137"/>
              <a:gd name="T18" fmla="*/ 92 w 137"/>
              <a:gd name="T19" fmla="*/ 80 h 137"/>
              <a:gd name="T20" fmla="*/ 101 w 137"/>
              <a:gd name="T21" fmla="*/ 51 h 137"/>
              <a:gd name="T22" fmla="*/ 86 w 137"/>
              <a:gd name="T23" fmla="*/ 15 h 137"/>
              <a:gd name="T24" fmla="*/ 51 w 137"/>
              <a:gd name="T25" fmla="*/ 1 h 137"/>
              <a:gd name="T26" fmla="*/ 15 w 137"/>
              <a:gd name="T27" fmla="*/ 15 h 137"/>
              <a:gd name="T28" fmla="*/ 0 w 137"/>
              <a:gd name="T29" fmla="*/ 51 h 137"/>
              <a:gd name="T30" fmla="*/ 8 w 137"/>
              <a:gd name="T31" fmla="*/ 51 h 137"/>
              <a:gd name="T32" fmla="*/ 20 w 137"/>
              <a:gd name="T33" fmla="*/ 21 h 137"/>
              <a:gd name="T34" fmla="*/ 80 w 137"/>
              <a:gd name="T35" fmla="*/ 21 h 137"/>
              <a:gd name="T36" fmla="*/ 93 w 137"/>
              <a:gd name="T37" fmla="*/ 51 h 137"/>
              <a:gd name="T38" fmla="*/ 81 w 137"/>
              <a:gd name="T39" fmla="*/ 81 h 137"/>
              <a:gd name="T40" fmla="*/ 21 w 137"/>
              <a:gd name="T41" fmla="*/ 81 h 137"/>
              <a:gd name="T42" fmla="*/ 8 w 137"/>
              <a:gd name="T43" fmla="*/ 5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7" h="137">
                <a:moveTo>
                  <a:pt x="0" y="51"/>
                </a:moveTo>
                <a:cubicBezTo>
                  <a:pt x="0" y="51"/>
                  <a:pt x="0" y="51"/>
                  <a:pt x="0" y="51"/>
                </a:cubicBezTo>
                <a:cubicBezTo>
                  <a:pt x="0" y="64"/>
                  <a:pt x="6" y="77"/>
                  <a:pt x="15" y="86"/>
                </a:cubicBezTo>
                <a:cubicBezTo>
                  <a:pt x="25" y="96"/>
                  <a:pt x="37" y="101"/>
                  <a:pt x="51" y="101"/>
                </a:cubicBezTo>
                <a:cubicBezTo>
                  <a:pt x="62" y="101"/>
                  <a:pt x="72" y="98"/>
                  <a:pt x="80" y="92"/>
                </a:cubicBezTo>
                <a:cubicBezTo>
                  <a:pt x="122" y="134"/>
                  <a:pt x="122" y="134"/>
                  <a:pt x="122" y="134"/>
                </a:cubicBezTo>
                <a:cubicBezTo>
                  <a:pt x="125" y="137"/>
                  <a:pt x="130" y="137"/>
                  <a:pt x="132" y="134"/>
                </a:cubicBezTo>
                <a:cubicBezTo>
                  <a:pt x="134" y="133"/>
                  <a:pt x="134" y="133"/>
                  <a:pt x="134" y="133"/>
                </a:cubicBezTo>
                <a:cubicBezTo>
                  <a:pt x="137" y="130"/>
                  <a:pt x="137" y="125"/>
                  <a:pt x="134" y="122"/>
                </a:cubicBezTo>
                <a:cubicBezTo>
                  <a:pt x="92" y="80"/>
                  <a:pt x="92" y="80"/>
                  <a:pt x="92" y="80"/>
                </a:cubicBezTo>
                <a:cubicBezTo>
                  <a:pt x="98" y="72"/>
                  <a:pt x="101" y="62"/>
                  <a:pt x="101" y="51"/>
                </a:cubicBezTo>
                <a:cubicBezTo>
                  <a:pt x="101" y="38"/>
                  <a:pt x="96" y="25"/>
                  <a:pt x="86" y="15"/>
                </a:cubicBezTo>
                <a:cubicBezTo>
                  <a:pt x="77" y="6"/>
                  <a:pt x="64" y="1"/>
                  <a:pt x="51" y="1"/>
                </a:cubicBezTo>
                <a:cubicBezTo>
                  <a:pt x="37" y="0"/>
                  <a:pt x="24" y="6"/>
                  <a:pt x="15" y="15"/>
                </a:cubicBezTo>
                <a:cubicBezTo>
                  <a:pt x="6" y="25"/>
                  <a:pt x="0" y="37"/>
                  <a:pt x="0" y="51"/>
                </a:cubicBezTo>
                <a:close/>
                <a:moveTo>
                  <a:pt x="8" y="51"/>
                </a:moveTo>
                <a:cubicBezTo>
                  <a:pt x="8" y="40"/>
                  <a:pt x="12" y="29"/>
                  <a:pt x="20" y="21"/>
                </a:cubicBezTo>
                <a:cubicBezTo>
                  <a:pt x="37" y="4"/>
                  <a:pt x="64" y="4"/>
                  <a:pt x="80" y="21"/>
                </a:cubicBezTo>
                <a:cubicBezTo>
                  <a:pt x="89" y="29"/>
                  <a:pt x="93" y="40"/>
                  <a:pt x="93" y="51"/>
                </a:cubicBezTo>
                <a:cubicBezTo>
                  <a:pt x="93" y="62"/>
                  <a:pt x="89" y="73"/>
                  <a:pt x="81" y="81"/>
                </a:cubicBezTo>
                <a:cubicBezTo>
                  <a:pt x="64" y="98"/>
                  <a:pt x="37" y="97"/>
                  <a:pt x="21" y="81"/>
                </a:cubicBezTo>
                <a:cubicBezTo>
                  <a:pt x="12" y="72"/>
                  <a:pt x="8" y="61"/>
                  <a:pt x="8" y="5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8" name="Freeform 108"/>
          <p:cNvSpPr>
            <a:spLocks/>
          </p:cNvSpPr>
          <p:nvPr userDrawn="1"/>
        </p:nvSpPr>
        <p:spPr bwMode="auto">
          <a:xfrm>
            <a:off x="2504017" y="1712913"/>
            <a:ext cx="711200" cy="339725"/>
          </a:xfrm>
          <a:custGeom>
            <a:avLst/>
            <a:gdLst>
              <a:gd name="T0" fmla="*/ 92 w 138"/>
              <a:gd name="T1" fmla="*/ 80 h 88"/>
              <a:gd name="T2" fmla="*/ 88 w 138"/>
              <a:gd name="T3" fmla="*/ 73 h 88"/>
              <a:gd name="T4" fmla="*/ 88 w 138"/>
              <a:gd name="T5" fmla="*/ 73 h 88"/>
              <a:gd name="T6" fmla="*/ 89 w 138"/>
              <a:gd name="T7" fmla="*/ 73 h 88"/>
              <a:gd name="T8" fmla="*/ 97 w 138"/>
              <a:gd name="T9" fmla="*/ 65 h 88"/>
              <a:gd name="T10" fmla="*/ 92 w 138"/>
              <a:gd name="T11" fmla="*/ 57 h 88"/>
              <a:gd name="T12" fmla="*/ 93 w 138"/>
              <a:gd name="T13" fmla="*/ 57 h 88"/>
              <a:gd name="T14" fmla="*/ 101 w 138"/>
              <a:gd name="T15" fmla="*/ 50 h 88"/>
              <a:gd name="T16" fmla="*/ 96 w 138"/>
              <a:gd name="T17" fmla="*/ 42 h 88"/>
              <a:gd name="T18" fmla="*/ 130 w 138"/>
              <a:gd name="T19" fmla="*/ 42 h 88"/>
              <a:gd name="T20" fmla="*/ 138 w 138"/>
              <a:gd name="T21" fmla="*/ 34 h 88"/>
              <a:gd name="T22" fmla="*/ 130 w 138"/>
              <a:gd name="T23" fmla="*/ 27 h 88"/>
              <a:gd name="T24" fmla="*/ 87 w 138"/>
              <a:gd name="T25" fmla="*/ 27 h 88"/>
              <a:gd name="T26" fmla="*/ 87 w 138"/>
              <a:gd name="T27" fmla="*/ 27 h 88"/>
              <a:gd name="T28" fmla="*/ 77 w 138"/>
              <a:gd name="T29" fmla="*/ 27 h 88"/>
              <a:gd name="T30" fmla="*/ 93 w 138"/>
              <a:gd name="T31" fmla="*/ 17 h 88"/>
              <a:gd name="T32" fmla="*/ 99 w 138"/>
              <a:gd name="T33" fmla="*/ 5 h 88"/>
              <a:gd name="T34" fmla="*/ 86 w 138"/>
              <a:gd name="T35" fmla="*/ 3 h 88"/>
              <a:gd name="T36" fmla="*/ 46 w 138"/>
              <a:gd name="T37" fmla="*/ 27 h 88"/>
              <a:gd name="T38" fmla="*/ 40 w 138"/>
              <a:gd name="T39" fmla="*/ 32 h 88"/>
              <a:gd name="T40" fmla="*/ 0 w 138"/>
              <a:gd name="T41" fmla="*/ 38 h 88"/>
              <a:gd name="T42" fmla="*/ 0 w 138"/>
              <a:gd name="T43" fmla="*/ 75 h 88"/>
              <a:gd name="T44" fmla="*/ 39 w 138"/>
              <a:gd name="T45" fmla="*/ 78 h 88"/>
              <a:gd name="T46" fmla="*/ 56 w 138"/>
              <a:gd name="T47" fmla="*/ 88 h 88"/>
              <a:gd name="T48" fmla="*/ 62 w 138"/>
              <a:gd name="T49" fmla="*/ 88 h 88"/>
              <a:gd name="T50" fmla="*/ 63 w 138"/>
              <a:gd name="T51" fmla="*/ 88 h 88"/>
              <a:gd name="T52" fmla="*/ 84 w 138"/>
              <a:gd name="T53" fmla="*/ 88 h 88"/>
              <a:gd name="T54" fmla="*/ 92 w 138"/>
              <a:gd name="T55"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88">
                <a:moveTo>
                  <a:pt x="92" y="80"/>
                </a:moveTo>
                <a:cubicBezTo>
                  <a:pt x="92" y="77"/>
                  <a:pt x="91" y="74"/>
                  <a:pt x="88" y="73"/>
                </a:cubicBezTo>
                <a:cubicBezTo>
                  <a:pt x="88" y="73"/>
                  <a:pt x="88" y="73"/>
                  <a:pt x="88" y="73"/>
                </a:cubicBezTo>
                <a:cubicBezTo>
                  <a:pt x="89" y="73"/>
                  <a:pt x="89" y="73"/>
                  <a:pt x="89" y="73"/>
                </a:cubicBezTo>
                <a:cubicBezTo>
                  <a:pt x="94" y="73"/>
                  <a:pt x="97" y="69"/>
                  <a:pt x="97" y="65"/>
                </a:cubicBezTo>
                <a:cubicBezTo>
                  <a:pt x="97" y="61"/>
                  <a:pt x="95" y="59"/>
                  <a:pt x="92" y="57"/>
                </a:cubicBezTo>
                <a:cubicBezTo>
                  <a:pt x="93" y="57"/>
                  <a:pt x="93" y="57"/>
                  <a:pt x="93" y="57"/>
                </a:cubicBezTo>
                <a:cubicBezTo>
                  <a:pt x="97" y="57"/>
                  <a:pt x="101" y="54"/>
                  <a:pt x="101" y="50"/>
                </a:cubicBezTo>
                <a:cubicBezTo>
                  <a:pt x="101" y="46"/>
                  <a:pt x="99" y="44"/>
                  <a:pt x="96" y="42"/>
                </a:cubicBezTo>
                <a:cubicBezTo>
                  <a:pt x="130" y="42"/>
                  <a:pt x="130" y="42"/>
                  <a:pt x="130" y="42"/>
                </a:cubicBezTo>
                <a:cubicBezTo>
                  <a:pt x="134" y="42"/>
                  <a:pt x="138" y="39"/>
                  <a:pt x="138" y="34"/>
                </a:cubicBezTo>
                <a:cubicBezTo>
                  <a:pt x="138" y="30"/>
                  <a:pt x="134" y="27"/>
                  <a:pt x="130" y="27"/>
                </a:cubicBezTo>
                <a:cubicBezTo>
                  <a:pt x="87" y="27"/>
                  <a:pt x="87" y="27"/>
                  <a:pt x="87" y="27"/>
                </a:cubicBezTo>
                <a:cubicBezTo>
                  <a:pt x="87" y="27"/>
                  <a:pt x="87" y="27"/>
                  <a:pt x="87" y="27"/>
                </a:cubicBezTo>
                <a:cubicBezTo>
                  <a:pt x="77" y="27"/>
                  <a:pt x="77" y="27"/>
                  <a:pt x="77" y="27"/>
                </a:cubicBezTo>
                <a:cubicBezTo>
                  <a:pt x="93" y="17"/>
                  <a:pt x="93" y="17"/>
                  <a:pt x="93" y="17"/>
                </a:cubicBezTo>
                <a:cubicBezTo>
                  <a:pt x="99" y="14"/>
                  <a:pt x="101" y="8"/>
                  <a:pt x="99" y="5"/>
                </a:cubicBezTo>
                <a:cubicBezTo>
                  <a:pt x="97" y="1"/>
                  <a:pt x="91" y="0"/>
                  <a:pt x="86" y="3"/>
                </a:cubicBezTo>
                <a:cubicBezTo>
                  <a:pt x="46" y="27"/>
                  <a:pt x="46" y="27"/>
                  <a:pt x="46" y="27"/>
                </a:cubicBezTo>
                <a:cubicBezTo>
                  <a:pt x="43" y="28"/>
                  <a:pt x="42" y="30"/>
                  <a:pt x="40" y="32"/>
                </a:cubicBezTo>
                <a:cubicBezTo>
                  <a:pt x="0" y="38"/>
                  <a:pt x="0" y="38"/>
                  <a:pt x="0" y="38"/>
                </a:cubicBezTo>
                <a:cubicBezTo>
                  <a:pt x="0" y="75"/>
                  <a:pt x="0" y="75"/>
                  <a:pt x="0" y="75"/>
                </a:cubicBezTo>
                <a:cubicBezTo>
                  <a:pt x="39" y="78"/>
                  <a:pt x="39" y="78"/>
                  <a:pt x="39" y="78"/>
                </a:cubicBezTo>
                <a:cubicBezTo>
                  <a:pt x="42" y="84"/>
                  <a:pt x="48" y="88"/>
                  <a:pt x="56" y="88"/>
                </a:cubicBezTo>
                <a:cubicBezTo>
                  <a:pt x="62" y="88"/>
                  <a:pt x="62" y="88"/>
                  <a:pt x="62" y="88"/>
                </a:cubicBezTo>
                <a:cubicBezTo>
                  <a:pt x="62" y="88"/>
                  <a:pt x="63" y="88"/>
                  <a:pt x="63" y="88"/>
                </a:cubicBezTo>
                <a:cubicBezTo>
                  <a:pt x="84" y="88"/>
                  <a:pt x="84" y="88"/>
                  <a:pt x="84" y="88"/>
                </a:cubicBezTo>
                <a:cubicBezTo>
                  <a:pt x="89" y="88"/>
                  <a:pt x="92" y="84"/>
                  <a:pt x="92" y="8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29" name="Freeform 109"/>
          <p:cNvSpPr>
            <a:spLocks noEditPoints="1"/>
          </p:cNvSpPr>
          <p:nvPr userDrawn="1"/>
        </p:nvSpPr>
        <p:spPr bwMode="auto">
          <a:xfrm>
            <a:off x="3708401" y="735014"/>
            <a:ext cx="664633" cy="441325"/>
          </a:xfrm>
          <a:custGeom>
            <a:avLst/>
            <a:gdLst>
              <a:gd name="T0" fmla="*/ 114 w 129"/>
              <a:gd name="T1" fmla="*/ 63 h 114"/>
              <a:gd name="T2" fmla="*/ 114 w 129"/>
              <a:gd name="T3" fmla="*/ 68 h 114"/>
              <a:gd name="T4" fmla="*/ 107 w 129"/>
              <a:gd name="T5" fmla="*/ 68 h 114"/>
              <a:gd name="T6" fmla="*/ 107 w 129"/>
              <a:gd name="T7" fmla="*/ 75 h 114"/>
              <a:gd name="T8" fmla="*/ 74 w 129"/>
              <a:gd name="T9" fmla="*/ 75 h 114"/>
              <a:gd name="T10" fmla="*/ 74 w 129"/>
              <a:gd name="T11" fmla="*/ 45 h 114"/>
              <a:gd name="T12" fmla="*/ 77 w 129"/>
              <a:gd name="T13" fmla="*/ 45 h 114"/>
              <a:gd name="T14" fmla="*/ 77 w 129"/>
              <a:gd name="T15" fmla="*/ 37 h 114"/>
              <a:gd name="T16" fmla="*/ 72 w 129"/>
              <a:gd name="T17" fmla="*/ 37 h 114"/>
              <a:gd name="T18" fmla="*/ 69 w 129"/>
              <a:gd name="T19" fmla="*/ 15 h 114"/>
              <a:gd name="T20" fmla="*/ 66 w 129"/>
              <a:gd name="T21" fmla="*/ 15 h 114"/>
              <a:gd name="T22" fmla="*/ 66 w 129"/>
              <a:gd name="T23" fmla="*/ 0 h 114"/>
              <a:gd name="T24" fmla="*/ 64 w 129"/>
              <a:gd name="T25" fmla="*/ 0 h 114"/>
              <a:gd name="T26" fmla="*/ 63 w 129"/>
              <a:gd name="T27" fmla="*/ 0 h 114"/>
              <a:gd name="T28" fmla="*/ 56 w 129"/>
              <a:gd name="T29" fmla="*/ 0 h 114"/>
              <a:gd name="T30" fmla="*/ 56 w 129"/>
              <a:gd name="T31" fmla="*/ 6 h 114"/>
              <a:gd name="T32" fmla="*/ 63 w 129"/>
              <a:gd name="T33" fmla="*/ 6 h 114"/>
              <a:gd name="T34" fmla="*/ 63 w 129"/>
              <a:gd name="T35" fmla="*/ 15 h 114"/>
              <a:gd name="T36" fmla="*/ 60 w 129"/>
              <a:gd name="T37" fmla="*/ 15 h 114"/>
              <a:gd name="T38" fmla="*/ 57 w 129"/>
              <a:gd name="T39" fmla="*/ 37 h 114"/>
              <a:gd name="T40" fmla="*/ 52 w 129"/>
              <a:gd name="T41" fmla="*/ 37 h 114"/>
              <a:gd name="T42" fmla="*/ 52 w 129"/>
              <a:gd name="T43" fmla="*/ 45 h 114"/>
              <a:gd name="T44" fmla="*/ 55 w 129"/>
              <a:gd name="T45" fmla="*/ 45 h 114"/>
              <a:gd name="T46" fmla="*/ 55 w 129"/>
              <a:gd name="T47" fmla="*/ 75 h 114"/>
              <a:gd name="T48" fmla="*/ 22 w 129"/>
              <a:gd name="T49" fmla="*/ 75 h 114"/>
              <a:gd name="T50" fmla="*/ 22 w 129"/>
              <a:gd name="T51" fmla="*/ 68 h 114"/>
              <a:gd name="T52" fmla="*/ 15 w 129"/>
              <a:gd name="T53" fmla="*/ 68 h 114"/>
              <a:gd name="T54" fmla="*/ 15 w 129"/>
              <a:gd name="T55" fmla="*/ 63 h 114"/>
              <a:gd name="T56" fmla="*/ 0 w 129"/>
              <a:gd name="T57" fmla="*/ 63 h 114"/>
              <a:gd name="T58" fmla="*/ 0 w 129"/>
              <a:gd name="T59" fmla="*/ 75 h 114"/>
              <a:gd name="T60" fmla="*/ 0 w 129"/>
              <a:gd name="T61" fmla="*/ 114 h 114"/>
              <a:gd name="T62" fmla="*/ 6 w 129"/>
              <a:gd name="T63" fmla="*/ 114 h 114"/>
              <a:gd name="T64" fmla="*/ 15 w 129"/>
              <a:gd name="T65" fmla="*/ 114 h 114"/>
              <a:gd name="T66" fmla="*/ 22 w 129"/>
              <a:gd name="T67" fmla="*/ 114 h 114"/>
              <a:gd name="T68" fmla="*/ 107 w 129"/>
              <a:gd name="T69" fmla="*/ 114 h 114"/>
              <a:gd name="T70" fmla="*/ 114 w 129"/>
              <a:gd name="T71" fmla="*/ 114 h 114"/>
              <a:gd name="T72" fmla="*/ 123 w 129"/>
              <a:gd name="T73" fmla="*/ 114 h 114"/>
              <a:gd name="T74" fmla="*/ 129 w 129"/>
              <a:gd name="T75" fmla="*/ 114 h 114"/>
              <a:gd name="T76" fmla="*/ 129 w 129"/>
              <a:gd name="T77" fmla="*/ 75 h 114"/>
              <a:gd name="T78" fmla="*/ 129 w 129"/>
              <a:gd name="T79" fmla="*/ 63 h 114"/>
              <a:gd name="T80" fmla="*/ 114 w 129"/>
              <a:gd name="T81" fmla="*/ 63 h 114"/>
              <a:gd name="T82" fmla="*/ 65 w 129"/>
              <a:gd name="T83" fmla="*/ 53 h 114"/>
              <a:gd name="T84" fmla="*/ 60 w 129"/>
              <a:gd name="T85" fmla="*/ 48 h 114"/>
              <a:gd name="T86" fmla="*/ 65 w 129"/>
              <a:gd name="T87" fmla="*/ 44 h 114"/>
              <a:gd name="T88" fmla="*/ 69 w 129"/>
              <a:gd name="T89" fmla="*/ 48 h 114"/>
              <a:gd name="T90" fmla="*/ 65 w 129"/>
              <a:gd name="T91" fmla="*/ 5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9" h="114">
                <a:moveTo>
                  <a:pt x="114" y="63"/>
                </a:moveTo>
                <a:cubicBezTo>
                  <a:pt x="114" y="68"/>
                  <a:pt x="114" y="68"/>
                  <a:pt x="114" y="68"/>
                </a:cubicBezTo>
                <a:cubicBezTo>
                  <a:pt x="107" y="68"/>
                  <a:pt x="107" y="68"/>
                  <a:pt x="107" y="68"/>
                </a:cubicBezTo>
                <a:cubicBezTo>
                  <a:pt x="107" y="75"/>
                  <a:pt x="107" y="75"/>
                  <a:pt x="107" y="75"/>
                </a:cubicBezTo>
                <a:cubicBezTo>
                  <a:pt x="74" y="75"/>
                  <a:pt x="74" y="75"/>
                  <a:pt x="74" y="75"/>
                </a:cubicBezTo>
                <a:cubicBezTo>
                  <a:pt x="74" y="45"/>
                  <a:pt x="74" y="45"/>
                  <a:pt x="74" y="45"/>
                </a:cubicBezTo>
                <a:cubicBezTo>
                  <a:pt x="77" y="45"/>
                  <a:pt x="77" y="45"/>
                  <a:pt x="77" y="45"/>
                </a:cubicBezTo>
                <a:cubicBezTo>
                  <a:pt x="77" y="37"/>
                  <a:pt x="77" y="37"/>
                  <a:pt x="77" y="37"/>
                </a:cubicBezTo>
                <a:cubicBezTo>
                  <a:pt x="72" y="37"/>
                  <a:pt x="72" y="37"/>
                  <a:pt x="72" y="37"/>
                </a:cubicBezTo>
                <a:cubicBezTo>
                  <a:pt x="69" y="15"/>
                  <a:pt x="69" y="15"/>
                  <a:pt x="69" y="15"/>
                </a:cubicBezTo>
                <a:cubicBezTo>
                  <a:pt x="66" y="15"/>
                  <a:pt x="66" y="15"/>
                  <a:pt x="66" y="15"/>
                </a:cubicBezTo>
                <a:cubicBezTo>
                  <a:pt x="66" y="0"/>
                  <a:pt x="66" y="0"/>
                  <a:pt x="66" y="0"/>
                </a:cubicBezTo>
                <a:cubicBezTo>
                  <a:pt x="64" y="0"/>
                  <a:pt x="64" y="0"/>
                  <a:pt x="64" y="0"/>
                </a:cubicBezTo>
                <a:cubicBezTo>
                  <a:pt x="63" y="0"/>
                  <a:pt x="63" y="0"/>
                  <a:pt x="63" y="0"/>
                </a:cubicBezTo>
                <a:cubicBezTo>
                  <a:pt x="56" y="0"/>
                  <a:pt x="56" y="0"/>
                  <a:pt x="56" y="0"/>
                </a:cubicBezTo>
                <a:cubicBezTo>
                  <a:pt x="56" y="6"/>
                  <a:pt x="56" y="6"/>
                  <a:pt x="56" y="6"/>
                </a:cubicBezTo>
                <a:cubicBezTo>
                  <a:pt x="63" y="6"/>
                  <a:pt x="63" y="6"/>
                  <a:pt x="63" y="6"/>
                </a:cubicBezTo>
                <a:cubicBezTo>
                  <a:pt x="63" y="15"/>
                  <a:pt x="63" y="15"/>
                  <a:pt x="63" y="15"/>
                </a:cubicBezTo>
                <a:cubicBezTo>
                  <a:pt x="60" y="15"/>
                  <a:pt x="60" y="15"/>
                  <a:pt x="60" y="15"/>
                </a:cubicBezTo>
                <a:cubicBezTo>
                  <a:pt x="57" y="37"/>
                  <a:pt x="57" y="37"/>
                  <a:pt x="57" y="37"/>
                </a:cubicBezTo>
                <a:cubicBezTo>
                  <a:pt x="52" y="37"/>
                  <a:pt x="52" y="37"/>
                  <a:pt x="52" y="37"/>
                </a:cubicBezTo>
                <a:cubicBezTo>
                  <a:pt x="52" y="45"/>
                  <a:pt x="52" y="45"/>
                  <a:pt x="52" y="45"/>
                </a:cubicBezTo>
                <a:cubicBezTo>
                  <a:pt x="55" y="45"/>
                  <a:pt x="55" y="45"/>
                  <a:pt x="55" y="45"/>
                </a:cubicBezTo>
                <a:cubicBezTo>
                  <a:pt x="55" y="75"/>
                  <a:pt x="55" y="75"/>
                  <a:pt x="55" y="75"/>
                </a:cubicBezTo>
                <a:cubicBezTo>
                  <a:pt x="22" y="75"/>
                  <a:pt x="22" y="75"/>
                  <a:pt x="22" y="75"/>
                </a:cubicBezTo>
                <a:cubicBezTo>
                  <a:pt x="22" y="68"/>
                  <a:pt x="22" y="68"/>
                  <a:pt x="22" y="68"/>
                </a:cubicBezTo>
                <a:cubicBezTo>
                  <a:pt x="15" y="68"/>
                  <a:pt x="15" y="68"/>
                  <a:pt x="15" y="68"/>
                </a:cubicBezTo>
                <a:cubicBezTo>
                  <a:pt x="15" y="63"/>
                  <a:pt x="15" y="63"/>
                  <a:pt x="15" y="63"/>
                </a:cubicBezTo>
                <a:cubicBezTo>
                  <a:pt x="0" y="63"/>
                  <a:pt x="0" y="63"/>
                  <a:pt x="0" y="63"/>
                </a:cubicBezTo>
                <a:cubicBezTo>
                  <a:pt x="0" y="75"/>
                  <a:pt x="0" y="75"/>
                  <a:pt x="0" y="75"/>
                </a:cubicBezTo>
                <a:cubicBezTo>
                  <a:pt x="0" y="114"/>
                  <a:pt x="0" y="114"/>
                  <a:pt x="0" y="114"/>
                </a:cubicBezTo>
                <a:cubicBezTo>
                  <a:pt x="6" y="114"/>
                  <a:pt x="6" y="114"/>
                  <a:pt x="6" y="114"/>
                </a:cubicBezTo>
                <a:cubicBezTo>
                  <a:pt x="15" y="114"/>
                  <a:pt x="15" y="114"/>
                  <a:pt x="15" y="114"/>
                </a:cubicBezTo>
                <a:cubicBezTo>
                  <a:pt x="22" y="114"/>
                  <a:pt x="22" y="114"/>
                  <a:pt x="22" y="114"/>
                </a:cubicBezTo>
                <a:cubicBezTo>
                  <a:pt x="107" y="114"/>
                  <a:pt x="107" y="114"/>
                  <a:pt x="107" y="114"/>
                </a:cubicBezTo>
                <a:cubicBezTo>
                  <a:pt x="114" y="114"/>
                  <a:pt x="114" y="114"/>
                  <a:pt x="114" y="114"/>
                </a:cubicBezTo>
                <a:cubicBezTo>
                  <a:pt x="123" y="114"/>
                  <a:pt x="123" y="114"/>
                  <a:pt x="123" y="114"/>
                </a:cubicBezTo>
                <a:cubicBezTo>
                  <a:pt x="129" y="114"/>
                  <a:pt x="129" y="114"/>
                  <a:pt x="129" y="114"/>
                </a:cubicBezTo>
                <a:cubicBezTo>
                  <a:pt x="129" y="75"/>
                  <a:pt x="129" y="75"/>
                  <a:pt x="129" y="75"/>
                </a:cubicBezTo>
                <a:cubicBezTo>
                  <a:pt x="129" y="63"/>
                  <a:pt x="129" y="63"/>
                  <a:pt x="129" y="63"/>
                </a:cubicBezTo>
                <a:lnTo>
                  <a:pt x="114" y="63"/>
                </a:lnTo>
                <a:close/>
                <a:moveTo>
                  <a:pt x="65" y="53"/>
                </a:moveTo>
                <a:cubicBezTo>
                  <a:pt x="62" y="53"/>
                  <a:pt x="60" y="51"/>
                  <a:pt x="60" y="48"/>
                </a:cubicBezTo>
                <a:cubicBezTo>
                  <a:pt x="60" y="46"/>
                  <a:pt x="62" y="44"/>
                  <a:pt x="65" y="44"/>
                </a:cubicBezTo>
                <a:cubicBezTo>
                  <a:pt x="67" y="44"/>
                  <a:pt x="69" y="46"/>
                  <a:pt x="69" y="48"/>
                </a:cubicBezTo>
                <a:cubicBezTo>
                  <a:pt x="69" y="51"/>
                  <a:pt x="67" y="53"/>
                  <a:pt x="65" y="53"/>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30" name="Group 129"/>
          <p:cNvGrpSpPr/>
          <p:nvPr userDrawn="1"/>
        </p:nvGrpSpPr>
        <p:grpSpPr>
          <a:xfrm>
            <a:off x="4491567" y="2287589"/>
            <a:ext cx="493184" cy="557213"/>
            <a:chOff x="3368675" y="2287588"/>
            <a:chExt cx="369888" cy="557213"/>
          </a:xfrm>
        </p:grpSpPr>
        <p:sp>
          <p:nvSpPr>
            <p:cNvPr id="131" name="Freeform 110"/>
            <p:cNvSpPr>
              <a:spLocks/>
            </p:cNvSpPr>
            <p:nvPr userDrawn="1"/>
          </p:nvSpPr>
          <p:spPr bwMode="auto">
            <a:xfrm>
              <a:off x="3514725" y="2287588"/>
              <a:ext cx="77788" cy="101600"/>
            </a:xfrm>
            <a:custGeom>
              <a:avLst/>
              <a:gdLst>
                <a:gd name="T0" fmla="*/ 20 w 49"/>
                <a:gd name="T1" fmla="*/ 54 h 64"/>
                <a:gd name="T2" fmla="*/ 32 w 49"/>
                <a:gd name="T3" fmla="*/ 61 h 64"/>
                <a:gd name="T4" fmla="*/ 44 w 49"/>
                <a:gd name="T5" fmla="*/ 54 h 64"/>
                <a:gd name="T6" fmla="*/ 49 w 49"/>
                <a:gd name="T7" fmla="*/ 59 h 64"/>
                <a:gd name="T8" fmla="*/ 49 w 49"/>
                <a:gd name="T9" fmla="*/ 0 h 64"/>
                <a:gd name="T10" fmla="*/ 25 w 49"/>
                <a:gd name="T11" fmla="*/ 27 h 64"/>
                <a:gd name="T12" fmla="*/ 0 w 49"/>
                <a:gd name="T13" fmla="*/ 0 h 64"/>
                <a:gd name="T14" fmla="*/ 0 w 49"/>
                <a:gd name="T15" fmla="*/ 61 h 64"/>
                <a:gd name="T16" fmla="*/ 8 w 49"/>
                <a:gd name="T17" fmla="*/ 64 h 64"/>
                <a:gd name="T18" fmla="*/ 20 w 49"/>
                <a:gd name="T19"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4">
                  <a:moveTo>
                    <a:pt x="20" y="54"/>
                  </a:moveTo>
                  <a:lnTo>
                    <a:pt x="32" y="61"/>
                  </a:lnTo>
                  <a:lnTo>
                    <a:pt x="44" y="54"/>
                  </a:lnTo>
                  <a:lnTo>
                    <a:pt x="49" y="59"/>
                  </a:lnTo>
                  <a:lnTo>
                    <a:pt x="49" y="0"/>
                  </a:lnTo>
                  <a:lnTo>
                    <a:pt x="25" y="27"/>
                  </a:lnTo>
                  <a:lnTo>
                    <a:pt x="0" y="0"/>
                  </a:lnTo>
                  <a:lnTo>
                    <a:pt x="0" y="61"/>
                  </a:lnTo>
                  <a:lnTo>
                    <a:pt x="8" y="64"/>
                  </a:lnTo>
                  <a:lnTo>
                    <a:pt x="20" y="5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2" name="Freeform 111"/>
            <p:cNvSpPr>
              <a:spLocks/>
            </p:cNvSpPr>
            <p:nvPr userDrawn="1"/>
          </p:nvSpPr>
          <p:spPr bwMode="auto">
            <a:xfrm>
              <a:off x="3514725" y="2744788"/>
              <a:ext cx="77788" cy="100013"/>
            </a:xfrm>
            <a:custGeom>
              <a:avLst/>
              <a:gdLst>
                <a:gd name="T0" fmla="*/ 32 w 49"/>
                <a:gd name="T1" fmla="*/ 9 h 63"/>
                <a:gd name="T2" fmla="*/ 20 w 49"/>
                <a:gd name="T3" fmla="*/ 2 h 63"/>
                <a:gd name="T4" fmla="*/ 8 w 49"/>
                <a:gd name="T5" fmla="*/ 9 h 63"/>
                <a:gd name="T6" fmla="*/ 0 w 49"/>
                <a:gd name="T7" fmla="*/ 4 h 63"/>
                <a:gd name="T8" fmla="*/ 0 w 49"/>
                <a:gd name="T9" fmla="*/ 63 h 63"/>
                <a:gd name="T10" fmla="*/ 25 w 49"/>
                <a:gd name="T11" fmla="*/ 36 h 63"/>
                <a:gd name="T12" fmla="*/ 49 w 49"/>
                <a:gd name="T13" fmla="*/ 63 h 63"/>
                <a:gd name="T14" fmla="*/ 49 w 49"/>
                <a:gd name="T15" fmla="*/ 2 h 63"/>
                <a:gd name="T16" fmla="*/ 44 w 49"/>
                <a:gd name="T17" fmla="*/ 0 h 63"/>
                <a:gd name="T18" fmla="*/ 32 w 49"/>
                <a:gd name="T19"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63">
                  <a:moveTo>
                    <a:pt x="32" y="9"/>
                  </a:moveTo>
                  <a:lnTo>
                    <a:pt x="20" y="2"/>
                  </a:lnTo>
                  <a:lnTo>
                    <a:pt x="8" y="9"/>
                  </a:lnTo>
                  <a:lnTo>
                    <a:pt x="0" y="4"/>
                  </a:lnTo>
                  <a:lnTo>
                    <a:pt x="0" y="63"/>
                  </a:lnTo>
                  <a:lnTo>
                    <a:pt x="25" y="36"/>
                  </a:lnTo>
                  <a:lnTo>
                    <a:pt x="49" y="63"/>
                  </a:lnTo>
                  <a:lnTo>
                    <a:pt x="49" y="2"/>
                  </a:lnTo>
                  <a:lnTo>
                    <a:pt x="44" y="0"/>
                  </a:lnTo>
                  <a:lnTo>
                    <a:pt x="32" y="9"/>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3" name="Freeform 112"/>
            <p:cNvSpPr>
              <a:spLocks noEditPoints="1"/>
            </p:cNvSpPr>
            <p:nvPr userDrawn="1"/>
          </p:nvSpPr>
          <p:spPr bwMode="auto">
            <a:xfrm>
              <a:off x="3368675" y="2381250"/>
              <a:ext cx="369888" cy="369888"/>
            </a:xfrm>
            <a:custGeom>
              <a:avLst/>
              <a:gdLst>
                <a:gd name="T0" fmla="*/ 82 w 96"/>
                <a:gd name="T1" fmla="*/ 14 h 96"/>
                <a:gd name="T2" fmla="*/ 75 w 96"/>
                <a:gd name="T3" fmla="*/ 8 h 96"/>
                <a:gd name="T4" fmla="*/ 66 w 96"/>
                <a:gd name="T5" fmla="*/ 3 h 96"/>
                <a:gd name="T6" fmla="*/ 56 w 96"/>
                <a:gd name="T7" fmla="*/ 1 h 96"/>
                <a:gd name="T8" fmla="*/ 46 w 96"/>
                <a:gd name="T9" fmla="*/ 0 h 96"/>
                <a:gd name="T10" fmla="*/ 36 w 96"/>
                <a:gd name="T11" fmla="*/ 2 h 96"/>
                <a:gd name="T12" fmla="*/ 27 w 96"/>
                <a:gd name="T13" fmla="*/ 5 h 96"/>
                <a:gd name="T14" fmla="*/ 18 w 96"/>
                <a:gd name="T15" fmla="*/ 11 h 96"/>
                <a:gd name="T16" fmla="*/ 11 w 96"/>
                <a:gd name="T17" fmla="*/ 18 h 96"/>
                <a:gd name="T18" fmla="*/ 6 w 96"/>
                <a:gd name="T19" fmla="*/ 26 h 96"/>
                <a:gd name="T20" fmla="*/ 2 w 96"/>
                <a:gd name="T21" fmla="*/ 36 h 96"/>
                <a:gd name="T22" fmla="*/ 0 w 96"/>
                <a:gd name="T23" fmla="*/ 45 h 96"/>
                <a:gd name="T24" fmla="*/ 1 w 96"/>
                <a:gd name="T25" fmla="*/ 56 h 96"/>
                <a:gd name="T26" fmla="*/ 4 w 96"/>
                <a:gd name="T27" fmla="*/ 65 h 96"/>
                <a:gd name="T28" fmla="*/ 8 w 96"/>
                <a:gd name="T29" fmla="*/ 74 h 96"/>
                <a:gd name="T30" fmla="*/ 14 w 96"/>
                <a:gd name="T31" fmla="*/ 82 h 96"/>
                <a:gd name="T32" fmla="*/ 22 w 96"/>
                <a:gd name="T33" fmla="*/ 88 h 96"/>
                <a:gd name="T34" fmla="*/ 31 w 96"/>
                <a:gd name="T35" fmla="*/ 93 h 96"/>
                <a:gd name="T36" fmla="*/ 41 w 96"/>
                <a:gd name="T37" fmla="*/ 96 h 96"/>
                <a:gd name="T38" fmla="*/ 51 w 96"/>
                <a:gd name="T39" fmla="*/ 96 h 96"/>
                <a:gd name="T40" fmla="*/ 61 w 96"/>
                <a:gd name="T41" fmla="*/ 94 h 96"/>
                <a:gd name="T42" fmla="*/ 70 w 96"/>
                <a:gd name="T43" fmla="*/ 91 h 96"/>
                <a:gd name="T44" fmla="*/ 79 w 96"/>
                <a:gd name="T45" fmla="*/ 85 h 96"/>
                <a:gd name="T46" fmla="*/ 86 w 96"/>
                <a:gd name="T47" fmla="*/ 78 h 96"/>
                <a:gd name="T48" fmla="*/ 91 w 96"/>
                <a:gd name="T49" fmla="*/ 70 h 96"/>
                <a:gd name="T50" fmla="*/ 95 w 96"/>
                <a:gd name="T51" fmla="*/ 60 h 96"/>
                <a:gd name="T52" fmla="*/ 96 w 96"/>
                <a:gd name="T53" fmla="*/ 51 h 96"/>
                <a:gd name="T54" fmla="*/ 96 w 96"/>
                <a:gd name="T55" fmla="*/ 41 h 96"/>
                <a:gd name="T56" fmla="*/ 93 w 96"/>
                <a:gd name="T57" fmla="*/ 31 h 96"/>
                <a:gd name="T58" fmla="*/ 89 w 96"/>
                <a:gd name="T59" fmla="*/ 22 h 96"/>
                <a:gd name="T60" fmla="*/ 71 w 96"/>
                <a:gd name="T61" fmla="*/ 71 h 96"/>
                <a:gd name="T62" fmla="*/ 26 w 96"/>
                <a:gd name="T63" fmla="*/ 25 h 96"/>
                <a:gd name="T64" fmla="*/ 71 w 96"/>
                <a:gd name="T65" fmla="*/ 7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6" h="96">
                  <a:moveTo>
                    <a:pt x="83" y="20"/>
                  </a:moveTo>
                  <a:cubicBezTo>
                    <a:pt x="82" y="14"/>
                    <a:pt x="82" y="14"/>
                    <a:pt x="82" y="14"/>
                  </a:cubicBezTo>
                  <a:cubicBezTo>
                    <a:pt x="77" y="13"/>
                    <a:pt x="77" y="13"/>
                    <a:pt x="77" y="13"/>
                  </a:cubicBezTo>
                  <a:cubicBezTo>
                    <a:pt x="75" y="8"/>
                    <a:pt x="75" y="8"/>
                    <a:pt x="75" y="8"/>
                  </a:cubicBezTo>
                  <a:cubicBezTo>
                    <a:pt x="69" y="8"/>
                    <a:pt x="69" y="8"/>
                    <a:pt x="69" y="8"/>
                  </a:cubicBezTo>
                  <a:cubicBezTo>
                    <a:pt x="66" y="3"/>
                    <a:pt x="66" y="3"/>
                    <a:pt x="66" y="3"/>
                  </a:cubicBezTo>
                  <a:cubicBezTo>
                    <a:pt x="60" y="5"/>
                    <a:pt x="60" y="5"/>
                    <a:pt x="60" y="5"/>
                  </a:cubicBezTo>
                  <a:cubicBezTo>
                    <a:pt x="56" y="1"/>
                    <a:pt x="56" y="1"/>
                    <a:pt x="56" y="1"/>
                  </a:cubicBezTo>
                  <a:cubicBezTo>
                    <a:pt x="51" y="3"/>
                    <a:pt x="51" y="3"/>
                    <a:pt x="51" y="3"/>
                  </a:cubicBezTo>
                  <a:cubicBezTo>
                    <a:pt x="46" y="0"/>
                    <a:pt x="46" y="0"/>
                    <a:pt x="46" y="0"/>
                  </a:cubicBezTo>
                  <a:cubicBezTo>
                    <a:pt x="41" y="4"/>
                    <a:pt x="41" y="4"/>
                    <a:pt x="41" y="4"/>
                  </a:cubicBezTo>
                  <a:cubicBezTo>
                    <a:pt x="36" y="2"/>
                    <a:pt x="36" y="2"/>
                    <a:pt x="36" y="2"/>
                  </a:cubicBezTo>
                  <a:cubicBezTo>
                    <a:pt x="32" y="6"/>
                    <a:pt x="32" y="6"/>
                    <a:pt x="32" y="6"/>
                  </a:cubicBezTo>
                  <a:cubicBezTo>
                    <a:pt x="27" y="5"/>
                    <a:pt x="27" y="5"/>
                    <a:pt x="27" y="5"/>
                  </a:cubicBezTo>
                  <a:cubicBezTo>
                    <a:pt x="24" y="10"/>
                    <a:pt x="24" y="10"/>
                    <a:pt x="24" y="10"/>
                  </a:cubicBezTo>
                  <a:cubicBezTo>
                    <a:pt x="18" y="11"/>
                    <a:pt x="18" y="11"/>
                    <a:pt x="18" y="11"/>
                  </a:cubicBezTo>
                  <a:cubicBezTo>
                    <a:pt x="17" y="16"/>
                    <a:pt x="17" y="16"/>
                    <a:pt x="17" y="16"/>
                  </a:cubicBezTo>
                  <a:cubicBezTo>
                    <a:pt x="11" y="18"/>
                    <a:pt x="11" y="18"/>
                    <a:pt x="11" y="18"/>
                  </a:cubicBezTo>
                  <a:cubicBezTo>
                    <a:pt x="11" y="24"/>
                    <a:pt x="11" y="24"/>
                    <a:pt x="11" y="24"/>
                  </a:cubicBezTo>
                  <a:cubicBezTo>
                    <a:pt x="6" y="26"/>
                    <a:pt x="6" y="26"/>
                    <a:pt x="6" y="26"/>
                  </a:cubicBezTo>
                  <a:cubicBezTo>
                    <a:pt x="6" y="32"/>
                    <a:pt x="6" y="32"/>
                    <a:pt x="6" y="32"/>
                  </a:cubicBezTo>
                  <a:cubicBezTo>
                    <a:pt x="2" y="36"/>
                    <a:pt x="2" y="36"/>
                    <a:pt x="2" y="36"/>
                  </a:cubicBezTo>
                  <a:cubicBezTo>
                    <a:pt x="4" y="41"/>
                    <a:pt x="4" y="41"/>
                    <a:pt x="4" y="41"/>
                  </a:cubicBezTo>
                  <a:cubicBezTo>
                    <a:pt x="0" y="45"/>
                    <a:pt x="0" y="45"/>
                    <a:pt x="0" y="45"/>
                  </a:cubicBezTo>
                  <a:cubicBezTo>
                    <a:pt x="3" y="50"/>
                    <a:pt x="3" y="50"/>
                    <a:pt x="3" y="50"/>
                  </a:cubicBezTo>
                  <a:cubicBezTo>
                    <a:pt x="1" y="56"/>
                    <a:pt x="1" y="56"/>
                    <a:pt x="1" y="56"/>
                  </a:cubicBezTo>
                  <a:cubicBezTo>
                    <a:pt x="5" y="60"/>
                    <a:pt x="5" y="60"/>
                    <a:pt x="5" y="60"/>
                  </a:cubicBezTo>
                  <a:cubicBezTo>
                    <a:pt x="4" y="65"/>
                    <a:pt x="4" y="65"/>
                    <a:pt x="4" y="65"/>
                  </a:cubicBezTo>
                  <a:cubicBezTo>
                    <a:pt x="8" y="68"/>
                    <a:pt x="8" y="68"/>
                    <a:pt x="8" y="68"/>
                  </a:cubicBezTo>
                  <a:cubicBezTo>
                    <a:pt x="8" y="74"/>
                    <a:pt x="8" y="74"/>
                    <a:pt x="8" y="74"/>
                  </a:cubicBezTo>
                  <a:cubicBezTo>
                    <a:pt x="13" y="76"/>
                    <a:pt x="13" y="76"/>
                    <a:pt x="13" y="76"/>
                  </a:cubicBezTo>
                  <a:cubicBezTo>
                    <a:pt x="14" y="82"/>
                    <a:pt x="14" y="82"/>
                    <a:pt x="14" y="82"/>
                  </a:cubicBezTo>
                  <a:cubicBezTo>
                    <a:pt x="20" y="83"/>
                    <a:pt x="20" y="83"/>
                    <a:pt x="20" y="83"/>
                  </a:cubicBezTo>
                  <a:cubicBezTo>
                    <a:pt x="22" y="88"/>
                    <a:pt x="22" y="88"/>
                    <a:pt x="22" y="88"/>
                  </a:cubicBezTo>
                  <a:cubicBezTo>
                    <a:pt x="28" y="88"/>
                    <a:pt x="28" y="88"/>
                    <a:pt x="28" y="88"/>
                  </a:cubicBezTo>
                  <a:cubicBezTo>
                    <a:pt x="31" y="93"/>
                    <a:pt x="31" y="93"/>
                    <a:pt x="31" y="93"/>
                  </a:cubicBezTo>
                  <a:cubicBezTo>
                    <a:pt x="37" y="91"/>
                    <a:pt x="37" y="91"/>
                    <a:pt x="37" y="91"/>
                  </a:cubicBezTo>
                  <a:cubicBezTo>
                    <a:pt x="41" y="96"/>
                    <a:pt x="41" y="96"/>
                    <a:pt x="41" y="96"/>
                  </a:cubicBezTo>
                  <a:cubicBezTo>
                    <a:pt x="46" y="93"/>
                    <a:pt x="46" y="93"/>
                    <a:pt x="46" y="93"/>
                  </a:cubicBezTo>
                  <a:cubicBezTo>
                    <a:pt x="51" y="96"/>
                    <a:pt x="51" y="96"/>
                    <a:pt x="51" y="96"/>
                  </a:cubicBezTo>
                  <a:cubicBezTo>
                    <a:pt x="55" y="92"/>
                    <a:pt x="55" y="92"/>
                    <a:pt x="55" y="92"/>
                  </a:cubicBezTo>
                  <a:cubicBezTo>
                    <a:pt x="61" y="94"/>
                    <a:pt x="61" y="94"/>
                    <a:pt x="61" y="94"/>
                  </a:cubicBezTo>
                  <a:cubicBezTo>
                    <a:pt x="65" y="90"/>
                    <a:pt x="65" y="90"/>
                    <a:pt x="65" y="90"/>
                  </a:cubicBezTo>
                  <a:cubicBezTo>
                    <a:pt x="70" y="91"/>
                    <a:pt x="70" y="91"/>
                    <a:pt x="70" y="91"/>
                  </a:cubicBezTo>
                  <a:cubicBezTo>
                    <a:pt x="73" y="86"/>
                    <a:pt x="73" y="86"/>
                    <a:pt x="73" y="86"/>
                  </a:cubicBezTo>
                  <a:cubicBezTo>
                    <a:pt x="79" y="85"/>
                    <a:pt x="79" y="85"/>
                    <a:pt x="79" y="85"/>
                  </a:cubicBezTo>
                  <a:cubicBezTo>
                    <a:pt x="80" y="80"/>
                    <a:pt x="80" y="80"/>
                    <a:pt x="80" y="80"/>
                  </a:cubicBezTo>
                  <a:cubicBezTo>
                    <a:pt x="86" y="78"/>
                    <a:pt x="86" y="78"/>
                    <a:pt x="86" y="78"/>
                  </a:cubicBezTo>
                  <a:cubicBezTo>
                    <a:pt x="86" y="73"/>
                    <a:pt x="86" y="73"/>
                    <a:pt x="86" y="73"/>
                  </a:cubicBezTo>
                  <a:cubicBezTo>
                    <a:pt x="91" y="70"/>
                    <a:pt x="91" y="70"/>
                    <a:pt x="91" y="70"/>
                  </a:cubicBezTo>
                  <a:cubicBezTo>
                    <a:pt x="90" y="64"/>
                    <a:pt x="90" y="64"/>
                    <a:pt x="90" y="64"/>
                  </a:cubicBezTo>
                  <a:cubicBezTo>
                    <a:pt x="95" y="60"/>
                    <a:pt x="95" y="60"/>
                    <a:pt x="95" y="60"/>
                  </a:cubicBezTo>
                  <a:cubicBezTo>
                    <a:pt x="93" y="55"/>
                    <a:pt x="93" y="55"/>
                    <a:pt x="93" y="55"/>
                  </a:cubicBezTo>
                  <a:cubicBezTo>
                    <a:pt x="96" y="51"/>
                    <a:pt x="96" y="51"/>
                    <a:pt x="96" y="51"/>
                  </a:cubicBezTo>
                  <a:cubicBezTo>
                    <a:pt x="93" y="46"/>
                    <a:pt x="93" y="46"/>
                    <a:pt x="93" y="46"/>
                  </a:cubicBezTo>
                  <a:cubicBezTo>
                    <a:pt x="96" y="41"/>
                    <a:pt x="96" y="41"/>
                    <a:pt x="96" y="41"/>
                  </a:cubicBezTo>
                  <a:cubicBezTo>
                    <a:pt x="92" y="36"/>
                    <a:pt x="92" y="36"/>
                    <a:pt x="92" y="36"/>
                  </a:cubicBezTo>
                  <a:cubicBezTo>
                    <a:pt x="93" y="31"/>
                    <a:pt x="93" y="31"/>
                    <a:pt x="93" y="31"/>
                  </a:cubicBezTo>
                  <a:cubicBezTo>
                    <a:pt x="88" y="28"/>
                    <a:pt x="88" y="28"/>
                    <a:pt x="88" y="28"/>
                  </a:cubicBezTo>
                  <a:cubicBezTo>
                    <a:pt x="89" y="22"/>
                    <a:pt x="89" y="22"/>
                    <a:pt x="89" y="22"/>
                  </a:cubicBezTo>
                  <a:lnTo>
                    <a:pt x="83" y="20"/>
                  </a:lnTo>
                  <a:close/>
                  <a:moveTo>
                    <a:pt x="71" y="71"/>
                  </a:moveTo>
                  <a:cubicBezTo>
                    <a:pt x="59" y="83"/>
                    <a:pt x="38" y="83"/>
                    <a:pt x="26" y="71"/>
                  </a:cubicBezTo>
                  <a:cubicBezTo>
                    <a:pt x="13" y="58"/>
                    <a:pt x="13" y="38"/>
                    <a:pt x="26" y="25"/>
                  </a:cubicBezTo>
                  <a:cubicBezTo>
                    <a:pt x="38" y="13"/>
                    <a:pt x="59" y="13"/>
                    <a:pt x="71" y="25"/>
                  </a:cubicBezTo>
                  <a:cubicBezTo>
                    <a:pt x="84" y="38"/>
                    <a:pt x="84" y="58"/>
                    <a:pt x="71" y="7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34" name="Freeform 113"/>
          <p:cNvSpPr>
            <a:spLocks/>
          </p:cNvSpPr>
          <p:nvPr userDrawn="1"/>
        </p:nvSpPr>
        <p:spPr bwMode="auto">
          <a:xfrm>
            <a:off x="3234267" y="1492250"/>
            <a:ext cx="427567" cy="304800"/>
          </a:xfrm>
          <a:custGeom>
            <a:avLst/>
            <a:gdLst>
              <a:gd name="T0" fmla="*/ 48 w 83"/>
              <a:gd name="T1" fmla="*/ 6 h 79"/>
              <a:gd name="T2" fmla="*/ 54 w 83"/>
              <a:gd name="T3" fmla="*/ 18 h 79"/>
              <a:gd name="T4" fmla="*/ 60 w 83"/>
              <a:gd name="T5" fmla="*/ 22 h 79"/>
              <a:gd name="T6" fmla="*/ 74 w 83"/>
              <a:gd name="T7" fmla="*/ 24 h 79"/>
              <a:gd name="T8" fmla="*/ 78 w 83"/>
              <a:gd name="T9" fmla="*/ 38 h 79"/>
              <a:gd name="T10" fmla="*/ 68 w 83"/>
              <a:gd name="T11" fmla="*/ 47 h 79"/>
              <a:gd name="T12" fmla="*/ 66 w 83"/>
              <a:gd name="T13" fmla="*/ 54 h 79"/>
              <a:gd name="T14" fmla="*/ 68 w 83"/>
              <a:gd name="T15" fmla="*/ 68 h 79"/>
              <a:gd name="T16" fmla="*/ 57 w 83"/>
              <a:gd name="T17" fmla="*/ 76 h 79"/>
              <a:gd name="T18" fmla="*/ 45 w 83"/>
              <a:gd name="T19" fmla="*/ 70 h 79"/>
              <a:gd name="T20" fmla="*/ 37 w 83"/>
              <a:gd name="T21" fmla="*/ 70 h 79"/>
              <a:gd name="T22" fmla="*/ 25 w 83"/>
              <a:gd name="T23" fmla="*/ 76 h 79"/>
              <a:gd name="T24" fmla="*/ 14 w 83"/>
              <a:gd name="T25" fmla="*/ 68 h 79"/>
              <a:gd name="T26" fmla="*/ 16 w 83"/>
              <a:gd name="T27" fmla="*/ 54 h 79"/>
              <a:gd name="T28" fmla="*/ 14 w 83"/>
              <a:gd name="T29" fmla="*/ 47 h 79"/>
              <a:gd name="T30" fmla="*/ 4 w 83"/>
              <a:gd name="T31" fmla="*/ 38 h 79"/>
              <a:gd name="T32" fmla="*/ 9 w 83"/>
              <a:gd name="T33" fmla="*/ 24 h 79"/>
              <a:gd name="T34" fmla="*/ 22 w 83"/>
              <a:gd name="T35" fmla="*/ 22 h 79"/>
              <a:gd name="T36" fmla="*/ 28 w 83"/>
              <a:gd name="T37" fmla="*/ 18 h 79"/>
              <a:gd name="T38" fmla="*/ 34 w 83"/>
              <a:gd name="T39" fmla="*/ 6 h 79"/>
              <a:gd name="T40" fmla="*/ 48 w 83"/>
              <a:gd name="T41"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 h="79">
                <a:moveTo>
                  <a:pt x="48" y="6"/>
                </a:moveTo>
                <a:cubicBezTo>
                  <a:pt x="54" y="18"/>
                  <a:pt x="54" y="18"/>
                  <a:pt x="54" y="18"/>
                </a:cubicBezTo>
                <a:cubicBezTo>
                  <a:pt x="55" y="20"/>
                  <a:pt x="58" y="22"/>
                  <a:pt x="60" y="22"/>
                </a:cubicBezTo>
                <a:cubicBezTo>
                  <a:pt x="74" y="24"/>
                  <a:pt x="74" y="24"/>
                  <a:pt x="74" y="24"/>
                </a:cubicBezTo>
                <a:cubicBezTo>
                  <a:pt x="80" y="25"/>
                  <a:pt x="83" y="33"/>
                  <a:pt x="78" y="38"/>
                </a:cubicBezTo>
                <a:cubicBezTo>
                  <a:pt x="68" y="47"/>
                  <a:pt x="68" y="47"/>
                  <a:pt x="68" y="47"/>
                </a:cubicBezTo>
                <a:cubicBezTo>
                  <a:pt x="67" y="49"/>
                  <a:pt x="66" y="52"/>
                  <a:pt x="66" y="54"/>
                </a:cubicBezTo>
                <a:cubicBezTo>
                  <a:pt x="68" y="68"/>
                  <a:pt x="68" y="68"/>
                  <a:pt x="68" y="68"/>
                </a:cubicBezTo>
                <a:cubicBezTo>
                  <a:pt x="70" y="74"/>
                  <a:pt x="63" y="79"/>
                  <a:pt x="57" y="76"/>
                </a:cubicBezTo>
                <a:cubicBezTo>
                  <a:pt x="45" y="70"/>
                  <a:pt x="45" y="70"/>
                  <a:pt x="45" y="70"/>
                </a:cubicBezTo>
                <a:cubicBezTo>
                  <a:pt x="43" y="69"/>
                  <a:pt x="40" y="69"/>
                  <a:pt x="37" y="70"/>
                </a:cubicBezTo>
                <a:cubicBezTo>
                  <a:pt x="25" y="76"/>
                  <a:pt x="25" y="76"/>
                  <a:pt x="25" y="76"/>
                </a:cubicBezTo>
                <a:cubicBezTo>
                  <a:pt x="20" y="79"/>
                  <a:pt x="13" y="74"/>
                  <a:pt x="14" y="68"/>
                </a:cubicBezTo>
                <a:cubicBezTo>
                  <a:pt x="16" y="54"/>
                  <a:pt x="16" y="54"/>
                  <a:pt x="16" y="54"/>
                </a:cubicBezTo>
                <a:cubicBezTo>
                  <a:pt x="17" y="52"/>
                  <a:pt x="16" y="49"/>
                  <a:pt x="14" y="47"/>
                </a:cubicBezTo>
                <a:cubicBezTo>
                  <a:pt x="4" y="38"/>
                  <a:pt x="4" y="38"/>
                  <a:pt x="4" y="38"/>
                </a:cubicBezTo>
                <a:cubicBezTo>
                  <a:pt x="0" y="33"/>
                  <a:pt x="2" y="25"/>
                  <a:pt x="9" y="24"/>
                </a:cubicBezTo>
                <a:cubicBezTo>
                  <a:pt x="22" y="22"/>
                  <a:pt x="22" y="22"/>
                  <a:pt x="22" y="22"/>
                </a:cubicBezTo>
                <a:cubicBezTo>
                  <a:pt x="25" y="22"/>
                  <a:pt x="27" y="20"/>
                  <a:pt x="28" y="18"/>
                </a:cubicBezTo>
                <a:cubicBezTo>
                  <a:pt x="34" y="6"/>
                  <a:pt x="34" y="6"/>
                  <a:pt x="34" y="6"/>
                </a:cubicBezTo>
                <a:cubicBezTo>
                  <a:pt x="37" y="0"/>
                  <a:pt x="45" y="0"/>
                  <a:pt x="48" y="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5" name="Freeform 114"/>
          <p:cNvSpPr>
            <a:spLocks/>
          </p:cNvSpPr>
          <p:nvPr userDrawn="1"/>
        </p:nvSpPr>
        <p:spPr bwMode="auto">
          <a:xfrm>
            <a:off x="7442201" y="2287588"/>
            <a:ext cx="776817" cy="325438"/>
          </a:xfrm>
          <a:custGeom>
            <a:avLst/>
            <a:gdLst>
              <a:gd name="T0" fmla="*/ 367 w 367"/>
              <a:gd name="T1" fmla="*/ 103 h 205"/>
              <a:gd name="T2" fmla="*/ 189 w 367"/>
              <a:gd name="T3" fmla="*/ 0 h 205"/>
              <a:gd name="T4" fmla="*/ 189 w 367"/>
              <a:gd name="T5" fmla="*/ 69 h 205"/>
              <a:gd name="T6" fmla="*/ 0 w 367"/>
              <a:gd name="T7" fmla="*/ 69 h 205"/>
              <a:gd name="T8" fmla="*/ 0 w 367"/>
              <a:gd name="T9" fmla="*/ 137 h 205"/>
              <a:gd name="T10" fmla="*/ 189 w 367"/>
              <a:gd name="T11" fmla="*/ 137 h 205"/>
              <a:gd name="T12" fmla="*/ 189 w 367"/>
              <a:gd name="T13" fmla="*/ 205 h 205"/>
              <a:gd name="T14" fmla="*/ 367 w 367"/>
              <a:gd name="T15" fmla="*/ 103 h 2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7" h="205">
                <a:moveTo>
                  <a:pt x="367" y="103"/>
                </a:moveTo>
                <a:lnTo>
                  <a:pt x="189" y="0"/>
                </a:lnTo>
                <a:lnTo>
                  <a:pt x="189" y="69"/>
                </a:lnTo>
                <a:lnTo>
                  <a:pt x="0" y="69"/>
                </a:lnTo>
                <a:lnTo>
                  <a:pt x="0" y="137"/>
                </a:lnTo>
                <a:lnTo>
                  <a:pt x="189" y="137"/>
                </a:lnTo>
                <a:lnTo>
                  <a:pt x="189" y="205"/>
                </a:lnTo>
                <a:lnTo>
                  <a:pt x="367" y="10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6" name="Freeform 115"/>
          <p:cNvSpPr>
            <a:spLocks/>
          </p:cNvSpPr>
          <p:nvPr userDrawn="1"/>
        </p:nvSpPr>
        <p:spPr bwMode="auto">
          <a:xfrm>
            <a:off x="7281333" y="2613025"/>
            <a:ext cx="772584" cy="323850"/>
          </a:xfrm>
          <a:custGeom>
            <a:avLst/>
            <a:gdLst>
              <a:gd name="T0" fmla="*/ 0 w 365"/>
              <a:gd name="T1" fmla="*/ 102 h 204"/>
              <a:gd name="T2" fmla="*/ 175 w 365"/>
              <a:gd name="T3" fmla="*/ 204 h 204"/>
              <a:gd name="T4" fmla="*/ 175 w 365"/>
              <a:gd name="T5" fmla="*/ 136 h 204"/>
              <a:gd name="T6" fmla="*/ 365 w 365"/>
              <a:gd name="T7" fmla="*/ 136 h 204"/>
              <a:gd name="T8" fmla="*/ 365 w 365"/>
              <a:gd name="T9" fmla="*/ 68 h 204"/>
              <a:gd name="T10" fmla="*/ 175 w 365"/>
              <a:gd name="T11" fmla="*/ 68 h 204"/>
              <a:gd name="T12" fmla="*/ 175 w 365"/>
              <a:gd name="T13" fmla="*/ 0 h 204"/>
              <a:gd name="T14" fmla="*/ 0 w 365"/>
              <a:gd name="T15" fmla="*/ 10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5" h="204">
                <a:moveTo>
                  <a:pt x="0" y="102"/>
                </a:moveTo>
                <a:lnTo>
                  <a:pt x="175" y="204"/>
                </a:lnTo>
                <a:lnTo>
                  <a:pt x="175" y="136"/>
                </a:lnTo>
                <a:lnTo>
                  <a:pt x="365" y="136"/>
                </a:lnTo>
                <a:lnTo>
                  <a:pt x="365" y="68"/>
                </a:lnTo>
                <a:lnTo>
                  <a:pt x="175" y="68"/>
                </a:lnTo>
                <a:lnTo>
                  <a:pt x="175" y="0"/>
                </a:lnTo>
                <a:lnTo>
                  <a:pt x="0" y="10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7" name="Freeform 116"/>
          <p:cNvSpPr>
            <a:spLocks/>
          </p:cNvSpPr>
          <p:nvPr userDrawn="1"/>
        </p:nvSpPr>
        <p:spPr bwMode="auto">
          <a:xfrm>
            <a:off x="6381752" y="2971801"/>
            <a:ext cx="461433" cy="347663"/>
          </a:xfrm>
          <a:custGeom>
            <a:avLst/>
            <a:gdLst>
              <a:gd name="T0" fmla="*/ 109 w 218"/>
              <a:gd name="T1" fmla="*/ 0 h 219"/>
              <a:gd name="T2" fmla="*/ 121 w 218"/>
              <a:gd name="T3" fmla="*/ 37 h 219"/>
              <a:gd name="T4" fmla="*/ 143 w 218"/>
              <a:gd name="T5" fmla="*/ 5 h 219"/>
              <a:gd name="T6" fmla="*/ 143 w 218"/>
              <a:gd name="T7" fmla="*/ 44 h 219"/>
              <a:gd name="T8" fmla="*/ 175 w 218"/>
              <a:gd name="T9" fmla="*/ 20 h 219"/>
              <a:gd name="T10" fmla="*/ 163 w 218"/>
              <a:gd name="T11" fmla="*/ 56 h 219"/>
              <a:gd name="T12" fmla="*/ 199 w 218"/>
              <a:gd name="T13" fmla="*/ 44 h 219"/>
              <a:gd name="T14" fmla="*/ 177 w 218"/>
              <a:gd name="T15" fmla="*/ 76 h 219"/>
              <a:gd name="T16" fmla="*/ 214 w 218"/>
              <a:gd name="T17" fmla="*/ 76 h 219"/>
              <a:gd name="T18" fmla="*/ 184 w 218"/>
              <a:gd name="T19" fmla="*/ 97 h 219"/>
              <a:gd name="T20" fmla="*/ 218 w 218"/>
              <a:gd name="T21" fmla="*/ 110 h 219"/>
              <a:gd name="T22" fmla="*/ 184 w 218"/>
              <a:gd name="T23" fmla="*/ 122 h 219"/>
              <a:gd name="T24" fmla="*/ 214 w 218"/>
              <a:gd name="T25" fmla="*/ 144 h 219"/>
              <a:gd name="T26" fmla="*/ 177 w 218"/>
              <a:gd name="T27" fmla="*/ 144 h 219"/>
              <a:gd name="T28" fmla="*/ 199 w 218"/>
              <a:gd name="T29" fmla="*/ 173 h 219"/>
              <a:gd name="T30" fmla="*/ 163 w 218"/>
              <a:gd name="T31" fmla="*/ 161 h 219"/>
              <a:gd name="T32" fmla="*/ 175 w 218"/>
              <a:gd name="T33" fmla="*/ 197 h 219"/>
              <a:gd name="T34" fmla="*/ 143 w 218"/>
              <a:gd name="T35" fmla="*/ 175 h 219"/>
              <a:gd name="T36" fmla="*/ 143 w 218"/>
              <a:gd name="T37" fmla="*/ 214 h 219"/>
              <a:gd name="T38" fmla="*/ 121 w 218"/>
              <a:gd name="T39" fmla="*/ 183 h 219"/>
              <a:gd name="T40" fmla="*/ 109 w 218"/>
              <a:gd name="T41" fmla="*/ 219 h 219"/>
              <a:gd name="T42" fmla="*/ 99 w 218"/>
              <a:gd name="T43" fmla="*/ 183 h 219"/>
              <a:gd name="T44" fmla="*/ 75 w 218"/>
              <a:gd name="T45" fmla="*/ 214 h 219"/>
              <a:gd name="T46" fmla="*/ 77 w 218"/>
              <a:gd name="T47" fmla="*/ 175 h 219"/>
              <a:gd name="T48" fmla="*/ 46 w 218"/>
              <a:gd name="T49" fmla="*/ 197 h 219"/>
              <a:gd name="T50" fmla="*/ 58 w 218"/>
              <a:gd name="T51" fmla="*/ 161 h 219"/>
              <a:gd name="T52" fmla="*/ 21 w 218"/>
              <a:gd name="T53" fmla="*/ 173 h 219"/>
              <a:gd name="T54" fmla="*/ 43 w 218"/>
              <a:gd name="T55" fmla="*/ 144 h 219"/>
              <a:gd name="T56" fmla="*/ 7 w 218"/>
              <a:gd name="T57" fmla="*/ 144 h 219"/>
              <a:gd name="T58" fmla="*/ 36 w 218"/>
              <a:gd name="T59" fmla="*/ 122 h 219"/>
              <a:gd name="T60" fmla="*/ 0 w 218"/>
              <a:gd name="T61" fmla="*/ 110 h 219"/>
              <a:gd name="T62" fmla="*/ 36 w 218"/>
              <a:gd name="T63" fmla="*/ 97 h 219"/>
              <a:gd name="T64" fmla="*/ 7 w 218"/>
              <a:gd name="T65" fmla="*/ 76 h 219"/>
              <a:gd name="T66" fmla="*/ 43 w 218"/>
              <a:gd name="T67" fmla="*/ 76 h 219"/>
              <a:gd name="T68" fmla="*/ 21 w 218"/>
              <a:gd name="T69" fmla="*/ 44 h 219"/>
              <a:gd name="T70" fmla="*/ 58 w 218"/>
              <a:gd name="T71" fmla="*/ 56 h 219"/>
              <a:gd name="T72" fmla="*/ 46 w 218"/>
              <a:gd name="T73" fmla="*/ 20 h 219"/>
              <a:gd name="T74" fmla="*/ 77 w 218"/>
              <a:gd name="T75" fmla="*/ 44 h 219"/>
              <a:gd name="T76" fmla="*/ 75 w 218"/>
              <a:gd name="T77" fmla="*/ 5 h 219"/>
              <a:gd name="T78" fmla="*/ 99 w 218"/>
              <a:gd name="T79" fmla="*/ 37 h 219"/>
              <a:gd name="T80" fmla="*/ 109 w 218"/>
              <a:gd name="T8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8" h="219">
                <a:moveTo>
                  <a:pt x="109" y="0"/>
                </a:moveTo>
                <a:lnTo>
                  <a:pt x="121" y="37"/>
                </a:lnTo>
                <a:lnTo>
                  <a:pt x="143" y="5"/>
                </a:lnTo>
                <a:lnTo>
                  <a:pt x="143" y="44"/>
                </a:lnTo>
                <a:lnTo>
                  <a:pt x="175" y="20"/>
                </a:lnTo>
                <a:lnTo>
                  <a:pt x="163" y="56"/>
                </a:lnTo>
                <a:lnTo>
                  <a:pt x="199" y="44"/>
                </a:lnTo>
                <a:lnTo>
                  <a:pt x="177" y="76"/>
                </a:lnTo>
                <a:lnTo>
                  <a:pt x="214" y="76"/>
                </a:lnTo>
                <a:lnTo>
                  <a:pt x="184" y="97"/>
                </a:lnTo>
                <a:lnTo>
                  <a:pt x="218" y="110"/>
                </a:lnTo>
                <a:lnTo>
                  <a:pt x="184" y="122"/>
                </a:lnTo>
                <a:lnTo>
                  <a:pt x="214" y="144"/>
                </a:lnTo>
                <a:lnTo>
                  <a:pt x="177" y="144"/>
                </a:lnTo>
                <a:lnTo>
                  <a:pt x="199" y="173"/>
                </a:lnTo>
                <a:lnTo>
                  <a:pt x="163" y="161"/>
                </a:lnTo>
                <a:lnTo>
                  <a:pt x="175" y="197"/>
                </a:lnTo>
                <a:lnTo>
                  <a:pt x="143" y="175"/>
                </a:lnTo>
                <a:lnTo>
                  <a:pt x="143" y="214"/>
                </a:lnTo>
                <a:lnTo>
                  <a:pt x="121" y="183"/>
                </a:lnTo>
                <a:lnTo>
                  <a:pt x="109" y="219"/>
                </a:lnTo>
                <a:lnTo>
                  <a:pt x="99" y="183"/>
                </a:lnTo>
                <a:lnTo>
                  <a:pt x="75" y="214"/>
                </a:lnTo>
                <a:lnTo>
                  <a:pt x="77" y="175"/>
                </a:lnTo>
                <a:lnTo>
                  <a:pt x="46" y="197"/>
                </a:lnTo>
                <a:lnTo>
                  <a:pt x="58" y="161"/>
                </a:lnTo>
                <a:lnTo>
                  <a:pt x="21" y="173"/>
                </a:lnTo>
                <a:lnTo>
                  <a:pt x="43" y="144"/>
                </a:lnTo>
                <a:lnTo>
                  <a:pt x="7" y="144"/>
                </a:lnTo>
                <a:lnTo>
                  <a:pt x="36" y="122"/>
                </a:lnTo>
                <a:lnTo>
                  <a:pt x="0" y="110"/>
                </a:lnTo>
                <a:lnTo>
                  <a:pt x="36" y="97"/>
                </a:lnTo>
                <a:lnTo>
                  <a:pt x="7" y="76"/>
                </a:lnTo>
                <a:lnTo>
                  <a:pt x="43" y="76"/>
                </a:lnTo>
                <a:lnTo>
                  <a:pt x="21" y="44"/>
                </a:lnTo>
                <a:lnTo>
                  <a:pt x="58" y="56"/>
                </a:lnTo>
                <a:lnTo>
                  <a:pt x="46" y="20"/>
                </a:lnTo>
                <a:lnTo>
                  <a:pt x="77" y="44"/>
                </a:lnTo>
                <a:lnTo>
                  <a:pt x="75" y="5"/>
                </a:lnTo>
                <a:lnTo>
                  <a:pt x="99" y="37"/>
                </a:lnTo>
                <a:lnTo>
                  <a:pt x="109"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8" name="Freeform 117"/>
          <p:cNvSpPr>
            <a:spLocks noEditPoints="1"/>
          </p:cNvSpPr>
          <p:nvPr userDrawn="1"/>
        </p:nvSpPr>
        <p:spPr bwMode="auto">
          <a:xfrm>
            <a:off x="3086101" y="2006601"/>
            <a:ext cx="436033" cy="358775"/>
          </a:xfrm>
          <a:custGeom>
            <a:avLst/>
            <a:gdLst>
              <a:gd name="T0" fmla="*/ 41 w 85"/>
              <a:gd name="T1" fmla="*/ 15 h 93"/>
              <a:gd name="T2" fmla="*/ 43 w 85"/>
              <a:gd name="T3" fmla="*/ 0 h 93"/>
              <a:gd name="T4" fmla="*/ 45 w 85"/>
              <a:gd name="T5" fmla="*/ 15 h 93"/>
              <a:gd name="T6" fmla="*/ 85 w 85"/>
              <a:gd name="T7" fmla="*/ 41 h 93"/>
              <a:gd name="T8" fmla="*/ 70 w 85"/>
              <a:gd name="T9" fmla="*/ 39 h 93"/>
              <a:gd name="T10" fmla="*/ 70 w 85"/>
              <a:gd name="T11" fmla="*/ 44 h 93"/>
              <a:gd name="T12" fmla="*/ 85 w 85"/>
              <a:gd name="T13" fmla="*/ 41 h 93"/>
              <a:gd name="T14" fmla="*/ 15 w 85"/>
              <a:gd name="T15" fmla="*/ 39 h 93"/>
              <a:gd name="T16" fmla="*/ 0 w 85"/>
              <a:gd name="T17" fmla="*/ 41 h 93"/>
              <a:gd name="T18" fmla="*/ 15 w 85"/>
              <a:gd name="T19" fmla="*/ 44 h 93"/>
              <a:gd name="T20" fmla="*/ 64 w 85"/>
              <a:gd name="T21" fmla="*/ 23 h 93"/>
              <a:gd name="T22" fmla="*/ 72 w 85"/>
              <a:gd name="T23" fmla="*/ 12 h 93"/>
              <a:gd name="T24" fmla="*/ 61 w 85"/>
              <a:gd name="T25" fmla="*/ 20 h 93"/>
              <a:gd name="T26" fmla="*/ 62 w 85"/>
              <a:gd name="T27" fmla="*/ 24 h 93"/>
              <a:gd name="T28" fmla="*/ 17 w 85"/>
              <a:gd name="T29" fmla="*/ 70 h 93"/>
              <a:gd name="T30" fmla="*/ 25 w 85"/>
              <a:gd name="T31" fmla="*/ 59 h 93"/>
              <a:gd name="T32" fmla="*/ 14 w 85"/>
              <a:gd name="T33" fmla="*/ 67 h 93"/>
              <a:gd name="T34" fmla="*/ 15 w 85"/>
              <a:gd name="T35" fmla="*/ 71 h 93"/>
              <a:gd name="T36" fmla="*/ 25 w 85"/>
              <a:gd name="T37" fmla="*/ 23 h 93"/>
              <a:gd name="T38" fmla="*/ 17 w 85"/>
              <a:gd name="T39" fmla="*/ 12 h 93"/>
              <a:gd name="T40" fmla="*/ 14 w 85"/>
              <a:gd name="T41" fmla="*/ 16 h 93"/>
              <a:gd name="T42" fmla="*/ 23 w 85"/>
              <a:gd name="T43" fmla="*/ 24 h 93"/>
              <a:gd name="T44" fmla="*/ 72 w 85"/>
              <a:gd name="T45" fmla="*/ 70 h 93"/>
              <a:gd name="T46" fmla="*/ 64 w 85"/>
              <a:gd name="T47" fmla="*/ 59 h 93"/>
              <a:gd name="T48" fmla="*/ 61 w 85"/>
              <a:gd name="T49" fmla="*/ 62 h 93"/>
              <a:gd name="T50" fmla="*/ 70 w 85"/>
              <a:gd name="T51" fmla="*/ 71 h 93"/>
              <a:gd name="T52" fmla="*/ 65 w 85"/>
              <a:gd name="T53" fmla="*/ 42 h 93"/>
              <a:gd name="T54" fmla="*/ 59 w 85"/>
              <a:gd name="T55" fmla="*/ 56 h 93"/>
              <a:gd name="T56" fmla="*/ 54 w 85"/>
              <a:gd name="T57" fmla="*/ 69 h 93"/>
              <a:gd name="T58" fmla="*/ 54 w 85"/>
              <a:gd name="T59" fmla="*/ 71 h 93"/>
              <a:gd name="T60" fmla="*/ 52 w 85"/>
              <a:gd name="T61" fmla="*/ 73 h 93"/>
              <a:gd name="T62" fmla="*/ 32 w 85"/>
              <a:gd name="T63" fmla="*/ 71 h 93"/>
              <a:gd name="T64" fmla="*/ 31 w 85"/>
              <a:gd name="T65" fmla="*/ 71 h 93"/>
              <a:gd name="T66" fmla="*/ 26 w 85"/>
              <a:gd name="T67" fmla="*/ 56 h 93"/>
              <a:gd name="T68" fmla="*/ 26 w 85"/>
              <a:gd name="T69" fmla="*/ 56 h 93"/>
              <a:gd name="T70" fmla="*/ 43 w 85"/>
              <a:gd name="T71" fmla="*/ 20 h 93"/>
              <a:gd name="T72" fmla="*/ 61 w 85"/>
              <a:gd name="T73" fmla="*/ 42 h 93"/>
              <a:gd name="T74" fmla="*/ 25 w 85"/>
              <a:gd name="T75" fmla="*/ 42 h 93"/>
              <a:gd name="T76" fmla="*/ 30 w 85"/>
              <a:gd name="T77" fmla="*/ 55 h 93"/>
              <a:gd name="T78" fmla="*/ 35 w 85"/>
              <a:gd name="T79" fmla="*/ 69 h 93"/>
              <a:gd name="T80" fmla="*/ 35 w 85"/>
              <a:gd name="T81" fmla="*/ 70 h 93"/>
              <a:gd name="T82" fmla="*/ 51 w 85"/>
              <a:gd name="T83" fmla="*/ 69 h 93"/>
              <a:gd name="T84" fmla="*/ 55 w 85"/>
              <a:gd name="T85" fmla="*/ 55 h 93"/>
              <a:gd name="T86" fmla="*/ 61 w 85"/>
              <a:gd name="T87" fmla="*/ 42 h 93"/>
              <a:gd name="T88" fmla="*/ 54 w 85"/>
              <a:gd name="T89" fmla="*/ 76 h 93"/>
              <a:gd name="T90" fmla="*/ 33 w 85"/>
              <a:gd name="T91" fmla="*/ 74 h 93"/>
              <a:gd name="T92" fmla="*/ 32 w 85"/>
              <a:gd name="T93" fmla="*/ 76 h 93"/>
              <a:gd name="T94" fmla="*/ 52 w 85"/>
              <a:gd name="T95" fmla="*/ 78 h 93"/>
              <a:gd name="T96" fmla="*/ 54 w 85"/>
              <a:gd name="T97" fmla="*/ 81 h 93"/>
              <a:gd name="T98" fmla="*/ 52 w 85"/>
              <a:gd name="T99" fmla="*/ 79 h 93"/>
              <a:gd name="T100" fmla="*/ 32 w 85"/>
              <a:gd name="T101" fmla="*/ 81 h 93"/>
              <a:gd name="T102" fmla="*/ 33 w 85"/>
              <a:gd name="T103" fmla="*/ 82 h 93"/>
              <a:gd name="T104" fmla="*/ 54 w 85"/>
              <a:gd name="T105" fmla="*/ 81 h 93"/>
              <a:gd name="T106" fmla="*/ 54 w 85"/>
              <a:gd name="T107" fmla="*/ 85 h 93"/>
              <a:gd name="T108" fmla="*/ 33 w 85"/>
              <a:gd name="T109" fmla="*/ 84 h 93"/>
              <a:gd name="T110" fmla="*/ 32 w 85"/>
              <a:gd name="T111" fmla="*/ 85 h 93"/>
              <a:gd name="T112" fmla="*/ 52 w 85"/>
              <a:gd name="T113" fmla="*/ 87 h 93"/>
              <a:gd name="T114" fmla="*/ 47 w 85"/>
              <a:gd name="T115" fmla="*/ 88 h 93"/>
              <a:gd name="T116" fmla="*/ 38 w 85"/>
              <a:gd name="T117" fmla="*/ 90 h 93"/>
              <a:gd name="T118" fmla="*/ 45 w 85"/>
              <a:gd name="T119" fmla="*/ 92 h 93"/>
              <a:gd name="T120" fmla="*/ 47 w 85"/>
              <a:gd name="T121" fmla="*/ 8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5" h="93">
                <a:moveTo>
                  <a:pt x="43" y="17"/>
                </a:moveTo>
                <a:cubicBezTo>
                  <a:pt x="42" y="17"/>
                  <a:pt x="41" y="16"/>
                  <a:pt x="41" y="15"/>
                </a:cubicBezTo>
                <a:cubicBezTo>
                  <a:pt x="41" y="2"/>
                  <a:pt x="41" y="2"/>
                  <a:pt x="41" y="2"/>
                </a:cubicBezTo>
                <a:cubicBezTo>
                  <a:pt x="41" y="1"/>
                  <a:pt x="42" y="0"/>
                  <a:pt x="43" y="0"/>
                </a:cubicBezTo>
                <a:cubicBezTo>
                  <a:pt x="44" y="0"/>
                  <a:pt x="45" y="1"/>
                  <a:pt x="45" y="2"/>
                </a:cubicBezTo>
                <a:cubicBezTo>
                  <a:pt x="45" y="15"/>
                  <a:pt x="45" y="15"/>
                  <a:pt x="45" y="15"/>
                </a:cubicBezTo>
                <a:cubicBezTo>
                  <a:pt x="45" y="16"/>
                  <a:pt x="44" y="17"/>
                  <a:pt x="43" y="17"/>
                </a:cubicBezTo>
                <a:close/>
                <a:moveTo>
                  <a:pt x="85" y="41"/>
                </a:moveTo>
                <a:cubicBezTo>
                  <a:pt x="85" y="40"/>
                  <a:pt x="84" y="39"/>
                  <a:pt x="83" y="39"/>
                </a:cubicBezTo>
                <a:cubicBezTo>
                  <a:pt x="70" y="39"/>
                  <a:pt x="70" y="39"/>
                  <a:pt x="70" y="39"/>
                </a:cubicBezTo>
                <a:cubicBezTo>
                  <a:pt x="69" y="39"/>
                  <a:pt x="68" y="40"/>
                  <a:pt x="68" y="41"/>
                </a:cubicBezTo>
                <a:cubicBezTo>
                  <a:pt x="68" y="43"/>
                  <a:pt x="69" y="44"/>
                  <a:pt x="70" y="44"/>
                </a:cubicBezTo>
                <a:cubicBezTo>
                  <a:pt x="83" y="44"/>
                  <a:pt x="83" y="44"/>
                  <a:pt x="83" y="44"/>
                </a:cubicBezTo>
                <a:cubicBezTo>
                  <a:pt x="84" y="44"/>
                  <a:pt x="85" y="43"/>
                  <a:pt x="85" y="41"/>
                </a:cubicBezTo>
                <a:close/>
                <a:moveTo>
                  <a:pt x="17" y="41"/>
                </a:moveTo>
                <a:cubicBezTo>
                  <a:pt x="17" y="40"/>
                  <a:pt x="16" y="39"/>
                  <a:pt x="15" y="39"/>
                </a:cubicBezTo>
                <a:cubicBezTo>
                  <a:pt x="2" y="39"/>
                  <a:pt x="2" y="39"/>
                  <a:pt x="2" y="39"/>
                </a:cubicBezTo>
                <a:cubicBezTo>
                  <a:pt x="1" y="39"/>
                  <a:pt x="0" y="40"/>
                  <a:pt x="0" y="41"/>
                </a:cubicBezTo>
                <a:cubicBezTo>
                  <a:pt x="0" y="43"/>
                  <a:pt x="1" y="44"/>
                  <a:pt x="2" y="44"/>
                </a:cubicBezTo>
                <a:cubicBezTo>
                  <a:pt x="15" y="44"/>
                  <a:pt x="15" y="44"/>
                  <a:pt x="15" y="44"/>
                </a:cubicBezTo>
                <a:cubicBezTo>
                  <a:pt x="16" y="44"/>
                  <a:pt x="17" y="43"/>
                  <a:pt x="17" y="41"/>
                </a:cubicBezTo>
                <a:close/>
                <a:moveTo>
                  <a:pt x="64" y="23"/>
                </a:moveTo>
                <a:cubicBezTo>
                  <a:pt x="72" y="16"/>
                  <a:pt x="72" y="16"/>
                  <a:pt x="72" y="16"/>
                </a:cubicBezTo>
                <a:cubicBezTo>
                  <a:pt x="73" y="15"/>
                  <a:pt x="73" y="13"/>
                  <a:pt x="72" y="12"/>
                </a:cubicBezTo>
                <a:cubicBezTo>
                  <a:pt x="71" y="11"/>
                  <a:pt x="70" y="11"/>
                  <a:pt x="69" y="12"/>
                </a:cubicBezTo>
                <a:cubicBezTo>
                  <a:pt x="61" y="20"/>
                  <a:pt x="61" y="20"/>
                  <a:pt x="61" y="20"/>
                </a:cubicBezTo>
                <a:cubicBezTo>
                  <a:pt x="60" y="21"/>
                  <a:pt x="60" y="23"/>
                  <a:pt x="61" y="23"/>
                </a:cubicBezTo>
                <a:cubicBezTo>
                  <a:pt x="61" y="24"/>
                  <a:pt x="62" y="24"/>
                  <a:pt x="62" y="24"/>
                </a:cubicBezTo>
                <a:cubicBezTo>
                  <a:pt x="63" y="24"/>
                  <a:pt x="64" y="24"/>
                  <a:pt x="64" y="23"/>
                </a:cubicBezTo>
                <a:close/>
                <a:moveTo>
                  <a:pt x="17" y="70"/>
                </a:moveTo>
                <a:cubicBezTo>
                  <a:pt x="25" y="62"/>
                  <a:pt x="25" y="62"/>
                  <a:pt x="25" y="62"/>
                </a:cubicBezTo>
                <a:cubicBezTo>
                  <a:pt x="26" y="62"/>
                  <a:pt x="26" y="60"/>
                  <a:pt x="25" y="59"/>
                </a:cubicBezTo>
                <a:cubicBezTo>
                  <a:pt x="24" y="58"/>
                  <a:pt x="23" y="58"/>
                  <a:pt x="22" y="59"/>
                </a:cubicBezTo>
                <a:cubicBezTo>
                  <a:pt x="14" y="67"/>
                  <a:pt x="14" y="67"/>
                  <a:pt x="14" y="67"/>
                </a:cubicBezTo>
                <a:cubicBezTo>
                  <a:pt x="13" y="68"/>
                  <a:pt x="13" y="70"/>
                  <a:pt x="14" y="70"/>
                </a:cubicBezTo>
                <a:cubicBezTo>
                  <a:pt x="14" y="71"/>
                  <a:pt x="15" y="71"/>
                  <a:pt x="15" y="71"/>
                </a:cubicBezTo>
                <a:cubicBezTo>
                  <a:pt x="16" y="71"/>
                  <a:pt x="17" y="71"/>
                  <a:pt x="17" y="70"/>
                </a:cubicBezTo>
                <a:close/>
                <a:moveTo>
                  <a:pt x="25" y="23"/>
                </a:moveTo>
                <a:cubicBezTo>
                  <a:pt x="26" y="23"/>
                  <a:pt x="26" y="21"/>
                  <a:pt x="25" y="20"/>
                </a:cubicBezTo>
                <a:cubicBezTo>
                  <a:pt x="17" y="12"/>
                  <a:pt x="17" y="12"/>
                  <a:pt x="17" y="12"/>
                </a:cubicBezTo>
                <a:cubicBezTo>
                  <a:pt x="16" y="11"/>
                  <a:pt x="15" y="11"/>
                  <a:pt x="14" y="12"/>
                </a:cubicBezTo>
                <a:cubicBezTo>
                  <a:pt x="13" y="13"/>
                  <a:pt x="13" y="15"/>
                  <a:pt x="14" y="16"/>
                </a:cubicBezTo>
                <a:cubicBezTo>
                  <a:pt x="22" y="23"/>
                  <a:pt x="22" y="23"/>
                  <a:pt x="22" y="23"/>
                </a:cubicBezTo>
                <a:cubicBezTo>
                  <a:pt x="22" y="24"/>
                  <a:pt x="23" y="24"/>
                  <a:pt x="23" y="24"/>
                </a:cubicBezTo>
                <a:cubicBezTo>
                  <a:pt x="24" y="24"/>
                  <a:pt x="24" y="24"/>
                  <a:pt x="25" y="23"/>
                </a:cubicBezTo>
                <a:close/>
                <a:moveTo>
                  <a:pt x="72" y="70"/>
                </a:moveTo>
                <a:cubicBezTo>
                  <a:pt x="73" y="70"/>
                  <a:pt x="73" y="68"/>
                  <a:pt x="72" y="67"/>
                </a:cubicBezTo>
                <a:cubicBezTo>
                  <a:pt x="64" y="59"/>
                  <a:pt x="64" y="59"/>
                  <a:pt x="64" y="59"/>
                </a:cubicBezTo>
                <a:cubicBezTo>
                  <a:pt x="63" y="58"/>
                  <a:pt x="62" y="58"/>
                  <a:pt x="61" y="59"/>
                </a:cubicBezTo>
                <a:cubicBezTo>
                  <a:pt x="60" y="60"/>
                  <a:pt x="60" y="62"/>
                  <a:pt x="61" y="62"/>
                </a:cubicBezTo>
                <a:cubicBezTo>
                  <a:pt x="69" y="70"/>
                  <a:pt x="69" y="70"/>
                  <a:pt x="69" y="70"/>
                </a:cubicBezTo>
                <a:cubicBezTo>
                  <a:pt x="69" y="71"/>
                  <a:pt x="70" y="71"/>
                  <a:pt x="70" y="71"/>
                </a:cubicBezTo>
                <a:cubicBezTo>
                  <a:pt x="71" y="71"/>
                  <a:pt x="71" y="71"/>
                  <a:pt x="72" y="70"/>
                </a:cubicBezTo>
                <a:close/>
                <a:moveTo>
                  <a:pt x="65" y="42"/>
                </a:moveTo>
                <a:cubicBezTo>
                  <a:pt x="65" y="47"/>
                  <a:pt x="63" y="52"/>
                  <a:pt x="59" y="56"/>
                </a:cubicBezTo>
                <a:cubicBezTo>
                  <a:pt x="59" y="56"/>
                  <a:pt x="59" y="56"/>
                  <a:pt x="59" y="56"/>
                </a:cubicBezTo>
                <a:cubicBezTo>
                  <a:pt x="59" y="56"/>
                  <a:pt x="54" y="62"/>
                  <a:pt x="54" y="69"/>
                </a:cubicBezTo>
                <a:cubicBezTo>
                  <a:pt x="54" y="69"/>
                  <a:pt x="54" y="69"/>
                  <a:pt x="54" y="69"/>
                </a:cubicBezTo>
                <a:cubicBezTo>
                  <a:pt x="54" y="71"/>
                  <a:pt x="54" y="71"/>
                  <a:pt x="54" y="71"/>
                </a:cubicBezTo>
                <a:cubicBezTo>
                  <a:pt x="54" y="71"/>
                  <a:pt x="54" y="71"/>
                  <a:pt x="54" y="71"/>
                </a:cubicBezTo>
                <a:cubicBezTo>
                  <a:pt x="54" y="71"/>
                  <a:pt x="54" y="71"/>
                  <a:pt x="54" y="71"/>
                </a:cubicBezTo>
                <a:cubicBezTo>
                  <a:pt x="54" y="72"/>
                  <a:pt x="53" y="73"/>
                  <a:pt x="52" y="73"/>
                </a:cubicBezTo>
                <a:cubicBezTo>
                  <a:pt x="33" y="73"/>
                  <a:pt x="33" y="73"/>
                  <a:pt x="33" y="73"/>
                </a:cubicBezTo>
                <a:cubicBezTo>
                  <a:pt x="32" y="73"/>
                  <a:pt x="32" y="72"/>
                  <a:pt x="32" y="71"/>
                </a:cubicBezTo>
                <a:cubicBezTo>
                  <a:pt x="32" y="71"/>
                  <a:pt x="32" y="71"/>
                  <a:pt x="32" y="71"/>
                </a:cubicBezTo>
                <a:cubicBezTo>
                  <a:pt x="31" y="71"/>
                  <a:pt x="31" y="71"/>
                  <a:pt x="31" y="71"/>
                </a:cubicBezTo>
                <a:cubicBezTo>
                  <a:pt x="31" y="69"/>
                  <a:pt x="31" y="69"/>
                  <a:pt x="31" y="69"/>
                </a:cubicBezTo>
                <a:cubicBezTo>
                  <a:pt x="31" y="62"/>
                  <a:pt x="26" y="56"/>
                  <a:pt x="26" y="56"/>
                </a:cubicBezTo>
                <a:cubicBezTo>
                  <a:pt x="26" y="56"/>
                  <a:pt x="26" y="56"/>
                  <a:pt x="26" y="56"/>
                </a:cubicBezTo>
                <a:cubicBezTo>
                  <a:pt x="26" y="56"/>
                  <a:pt x="26" y="56"/>
                  <a:pt x="26" y="56"/>
                </a:cubicBezTo>
                <a:cubicBezTo>
                  <a:pt x="23" y="52"/>
                  <a:pt x="21" y="47"/>
                  <a:pt x="21" y="42"/>
                </a:cubicBezTo>
                <a:cubicBezTo>
                  <a:pt x="21" y="30"/>
                  <a:pt x="31" y="20"/>
                  <a:pt x="43" y="20"/>
                </a:cubicBezTo>
                <a:cubicBezTo>
                  <a:pt x="55" y="20"/>
                  <a:pt x="65" y="30"/>
                  <a:pt x="65" y="42"/>
                </a:cubicBezTo>
                <a:close/>
                <a:moveTo>
                  <a:pt x="61" y="42"/>
                </a:moveTo>
                <a:cubicBezTo>
                  <a:pt x="61" y="32"/>
                  <a:pt x="53" y="24"/>
                  <a:pt x="43" y="24"/>
                </a:cubicBezTo>
                <a:cubicBezTo>
                  <a:pt x="33" y="24"/>
                  <a:pt x="25" y="32"/>
                  <a:pt x="25" y="42"/>
                </a:cubicBezTo>
                <a:cubicBezTo>
                  <a:pt x="25" y="46"/>
                  <a:pt x="26" y="50"/>
                  <a:pt x="29" y="54"/>
                </a:cubicBezTo>
                <a:cubicBezTo>
                  <a:pt x="30" y="55"/>
                  <a:pt x="30" y="55"/>
                  <a:pt x="30" y="55"/>
                </a:cubicBezTo>
                <a:cubicBezTo>
                  <a:pt x="30" y="55"/>
                  <a:pt x="30" y="55"/>
                  <a:pt x="30" y="55"/>
                </a:cubicBezTo>
                <a:cubicBezTo>
                  <a:pt x="32" y="58"/>
                  <a:pt x="35" y="63"/>
                  <a:pt x="35" y="69"/>
                </a:cubicBezTo>
                <a:cubicBezTo>
                  <a:pt x="35" y="69"/>
                  <a:pt x="35" y="69"/>
                  <a:pt x="35" y="69"/>
                </a:cubicBezTo>
                <a:cubicBezTo>
                  <a:pt x="35" y="70"/>
                  <a:pt x="35" y="70"/>
                  <a:pt x="35" y="70"/>
                </a:cubicBezTo>
                <a:cubicBezTo>
                  <a:pt x="51" y="70"/>
                  <a:pt x="51" y="70"/>
                  <a:pt x="51" y="70"/>
                </a:cubicBezTo>
                <a:cubicBezTo>
                  <a:pt x="51" y="69"/>
                  <a:pt x="51" y="69"/>
                  <a:pt x="51" y="69"/>
                </a:cubicBezTo>
                <a:cubicBezTo>
                  <a:pt x="51" y="63"/>
                  <a:pt x="53" y="58"/>
                  <a:pt x="55" y="56"/>
                </a:cubicBezTo>
                <a:cubicBezTo>
                  <a:pt x="55" y="55"/>
                  <a:pt x="55" y="55"/>
                  <a:pt x="55" y="55"/>
                </a:cubicBezTo>
                <a:cubicBezTo>
                  <a:pt x="56" y="54"/>
                  <a:pt x="56" y="54"/>
                  <a:pt x="56" y="54"/>
                </a:cubicBezTo>
                <a:cubicBezTo>
                  <a:pt x="59" y="50"/>
                  <a:pt x="61" y="46"/>
                  <a:pt x="61" y="42"/>
                </a:cubicBezTo>
                <a:close/>
                <a:moveTo>
                  <a:pt x="54" y="76"/>
                </a:moveTo>
                <a:cubicBezTo>
                  <a:pt x="54" y="76"/>
                  <a:pt x="54" y="76"/>
                  <a:pt x="54" y="76"/>
                </a:cubicBezTo>
                <a:cubicBezTo>
                  <a:pt x="54" y="75"/>
                  <a:pt x="53" y="74"/>
                  <a:pt x="52" y="74"/>
                </a:cubicBezTo>
                <a:cubicBezTo>
                  <a:pt x="33" y="74"/>
                  <a:pt x="33" y="74"/>
                  <a:pt x="33" y="74"/>
                </a:cubicBezTo>
                <a:cubicBezTo>
                  <a:pt x="32" y="74"/>
                  <a:pt x="32" y="75"/>
                  <a:pt x="32" y="76"/>
                </a:cubicBezTo>
                <a:cubicBezTo>
                  <a:pt x="32" y="76"/>
                  <a:pt x="32" y="76"/>
                  <a:pt x="32" y="76"/>
                </a:cubicBezTo>
                <a:cubicBezTo>
                  <a:pt x="32" y="77"/>
                  <a:pt x="32" y="78"/>
                  <a:pt x="33" y="78"/>
                </a:cubicBezTo>
                <a:cubicBezTo>
                  <a:pt x="52" y="78"/>
                  <a:pt x="52" y="78"/>
                  <a:pt x="52" y="78"/>
                </a:cubicBezTo>
                <a:cubicBezTo>
                  <a:pt x="53" y="78"/>
                  <a:pt x="54" y="77"/>
                  <a:pt x="54" y="76"/>
                </a:cubicBezTo>
                <a:close/>
                <a:moveTo>
                  <a:pt x="54" y="81"/>
                </a:moveTo>
                <a:cubicBezTo>
                  <a:pt x="54" y="81"/>
                  <a:pt x="54" y="81"/>
                  <a:pt x="54" y="81"/>
                </a:cubicBezTo>
                <a:cubicBezTo>
                  <a:pt x="54" y="80"/>
                  <a:pt x="53" y="79"/>
                  <a:pt x="52" y="79"/>
                </a:cubicBezTo>
                <a:cubicBezTo>
                  <a:pt x="33" y="79"/>
                  <a:pt x="33" y="79"/>
                  <a:pt x="33" y="79"/>
                </a:cubicBezTo>
                <a:cubicBezTo>
                  <a:pt x="32" y="79"/>
                  <a:pt x="32" y="80"/>
                  <a:pt x="32" y="81"/>
                </a:cubicBezTo>
                <a:cubicBezTo>
                  <a:pt x="32" y="81"/>
                  <a:pt x="32" y="81"/>
                  <a:pt x="32" y="81"/>
                </a:cubicBezTo>
                <a:cubicBezTo>
                  <a:pt x="32" y="82"/>
                  <a:pt x="32" y="82"/>
                  <a:pt x="33" y="82"/>
                </a:cubicBezTo>
                <a:cubicBezTo>
                  <a:pt x="52" y="82"/>
                  <a:pt x="52" y="82"/>
                  <a:pt x="52" y="82"/>
                </a:cubicBezTo>
                <a:cubicBezTo>
                  <a:pt x="53" y="82"/>
                  <a:pt x="54" y="82"/>
                  <a:pt x="54" y="81"/>
                </a:cubicBezTo>
                <a:close/>
                <a:moveTo>
                  <a:pt x="54" y="85"/>
                </a:moveTo>
                <a:cubicBezTo>
                  <a:pt x="54" y="85"/>
                  <a:pt x="54" y="85"/>
                  <a:pt x="54" y="85"/>
                </a:cubicBezTo>
                <a:cubicBezTo>
                  <a:pt x="54" y="84"/>
                  <a:pt x="53" y="84"/>
                  <a:pt x="52" y="84"/>
                </a:cubicBezTo>
                <a:cubicBezTo>
                  <a:pt x="33" y="84"/>
                  <a:pt x="33" y="84"/>
                  <a:pt x="33" y="84"/>
                </a:cubicBezTo>
                <a:cubicBezTo>
                  <a:pt x="32" y="84"/>
                  <a:pt x="32" y="84"/>
                  <a:pt x="32" y="85"/>
                </a:cubicBezTo>
                <a:cubicBezTo>
                  <a:pt x="32" y="85"/>
                  <a:pt x="32" y="85"/>
                  <a:pt x="32" y="85"/>
                </a:cubicBezTo>
                <a:cubicBezTo>
                  <a:pt x="32" y="86"/>
                  <a:pt x="32" y="87"/>
                  <a:pt x="33" y="87"/>
                </a:cubicBezTo>
                <a:cubicBezTo>
                  <a:pt x="52" y="87"/>
                  <a:pt x="52" y="87"/>
                  <a:pt x="52" y="87"/>
                </a:cubicBezTo>
                <a:cubicBezTo>
                  <a:pt x="53" y="87"/>
                  <a:pt x="54" y="86"/>
                  <a:pt x="54" y="85"/>
                </a:cubicBezTo>
                <a:close/>
                <a:moveTo>
                  <a:pt x="47" y="88"/>
                </a:moveTo>
                <a:cubicBezTo>
                  <a:pt x="39" y="88"/>
                  <a:pt x="39" y="88"/>
                  <a:pt x="39" y="88"/>
                </a:cubicBezTo>
                <a:cubicBezTo>
                  <a:pt x="37" y="88"/>
                  <a:pt x="37" y="90"/>
                  <a:pt x="38" y="90"/>
                </a:cubicBezTo>
                <a:cubicBezTo>
                  <a:pt x="40" y="92"/>
                  <a:pt x="40" y="92"/>
                  <a:pt x="40" y="92"/>
                </a:cubicBezTo>
                <a:cubicBezTo>
                  <a:pt x="42" y="93"/>
                  <a:pt x="44" y="93"/>
                  <a:pt x="45" y="92"/>
                </a:cubicBezTo>
                <a:cubicBezTo>
                  <a:pt x="48" y="90"/>
                  <a:pt x="48" y="90"/>
                  <a:pt x="48" y="90"/>
                </a:cubicBezTo>
                <a:cubicBezTo>
                  <a:pt x="49" y="90"/>
                  <a:pt x="48" y="88"/>
                  <a:pt x="47" y="8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39" name="Freeform 118"/>
          <p:cNvSpPr>
            <a:spLocks noEditPoints="1"/>
          </p:cNvSpPr>
          <p:nvPr userDrawn="1"/>
        </p:nvSpPr>
        <p:spPr bwMode="auto">
          <a:xfrm>
            <a:off x="3405718" y="2373314"/>
            <a:ext cx="226484" cy="282575"/>
          </a:xfrm>
          <a:custGeom>
            <a:avLst/>
            <a:gdLst>
              <a:gd name="T0" fmla="*/ 38 w 44"/>
              <a:gd name="T1" fmla="*/ 36 h 73"/>
              <a:gd name="T2" fmla="*/ 33 w 44"/>
              <a:gd name="T3" fmla="*/ 49 h 73"/>
              <a:gd name="T4" fmla="*/ 33 w 44"/>
              <a:gd name="T5" fmla="*/ 51 h 73"/>
              <a:gd name="T6" fmla="*/ 33 w 44"/>
              <a:gd name="T7" fmla="*/ 51 h 73"/>
              <a:gd name="T8" fmla="*/ 12 w 44"/>
              <a:gd name="T9" fmla="*/ 53 h 73"/>
              <a:gd name="T10" fmla="*/ 10 w 44"/>
              <a:gd name="T11" fmla="*/ 51 h 73"/>
              <a:gd name="T12" fmla="*/ 10 w 44"/>
              <a:gd name="T13" fmla="*/ 49 h 73"/>
              <a:gd name="T14" fmla="*/ 5 w 44"/>
              <a:gd name="T15" fmla="*/ 36 h 73"/>
              <a:gd name="T16" fmla="*/ 0 w 44"/>
              <a:gd name="T17" fmla="*/ 22 h 73"/>
              <a:gd name="T18" fmla="*/ 44 w 44"/>
              <a:gd name="T19" fmla="*/ 22 h 73"/>
              <a:gd name="T20" fmla="*/ 22 w 44"/>
              <a:gd name="T21" fmla="*/ 4 h 73"/>
              <a:gd name="T22" fmla="*/ 8 w 44"/>
              <a:gd name="T23" fmla="*/ 34 h 73"/>
              <a:gd name="T24" fmla="*/ 9 w 44"/>
              <a:gd name="T25" fmla="*/ 35 h 73"/>
              <a:gd name="T26" fmla="*/ 14 w 44"/>
              <a:gd name="T27" fmla="*/ 49 h 73"/>
              <a:gd name="T28" fmla="*/ 29 w 44"/>
              <a:gd name="T29" fmla="*/ 50 h 73"/>
              <a:gd name="T30" fmla="*/ 34 w 44"/>
              <a:gd name="T31" fmla="*/ 36 h 73"/>
              <a:gd name="T32" fmla="*/ 35 w 44"/>
              <a:gd name="T33" fmla="*/ 34 h 73"/>
              <a:gd name="T34" fmla="*/ 33 w 44"/>
              <a:gd name="T35" fmla="*/ 56 h 73"/>
              <a:gd name="T36" fmla="*/ 31 w 44"/>
              <a:gd name="T37" fmla="*/ 54 h 73"/>
              <a:gd name="T38" fmla="*/ 10 w 44"/>
              <a:gd name="T39" fmla="*/ 56 h 73"/>
              <a:gd name="T40" fmla="*/ 12 w 44"/>
              <a:gd name="T41" fmla="*/ 58 h 73"/>
              <a:gd name="T42" fmla="*/ 33 w 44"/>
              <a:gd name="T43" fmla="*/ 56 h 73"/>
              <a:gd name="T44" fmla="*/ 33 w 44"/>
              <a:gd name="T45" fmla="*/ 61 h 73"/>
              <a:gd name="T46" fmla="*/ 12 w 44"/>
              <a:gd name="T47" fmla="*/ 59 h 73"/>
              <a:gd name="T48" fmla="*/ 10 w 44"/>
              <a:gd name="T49" fmla="*/ 61 h 73"/>
              <a:gd name="T50" fmla="*/ 31 w 44"/>
              <a:gd name="T51" fmla="*/ 62 h 73"/>
              <a:gd name="T52" fmla="*/ 33 w 44"/>
              <a:gd name="T53" fmla="*/ 65 h 73"/>
              <a:gd name="T54" fmla="*/ 31 w 44"/>
              <a:gd name="T55" fmla="*/ 64 h 73"/>
              <a:gd name="T56" fmla="*/ 10 w 44"/>
              <a:gd name="T57" fmla="*/ 65 h 73"/>
              <a:gd name="T58" fmla="*/ 12 w 44"/>
              <a:gd name="T59" fmla="*/ 67 h 73"/>
              <a:gd name="T60" fmla="*/ 33 w 44"/>
              <a:gd name="T61" fmla="*/ 65 h 73"/>
              <a:gd name="T62" fmla="*/ 17 w 44"/>
              <a:gd name="T63" fmla="*/ 68 h 73"/>
              <a:gd name="T64" fmla="*/ 19 w 44"/>
              <a:gd name="T65" fmla="*/ 72 h 73"/>
              <a:gd name="T66" fmla="*/ 27 w 44"/>
              <a:gd name="T67" fmla="*/ 7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73">
                <a:moveTo>
                  <a:pt x="44" y="22"/>
                </a:moveTo>
                <a:cubicBezTo>
                  <a:pt x="44" y="27"/>
                  <a:pt x="42" y="32"/>
                  <a:pt x="38" y="36"/>
                </a:cubicBezTo>
                <a:cubicBezTo>
                  <a:pt x="38" y="36"/>
                  <a:pt x="38" y="36"/>
                  <a:pt x="38" y="36"/>
                </a:cubicBezTo>
                <a:cubicBezTo>
                  <a:pt x="38" y="36"/>
                  <a:pt x="33" y="42"/>
                  <a:pt x="33" y="49"/>
                </a:cubicBezTo>
                <a:cubicBezTo>
                  <a:pt x="33" y="49"/>
                  <a:pt x="33" y="49"/>
                  <a:pt x="33" y="49"/>
                </a:cubicBezTo>
                <a:cubicBezTo>
                  <a:pt x="33" y="51"/>
                  <a:pt x="33" y="51"/>
                  <a:pt x="33" y="51"/>
                </a:cubicBezTo>
                <a:cubicBezTo>
                  <a:pt x="33" y="51"/>
                  <a:pt x="33" y="51"/>
                  <a:pt x="33" y="51"/>
                </a:cubicBezTo>
                <a:cubicBezTo>
                  <a:pt x="33" y="51"/>
                  <a:pt x="33" y="51"/>
                  <a:pt x="33" y="51"/>
                </a:cubicBezTo>
                <a:cubicBezTo>
                  <a:pt x="33" y="52"/>
                  <a:pt x="32" y="53"/>
                  <a:pt x="31" y="53"/>
                </a:cubicBezTo>
                <a:cubicBezTo>
                  <a:pt x="12" y="53"/>
                  <a:pt x="12" y="53"/>
                  <a:pt x="12" y="53"/>
                </a:cubicBezTo>
                <a:cubicBezTo>
                  <a:pt x="11" y="53"/>
                  <a:pt x="10" y="52"/>
                  <a:pt x="10" y="51"/>
                </a:cubicBezTo>
                <a:cubicBezTo>
                  <a:pt x="10" y="51"/>
                  <a:pt x="10" y="51"/>
                  <a:pt x="10" y="51"/>
                </a:cubicBezTo>
                <a:cubicBezTo>
                  <a:pt x="10" y="51"/>
                  <a:pt x="10" y="51"/>
                  <a:pt x="10" y="51"/>
                </a:cubicBezTo>
                <a:cubicBezTo>
                  <a:pt x="10" y="49"/>
                  <a:pt x="10" y="49"/>
                  <a:pt x="10" y="49"/>
                </a:cubicBezTo>
                <a:cubicBezTo>
                  <a:pt x="10" y="42"/>
                  <a:pt x="5" y="36"/>
                  <a:pt x="5" y="36"/>
                </a:cubicBezTo>
                <a:cubicBezTo>
                  <a:pt x="5" y="36"/>
                  <a:pt x="5" y="36"/>
                  <a:pt x="5" y="36"/>
                </a:cubicBezTo>
                <a:cubicBezTo>
                  <a:pt x="5" y="36"/>
                  <a:pt x="5" y="36"/>
                  <a:pt x="5" y="36"/>
                </a:cubicBezTo>
                <a:cubicBezTo>
                  <a:pt x="2" y="32"/>
                  <a:pt x="0" y="27"/>
                  <a:pt x="0" y="22"/>
                </a:cubicBezTo>
                <a:cubicBezTo>
                  <a:pt x="0" y="10"/>
                  <a:pt x="10" y="0"/>
                  <a:pt x="22" y="0"/>
                </a:cubicBezTo>
                <a:cubicBezTo>
                  <a:pt x="34" y="0"/>
                  <a:pt x="44" y="10"/>
                  <a:pt x="44" y="22"/>
                </a:cubicBezTo>
                <a:close/>
                <a:moveTo>
                  <a:pt x="40" y="22"/>
                </a:moveTo>
                <a:cubicBezTo>
                  <a:pt x="40" y="12"/>
                  <a:pt x="32" y="4"/>
                  <a:pt x="22" y="4"/>
                </a:cubicBezTo>
                <a:cubicBezTo>
                  <a:pt x="12" y="4"/>
                  <a:pt x="4" y="12"/>
                  <a:pt x="4" y="22"/>
                </a:cubicBezTo>
                <a:cubicBezTo>
                  <a:pt x="4" y="26"/>
                  <a:pt x="5" y="30"/>
                  <a:pt x="8" y="34"/>
                </a:cubicBezTo>
                <a:cubicBezTo>
                  <a:pt x="9" y="35"/>
                  <a:pt x="9" y="35"/>
                  <a:pt x="9" y="35"/>
                </a:cubicBezTo>
                <a:cubicBezTo>
                  <a:pt x="9" y="35"/>
                  <a:pt x="9" y="35"/>
                  <a:pt x="9" y="35"/>
                </a:cubicBezTo>
                <a:cubicBezTo>
                  <a:pt x="11" y="38"/>
                  <a:pt x="14" y="43"/>
                  <a:pt x="14" y="49"/>
                </a:cubicBezTo>
                <a:cubicBezTo>
                  <a:pt x="14" y="49"/>
                  <a:pt x="14" y="49"/>
                  <a:pt x="14" y="49"/>
                </a:cubicBezTo>
                <a:cubicBezTo>
                  <a:pt x="14" y="50"/>
                  <a:pt x="14" y="50"/>
                  <a:pt x="14" y="50"/>
                </a:cubicBezTo>
                <a:cubicBezTo>
                  <a:pt x="29" y="50"/>
                  <a:pt x="29" y="50"/>
                  <a:pt x="29" y="50"/>
                </a:cubicBezTo>
                <a:cubicBezTo>
                  <a:pt x="29" y="49"/>
                  <a:pt x="29" y="49"/>
                  <a:pt x="29" y="49"/>
                </a:cubicBezTo>
                <a:cubicBezTo>
                  <a:pt x="30" y="43"/>
                  <a:pt x="32" y="38"/>
                  <a:pt x="34" y="36"/>
                </a:cubicBezTo>
                <a:cubicBezTo>
                  <a:pt x="34" y="35"/>
                  <a:pt x="34" y="35"/>
                  <a:pt x="34" y="35"/>
                </a:cubicBezTo>
                <a:cubicBezTo>
                  <a:pt x="35" y="34"/>
                  <a:pt x="35" y="34"/>
                  <a:pt x="35" y="34"/>
                </a:cubicBezTo>
                <a:cubicBezTo>
                  <a:pt x="38" y="30"/>
                  <a:pt x="40" y="26"/>
                  <a:pt x="40" y="22"/>
                </a:cubicBezTo>
                <a:close/>
                <a:moveTo>
                  <a:pt x="33" y="56"/>
                </a:moveTo>
                <a:cubicBezTo>
                  <a:pt x="33" y="56"/>
                  <a:pt x="33" y="56"/>
                  <a:pt x="33" y="56"/>
                </a:cubicBezTo>
                <a:cubicBezTo>
                  <a:pt x="33" y="55"/>
                  <a:pt x="32" y="54"/>
                  <a:pt x="31" y="54"/>
                </a:cubicBezTo>
                <a:cubicBezTo>
                  <a:pt x="12" y="54"/>
                  <a:pt x="12" y="54"/>
                  <a:pt x="12" y="54"/>
                </a:cubicBezTo>
                <a:cubicBezTo>
                  <a:pt x="11" y="54"/>
                  <a:pt x="10" y="55"/>
                  <a:pt x="10" y="56"/>
                </a:cubicBezTo>
                <a:cubicBezTo>
                  <a:pt x="10" y="56"/>
                  <a:pt x="10" y="56"/>
                  <a:pt x="10" y="56"/>
                </a:cubicBezTo>
                <a:cubicBezTo>
                  <a:pt x="10" y="57"/>
                  <a:pt x="11" y="58"/>
                  <a:pt x="12" y="58"/>
                </a:cubicBezTo>
                <a:cubicBezTo>
                  <a:pt x="31" y="58"/>
                  <a:pt x="31" y="58"/>
                  <a:pt x="31" y="58"/>
                </a:cubicBezTo>
                <a:cubicBezTo>
                  <a:pt x="32" y="58"/>
                  <a:pt x="33" y="57"/>
                  <a:pt x="33" y="56"/>
                </a:cubicBezTo>
                <a:close/>
                <a:moveTo>
                  <a:pt x="33" y="61"/>
                </a:moveTo>
                <a:cubicBezTo>
                  <a:pt x="33" y="61"/>
                  <a:pt x="33" y="61"/>
                  <a:pt x="33" y="61"/>
                </a:cubicBezTo>
                <a:cubicBezTo>
                  <a:pt x="33" y="60"/>
                  <a:pt x="32" y="59"/>
                  <a:pt x="31" y="59"/>
                </a:cubicBezTo>
                <a:cubicBezTo>
                  <a:pt x="12" y="59"/>
                  <a:pt x="12" y="59"/>
                  <a:pt x="12" y="59"/>
                </a:cubicBezTo>
                <a:cubicBezTo>
                  <a:pt x="11" y="59"/>
                  <a:pt x="10" y="60"/>
                  <a:pt x="10" y="61"/>
                </a:cubicBezTo>
                <a:cubicBezTo>
                  <a:pt x="10" y="61"/>
                  <a:pt x="10" y="61"/>
                  <a:pt x="10" y="61"/>
                </a:cubicBezTo>
                <a:cubicBezTo>
                  <a:pt x="10" y="62"/>
                  <a:pt x="11" y="62"/>
                  <a:pt x="12" y="62"/>
                </a:cubicBezTo>
                <a:cubicBezTo>
                  <a:pt x="31" y="62"/>
                  <a:pt x="31" y="62"/>
                  <a:pt x="31" y="62"/>
                </a:cubicBezTo>
                <a:cubicBezTo>
                  <a:pt x="32" y="62"/>
                  <a:pt x="33" y="62"/>
                  <a:pt x="33" y="61"/>
                </a:cubicBezTo>
                <a:close/>
                <a:moveTo>
                  <a:pt x="33" y="65"/>
                </a:moveTo>
                <a:cubicBezTo>
                  <a:pt x="33" y="65"/>
                  <a:pt x="33" y="65"/>
                  <a:pt x="33" y="65"/>
                </a:cubicBezTo>
                <a:cubicBezTo>
                  <a:pt x="33" y="64"/>
                  <a:pt x="32" y="64"/>
                  <a:pt x="31" y="64"/>
                </a:cubicBezTo>
                <a:cubicBezTo>
                  <a:pt x="12" y="64"/>
                  <a:pt x="12" y="64"/>
                  <a:pt x="12" y="64"/>
                </a:cubicBezTo>
                <a:cubicBezTo>
                  <a:pt x="11" y="64"/>
                  <a:pt x="10" y="64"/>
                  <a:pt x="10" y="65"/>
                </a:cubicBezTo>
                <a:cubicBezTo>
                  <a:pt x="10" y="65"/>
                  <a:pt x="10" y="65"/>
                  <a:pt x="10" y="65"/>
                </a:cubicBezTo>
                <a:cubicBezTo>
                  <a:pt x="10" y="66"/>
                  <a:pt x="11" y="67"/>
                  <a:pt x="12" y="67"/>
                </a:cubicBezTo>
                <a:cubicBezTo>
                  <a:pt x="31" y="67"/>
                  <a:pt x="31" y="67"/>
                  <a:pt x="31" y="67"/>
                </a:cubicBezTo>
                <a:cubicBezTo>
                  <a:pt x="32" y="67"/>
                  <a:pt x="33" y="66"/>
                  <a:pt x="33" y="65"/>
                </a:cubicBezTo>
                <a:close/>
                <a:moveTo>
                  <a:pt x="26" y="68"/>
                </a:moveTo>
                <a:cubicBezTo>
                  <a:pt x="17" y="68"/>
                  <a:pt x="17" y="68"/>
                  <a:pt x="17" y="68"/>
                </a:cubicBezTo>
                <a:cubicBezTo>
                  <a:pt x="16" y="68"/>
                  <a:pt x="16" y="70"/>
                  <a:pt x="17" y="70"/>
                </a:cubicBezTo>
                <a:cubicBezTo>
                  <a:pt x="19" y="72"/>
                  <a:pt x="19" y="72"/>
                  <a:pt x="19" y="72"/>
                </a:cubicBezTo>
                <a:cubicBezTo>
                  <a:pt x="21" y="73"/>
                  <a:pt x="23" y="73"/>
                  <a:pt x="24" y="72"/>
                </a:cubicBezTo>
                <a:cubicBezTo>
                  <a:pt x="27" y="70"/>
                  <a:pt x="27" y="70"/>
                  <a:pt x="27" y="70"/>
                </a:cubicBezTo>
                <a:cubicBezTo>
                  <a:pt x="28" y="70"/>
                  <a:pt x="27" y="68"/>
                  <a:pt x="26" y="6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0" name="Freeform 119"/>
          <p:cNvSpPr>
            <a:spLocks noEditPoints="1"/>
          </p:cNvSpPr>
          <p:nvPr userDrawn="1"/>
        </p:nvSpPr>
        <p:spPr bwMode="auto">
          <a:xfrm>
            <a:off x="2446867" y="3125789"/>
            <a:ext cx="859367" cy="468313"/>
          </a:xfrm>
          <a:custGeom>
            <a:avLst/>
            <a:gdLst>
              <a:gd name="T0" fmla="*/ 57 w 167"/>
              <a:gd name="T1" fmla="*/ 50 h 121"/>
              <a:gd name="T2" fmla="*/ 38 w 167"/>
              <a:gd name="T3" fmla="*/ 0 h 121"/>
              <a:gd name="T4" fmla="*/ 87 w 167"/>
              <a:gd name="T5" fmla="*/ 30 h 121"/>
              <a:gd name="T6" fmla="*/ 108 w 167"/>
              <a:gd name="T7" fmla="*/ 29 h 121"/>
              <a:gd name="T8" fmla="*/ 113 w 167"/>
              <a:gd name="T9" fmla="*/ 37 h 121"/>
              <a:gd name="T10" fmla="*/ 108 w 167"/>
              <a:gd name="T11" fmla="*/ 46 h 121"/>
              <a:gd name="T12" fmla="*/ 94 w 167"/>
              <a:gd name="T13" fmla="*/ 47 h 121"/>
              <a:gd name="T14" fmla="*/ 142 w 167"/>
              <a:gd name="T15" fmla="*/ 50 h 121"/>
              <a:gd name="T16" fmla="*/ 138 w 167"/>
              <a:gd name="T17" fmla="*/ 52 h 121"/>
              <a:gd name="T18" fmla="*/ 155 w 167"/>
              <a:gd name="T19" fmla="*/ 56 h 121"/>
              <a:gd name="T20" fmla="*/ 142 w 167"/>
              <a:gd name="T21" fmla="*/ 79 h 121"/>
              <a:gd name="T22" fmla="*/ 10 w 167"/>
              <a:gd name="T23" fmla="*/ 61 h 121"/>
              <a:gd name="T24" fmla="*/ 0 w 167"/>
              <a:gd name="T25" fmla="*/ 34 h 121"/>
              <a:gd name="T26" fmla="*/ 18 w 167"/>
              <a:gd name="T27" fmla="*/ 46 h 121"/>
              <a:gd name="T28" fmla="*/ 14 w 167"/>
              <a:gd name="T29" fmla="*/ 34 h 121"/>
              <a:gd name="T30" fmla="*/ 30 w 167"/>
              <a:gd name="T31" fmla="*/ 23 h 121"/>
              <a:gd name="T32" fmla="*/ 101 w 167"/>
              <a:gd name="T33" fmla="*/ 88 h 121"/>
              <a:gd name="T34" fmla="*/ 112 w 167"/>
              <a:gd name="T35" fmla="*/ 88 h 121"/>
              <a:gd name="T36" fmla="*/ 116 w 167"/>
              <a:gd name="T37" fmla="*/ 95 h 121"/>
              <a:gd name="T38" fmla="*/ 112 w 167"/>
              <a:gd name="T39" fmla="*/ 102 h 121"/>
              <a:gd name="T40" fmla="*/ 96 w 167"/>
              <a:gd name="T41" fmla="*/ 102 h 121"/>
              <a:gd name="T42" fmla="*/ 74 w 167"/>
              <a:gd name="T43" fmla="*/ 121 h 121"/>
              <a:gd name="T44" fmla="*/ 66 w 167"/>
              <a:gd name="T45" fmla="*/ 85 h 121"/>
              <a:gd name="T46" fmla="*/ 101 w 167"/>
              <a:gd name="T47" fmla="*/ 88 h 121"/>
              <a:gd name="T48" fmla="*/ 112 w 167"/>
              <a:gd name="T49" fmla="*/ 91 h 121"/>
              <a:gd name="T50" fmla="*/ 112 w 167"/>
              <a:gd name="T51" fmla="*/ 95 h 121"/>
              <a:gd name="T52" fmla="*/ 112 w 167"/>
              <a:gd name="T53" fmla="*/ 98 h 121"/>
              <a:gd name="T54" fmla="*/ 113 w 167"/>
              <a:gd name="T55" fmla="*/ 95 h 121"/>
              <a:gd name="T56" fmla="*/ 108 w 167"/>
              <a:gd name="T57" fmla="*/ 32 h 121"/>
              <a:gd name="T58" fmla="*/ 108 w 167"/>
              <a:gd name="T59" fmla="*/ 32 h 121"/>
              <a:gd name="T60" fmla="*/ 106 w 167"/>
              <a:gd name="T61" fmla="*/ 37 h 121"/>
              <a:gd name="T62" fmla="*/ 108 w 167"/>
              <a:gd name="T63" fmla="*/ 43 h 121"/>
              <a:gd name="T64" fmla="*/ 110 w 167"/>
              <a:gd name="T65" fmla="*/ 37 h 121"/>
              <a:gd name="T66" fmla="*/ 108 w 167"/>
              <a:gd name="T67" fmla="*/ 3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 h="121">
                <a:moveTo>
                  <a:pt x="40" y="50"/>
                </a:moveTo>
                <a:cubicBezTo>
                  <a:pt x="57" y="50"/>
                  <a:pt x="57" y="50"/>
                  <a:pt x="57" y="50"/>
                </a:cubicBezTo>
                <a:cubicBezTo>
                  <a:pt x="30" y="0"/>
                  <a:pt x="30" y="0"/>
                  <a:pt x="30" y="0"/>
                </a:cubicBezTo>
                <a:cubicBezTo>
                  <a:pt x="38" y="0"/>
                  <a:pt x="38" y="0"/>
                  <a:pt x="38" y="0"/>
                </a:cubicBezTo>
                <a:cubicBezTo>
                  <a:pt x="76" y="31"/>
                  <a:pt x="76" y="31"/>
                  <a:pt x="76" y="31"/>
                </a:cubicBezTo>
                <a:cubicBezTo>
                  <a:pt x="79" y="31"/>
                  <a:pt x="83" y="30"/>
                  <a:pt x="87" y="30"/>
                </a:cubicBezTo>
                <a:cubicBezTo>
                  <a:pt x="93" y="29"/>
                  <a:pt x="100" y="29"/>
                  <a:pt x="106" y="29"/>
                </a:cubicBezTo>
                <a:cubicBezTo>
                  <a:pt x="107" y="29"/>
                  <a:pt x="107" y="29"/>
                  <a:pt x="108" y="29"/>
                </a:cubicBezTo>
                <a:cubicBezTo>
                  <a:pt x="110" y="29"/>
                  <a:pt x="111" y="30"/>
                  <a:pt x="112" y="32"/>
                </a:cubicBezTo>
                <a:cubicBezTo>
                  <a:pt x="112" y="33"/>
                  <a:pt x="113" y="35"/>
                  <a:pt x="113" y="37"/>
                </a:cubicBezTo>
                <a:cubicBezTo>
                  <a:pt x="113" y="40"/>
                  <a:pt x="112" y="42"/>
                  <a:pt x="112" y="43"/>
                </a:cubicBezTo>
                <a:cubicBezTo>
                  <a:pt x="111" y="45"/>
                  <a:pt x="110" y="46"/>
                  <a:pt x="108" y="46"/>
                </a:cubicBezTo>
                <a:cubicBezTo>
                  <a:pt x="108" y="46"/>
                  <a:pt x="108" y="46"/>
                  <a:pt x="107" y="46"/>
                </a:cubicBezTo>
                <a:cubicBezTo>
                  <a:pt x="103" y="47"/>
                  <a:pt x="99" y="47"/>
                  <a:pt x="94" y="47"/>
                </a:cubicBezTo>
                <a:cubicBezTo>
                  <a:pt x="98" y="50"/>
                  <a:pt x="98" y="50"/>
                  <a:pt x="98" y="50"/>
                </a:cubicBezTo>
                <a:cubicBezTo>
                  <a:pt x="142" y="50"/>
                  <a:pt x="142" y="50"/>
                  <a:pt x="142" y="50"/>
                </a:cubicBezTo>
                <a:cubicBezTo>
                  <a:pt x="144" y="51"/>
                  <a:pt x="146" y="51"/>
                  <a:pt x="147" y="52"/>
                </a:cubicBezTo>
                <a:cubicBezTo>
                  <a:pt x="138" y="52"/>
                  <a:pt x="138" y="52"/>
                  <a:pt x="138" y="52"/>
                </a:cubicBezTo>
                <a:cubicBezTo>
                  <a:pt x="141" y="56"/>
                  <a:pt x="141" y="56"/>
                  <a:pt x="141" y="56"/>
                </a:cubicBezTo>
                <a:cubicBezTo>
                  <a:pt x="155" y="56"/>
                  <a:pt x="155" y="56"/>
                  <a:pt x="155" y="56"/>
                </a:cubicBezTo>
                <a:cubicBezTo>
                  <a:pt x="160" y="59"/>
                  <a:pt x="164" y="64"/>
                  <a:pt x="167" y="69"/>
                </a:cubicBezTo>
                <a:cubicBezTo>
                  <a:pt x="167" y="76"/>
                  <a:pt x="156" y="78"/>
                  <a:pt x="142" y="79"/>
                </a:cubicBezTo>
                <a:cubicBezTo>
                  <a:pt x="65" y="79"/>
                  <a:pt x="65" y="79"/>
                  <a:pt x="65" y="79"/>
                </a:cubicBezTo>
                <a:cubicBezTo>
                  <a:pt x="10" y="61"/>
                  <a:pt x="10" y="61"/>
                  <a:pt x="10" y="61"/>
                </a:cubicBezTo>
                <a:cubicBezTo>
                  <a:pt x="10" y="51"/>
                  <a:pt x="10" y="51"/>
                  <a:pt x="10" y="51"/>
                </a:cubicBezTo>
                <a:cubicBezTo>
                  <a:pt x="0" y="34"/>
                  <a:pt x="0" y="34"/>
                  <a:pt x="0" y="34"/>
                </a:cubicBezTo>
                <a:cubicBezTo>
                  <a:pt x="7" y="34"/>
                  <a:pt x="7" y="34"/>
                  <a:pt x="7" y="34"/>
                </a:cubicBezTo>
                <a:cubicBezTo>
                  <a:pt x="18" y="46"/>
                  <a:pt x="18" y="46"/>
                  <a:pt x="18" y="46"/>
                </a:cubicBezTo>
                <a:cubicBezTo>
                  <a:pt x="19" y="45"/>
                  <a:pt x="19" y="45"/>
                  <a:pt x="19" y="45"/>
                </a:cubicBezTo>
                <a:cubicBezTo>
                  <a:pt x="14" y="34"/>
                  <a:pt x="14" y="34"/>
                  <a:pt x="14" y="34"/>
                </a:cubicBezTo>
                <a:cubicBezTo>
                  <a:pt x="16" y="23"/>
                  <a:pt x="16" y="23"/>
                  <a:pt x="16" y="23"/>
                </a:cubicBezTo>
                <a:cubicBezTo>
                  <a:pt x="30" y="23"/>
                  <a:pt x="30" y="23"/>
                  <a:pt x="30" y="23"/>
                </a:cubicBezTo>
                <a:cubicBezTo>
                  <a:pt x="40" y="50"/>
                  <a:pt x="40" y="50"/>
                  <a:pt x="40" y="50"/>
                </a:cubicBezTo>
                <a:close/>
                <a:moveTo>
                  <a:pt x="101" y="88"/>
                </a:moveTo>
                <a:cubicBezTo>
                  <a:pt x="105" y="88"/>
                  <a:pt x="108" y="88"/>
                  <a:pt x="112" y="88"/>
                </a:cubicBezTo>
                <a:cubicBezTo>
                  <a:pt x="112" y="88"/>
                  <a:pt x="112" y="88"/>
                  <a:pt x="112" y="88"/>
                </a:cubicBezTo>
                <a:cubicBezTo>
                  <a:pt x="114" y="88"/>
                  <a:pt x="115" y="89"/>
                  <a:pt x="116" y="90"/>
                </a:cubicBezTo>
                <a:cubicBezTo>
                  <a:pt x="116" y="92"/>
                  <a:pt x="116" y="93"/>
                  <a:pt x="116" y="95"/>
                </a:cubicBezTo>
                <a:cubicBezTo>
                  <a:pt x="116" y="96"/>
                  <a:pt x="116" y="98"/>
                  <a:pt x="116" y="99"/>
                </a:cubicBezTo>
                <a:cubicBezTo>
                  <a:pt x="115" y="101"/>
                  <a:pt x="114" y="102"/>
                  <a:pt x="112" y="102"/>
                </a:cubicBezTo>
                <a:cubicBezTo>
                  <a:pt x="112" y="102"/>
                  <a:pt x="112" y="102"/>
                  <a:pt x="112" y="102"/>
                </a:cubicBezTo>
                <a:cubicBezTo>
                  <a:pt x="107" y="102"/>
                  <a:pt x="101" y="102"/>
                  <a:pt x="96" y="102"/>
                </a:cubicBezTo>
                <a:cubicBezTo>
                  <a:pt x="94" y="102"/>
                  <a:pt x="92" y="102"/>
                  <a:pt x="90" y="101"/>
                </a:cubicBezTo>
                <a:cubicBezTo>
                  <a:pt x="74" y="121"/>
                  <a:pt x="74" y="121"/>
                  <a:pt x="74" y="121"/>
                </a:cubicBezTo>
                <a:cubicBezTo>
                  <a:pt x="64" y="119"/>
                  <a:pt x="64" y="119"/>
                  <a:pt x="64" y="119"/>
                </a:cubicBezTo>
                <a:cubicBezTo>
                  <a:pt x="66" y="85"/>
                  <a:pt x="66" y="85"/>
                  <a:pt x="66" y="85"/>
                </a:cubicBezTo>
                <a:cubicBezTo>
                  <a:pt x="103" y="85"/>
                  <a:pt x="103" y="85"/>
                  <a:pt x="103" y="85"/>
                </a:cubicBezTo>
                <a:cubicBezTo>
                  <a:pt x="101" y="88"/>
                  <a:pt x="101" y="88"/>
                  <a:pt x="101" y="88"/>
                </a:cubicBezTo>
                <a:close/>
                <a:moveTo>
                  <a:pt x="113" y="92"/>
                </a:moveTo>
                <a:cubicBezTo>
                  <a:pt x="113" y="91"/>
                  <a:pt x="112" y="91"/>
                  <a:pt x="112" y="91"/>
                </a:cubicBezTo>
                <a:cubicBezTo>
                  <a:pt x="112" y="91"/>
                  <a:pt x="112" y="91"/>
                  <a:pt x="112" y="92"/>
                </a:cubicBezTo>
                <a:cubicBezTo>
                  <a:pt x="112" y="92"/>
                  <a:pt x="112" y="94"/>
                  <a:pt x="112" y="95"/>
                </a:cubicBezTo>
                <a:cubicBezTo>
                  <a:pt x="112" y="96"/>
                  <a:pt x="112" y="97"/>
                  <a:pt x="112" y="98"/>
                </a:cubicBezTo>
                <a:cubicBezTo>
                  <a:pt x="112" y="98"/>
                  <a:pt x="112" y="98"/>
                  <a:pt x="112" y="98"/>
                </a:cubicBezTo>
                <a:cubicBezTo>
                  <a:pt x="112" y="98"/>
                  <a:pt x="113" y="98"/>
                  <a:pt x="113" y="98"/>
                </a:cubicBezTo>
                <a:cubicBezTo>
                  <a:pt x="113" y="97"/>
                  <a:pt x="113" y="96"/>
                  <a:pt x="113" y="95"/>
                </a:cubicBezTo>
                <a:cubicBezTo>
                  <a:pt x="113" y="94"/>
                  <a:pt x="113" y="92"/>
                  <a:pt x="113" y="92"/>
                </a:cubicBezTo>
                <a:close/>
                <a:moveTo>
                  <a:pt x="108" y="32"/>
                </a:moveTo>
                <a:cubicBezTo>
                  <a:pt x="108" y="32"/>
                  <a:pt x="108" y="32"/>
                  <a:pt x="108" y="32"/>
                </a:cubicBezTo>
                <a:cubicBezTo>
                  <a:pt x="108" y="32"/>
                  <a:pt x="108" y="32"/>
                  <a:pt x="108" y="32"/>
                </a:cubicBezTo>
                <a:cubicBezTo>
                  <a:pt x="108" y="33"/>
                  <a:pt x="107" y="33"/>
                  <a:pt x="107" y="33"/>
                </a:cubicBezTo>
                <a:cubicBezTo>
                  <a:pt x="107" y="34"/>
                  <a:pt x="106" y="36"/>
                  <a:pt x="106" y="37"/>
                </a:cubicBezTo>
                <a:cubicBezTo>
                  <a:pt x="106" y="39"/>
                  <a:pt x="107" y="41"/>
                  <a:pt x="107" y="42"/>
                </a:cubicBezTo>
                <a:cubicBezTo>
                  <a:pt x="108" y="42"/>
                  <a:pt x="108" y="43"/>
                  <a:pt x="108" y="43"/>
                </a:cubicBezTo>
                <a:cubicBezTo>
                  <a:pt x="108" y="43"/>
                  <a:pt x="108" y="42"/>
                  <a:pt x="109" y="42"/>
                </a:cubicBezTo>
                <a:cubicBezTo>
                  <a:pt x="109" y="41"/>
                  <a:pt x="110" y="39"/>
                  <a:pt x="110" y="37"/>
                </a:cubicBezTo>
                <a:cubicBezTo>
                  <a:pt x="110" y="36"/>
                  <a:pt x="109" y="34"/>
                  <a:pt x="109" y="33"/>
                </a:cubicBezTo>
                <a:cubicBezTo>
                  <a:pt x="108" y="33"/>
                  <a:pt x="108" y="32"/>
                  <a:pt x="108" y="32"/>
                </a:cubicBezTo>
                <a:cubicBezTo>
                  <a:pt x="108" y="32"/>
                  <a:pt x="108" y="32"/>
                  <a:pt x="108" y="32"/>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1" name="Freeform 120"/>
          <p:cNvSpPr>
            <a:spLocks noEditPoints="1"/>
          </p:cNvSpPr>
          <p:nvPr userDrawn="1"/>
        </p:nvSpPr>
        <p:spPr bwMode="auto">
          <a:xfrm>
            <a:off x="4521201" y="3049588"/>
            <a:ext cx="783167" cy="382588"/>
          </a:xfrm>
          <a:custGeom>
            <a:avLst/>
            <a:gdLst>
              <a:gd name="T0" fmla="*/ 137 w 152"/>
              <a:gd name="T1" fmla="*/ 26 h 99"/>
              <a:gd name="T2" fmla="*/ 137 w 152"/>
              <a:gd name="T3" fmla="*/ 26 h 99"/>
              <a:gd name="T4" fmla="*/ 121 w 152"/>
              <a:gd name="T5" fmla="*/ 0 h 99"/>
              <a:gd name="T6" fmla="*/ 31 w 152"/>
              <a:gd name="T7" fmla="*/ 0 h 99"/>
              <a:gd name="T8" fmla="*/ 14 w 152"/>
              <a:gd name="T9" fmla="*/ 26 h 99"/>
              <a:gd name="T10" fmla="*/ 14 w 152"/>
              <a:gd name="T11" fmla="*/ 26 h 99"/>
              <a:gd name="T12" fmla="*/ 0 w 152"/>
              <a:gd name="T13" fmla="*/ 26 h 99"/>
              <a:gd name="T14" fmla="*/ 2 w 152"/>
              <a:gd name="T15" fmla="*/ 47 h 99"/>
              <a:gd name="T16" fmla="*/ 6 w 152"/>
              <a:gd name="T17" fmla="*/ 47 h 99"/>
              <a:gd name="T18" fmla="*/ 6 w 152"/>
              <a:gd name="T19" fmla="*/ 85 h 99"/>
              <a:gd name="T20" fmla="*/ 6 w 152"/>
              <a:gd name="T21" fmla="*/ 88 h 99"/>
              <a:gd name="T22" fmla="*/ 6 w 152"/>
              <a:gd name="T23" fmla="*/ 99 h 99"/>
              <a:gd name="T24" fmla="*/ 30 w 152"/>
              <a:gd name="T25" fmla="*/ 99 h 99"/>
              <a:gd name="T26" fmla="*/ 30 w 152"/>
              <a:gd name="T27" fmla="*/ 88 h 99"/>
              <a:gd name="T28" fmla="*/ 122 w 152"/>
              <a:gd name="T29" fmla="*/ 88 h 99"/>
              <a:gd name="T30" fmla="*/ 122 w 152"/>
              <a:gd name="T31" fmla="*/ 99 h 99"/>
              <a:gd name="T32" fmla="*/ 146 w 152"/>
              <a:gd name="T33" fmla="*/ 99 h 99"/>
              <a:gd name="T34" fmla="*/ 146 w 152"/>
              <a:gd name="T35" fmla="*/ 88 h 99"/>
              <a:gd name="T36" fmla="*/ 146 w 152"/>
              <a:gd name="T37" fmla="*/ 85 h 99"/>
              <a:gd name="T38" fmla="*/ 146 w 152"/>
              <a:gd name="T39" fmla="*/ 47 h 99"/>
              <a:gd name="T40" fmla="*/ 150 w 152"/>
              <a:gd name="T41" fmla="*/ 47 h 99"/>
              <a:gd name="T42" fmla="*/ 152 w 152"/>
              <a:gd name="T43" fmla="*/ 26 h 99"/>
              <a:gd name="T44" fmla="*/ 137 w 152"/>
              <a:gd name="T45" fmla="*/ 26 h 99"/>
              <a:gd name="T46" fmla="*/ 36 w 152"/>
              <a:gd name="T47" fmla="*/ 10 h 99"/>
              <a:gd name="T48" fmla="*/ 116 w 152"/>
              <a:gd name="T49" fmla="*/ 10 h 99"/>
              <a:gd name="T50" fmla="*/ 131 w 152"/>
              <a:gd name="T51" fmla="*/ 33 h 99"/>
              <a:gd name="T52" fmla="*/ 21 w 152"/>
              <a:gd name="T53" fmla="*/ 33 h 99"/>
              <a:gd name="T54" fmla="*/ 36 w 152"/>
              <a:gd name="T55" fmla="*/ 10 h 99"/>
              <a:gd name="T56" fmla="*/ 28 w 152"/>
              <a:gd name="T57" fmla="*/ 67 h 99"/>
              <a:gd name="T58" fmla="*/ 21 w 152"/>
              <a:gd name="T59" fmla="*/ 60 h 99"/>
              <a:gd name="T60" fmla="*/ 28 w 152"/>
              <a:gd name="T61" fmla="*/ 53 h 99"/>
              <a:gd name="T62" fmla="*/ 35 w 152"/>
              <a:gd name="T63" fmla="*/ 60 h 99"/>
              <a:gd name="T64" fmla="*/ 28 w 152"/>
              <a:gd name="T65" fmla="*/ 67 h 99"/>
              <a:gd name="T66" fmla="*/ 40 w 152"/>
              <a:gd name="T67" fmla="*/ 74 h 99"/>
              <a:gd name="T68" fmla="*/ 35 w 152"/>
              <a:gd name="T69" fmla="*/ 69 h 99"/>
              <a:gd name="T70" fmla="*/ 40 w 152"/>
              <a:gd name="T71" fmla="*/ 65 h 99"/>
              <a:gd name="T72" fmla="*/ 45 w 152"/>
              <a:gd name="T73" fmla="*/ 69 h 99"/>
              <a:gd name="T74" fmla="*/ 40 w 152"/>
              <a:gd name="T75" fmla="*/ 74 h 99"/>
              <a:gd name="T76" fmla="*/ 98 w 152"/>
              <a:gd name="T77" fmla="*/ 73 h 99"/>
              <a:gd name="T78" fmla="*/ 54 w 152"/>
              <a:gd name="T79" fmla="*/ 73 h 99"/>
              <a:gd name="T80" fmla="*/ 54 w 152"/>
              <a:gd name="T81" fmla="*/ 66 h 99"/>
              <a:gd name="T82" fmla="*/ 98 w 152"/>
              <a:gd name="T83" fmla="*/ 66 h 99"/>
              <a:gd name="T84" fmla="*/ 98 w 152"/>
              <a:gd name="T85" fmla="*/ 73 h 99"/>
              <a:gd name="T86" fmla="*/ 98 w 152"/>
              <a:gd name="T87" fmla="*/ 64 h 99"/>
              <a:gd name="T88" fmla="*/ 54 w 152"/>
              <a:gd name="T89" fmla="*/ 64 h 99"/>
              <a:gd name="T90" fmla="*/ 54 w 152"/>
              <a:gd name="T91" fmla="*/ 56 h 99"/>
              <a:gd name="T92" fmla="*/ 98 w 152"/>
              <a:gd name="T93" fmla="*/ 56 h 99"/>
              <a:gd name="T94" fmla="*/ 98 w 152"/>
              <a:gd name="T95" fmla="*/ 64 h 99"/>
              <a:gd name="T96" fmla="*/ 112 w 152"/>
              <a:gd name="T97" fmla="*/ 74 h 99"/>
              <a:gd name="T98" fmla="*/ 107 w 152"/>
              <a:gd name="T99" fmla="*/ 69 h 99"/>
              <a:gd name="T100" fmla="*/ 112 w 152"/>
              <a:gd name="T101" fmla="*/ 65 h 99"/>
              <a:gd name="T102" fmla="*/ 117 w 152"/>
              <a:gd name="T103" fmla="*/ 69 h 99"/>
              <a:gd name="T104" fmla="*/ 112 w 152"/>
              <a:gd name="T105" fmla="*/ 74 h 99"/>
              <a:gd name="T106" fmla="*/ 124 w 152"/>
              <a:gd name="T107" fmla="*/ 67 h 99"/>
              <a:gd name="T108" fmla="*/ 117 w 152"/>
              <a:gd name="T109" fmla="*/ 60 h 99"/>
              <a:gd name="T110" fmla="*/ 124 w 152"/>
              <a:gd name="T111" fmla="*/ 53 h 99"/>
              <a:gd name="T112" fmla="*/ 131 w 152"/>
              <a:gd name="T113" fmla="*/ 60 h 99"/>
              <a:gd name="T114" fmla="*/ 124 w 152"/>
              <a:gd name="T115" fmla="*/ 6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2" h="99">
                <a:moveTo>
                  <a:pt x="137" y="26"/>
                </a:moveTo>
                <a:cubicBezTo>
                  <a:pt x="137" y="26"/>
                  <a:pt x="137" y="26"/>
                  <a:pt x="137" y="26"/>
                </a:cubicBezTo>
                <a:cubicBezTo>
                  <a:pt x="121" y="0"/>
                  <a:pt x="121" y="0"/>
                  <a:pt x="121" y="0"/>
                </a:cubicBezTo>
                <a:cubicBezTo>
                  <a:pt x="31" y="0"/>
                  <a:pt x="31" y="0"/>
                  <a:pt x="31" y="0"/>
                </a:cubicBezTo>
                <a:cubicBezTo>
                  <a:pt x="14" y="26"/>
                  <a:pt x="14" y="26"/>
                  <a:pt x="14" y="26"/>
                </a:cubicBezTo>
                <a:cubicBezTo>
                  <a:pt x="14" y="26"/>
                  <a:pt x="14" y="26"/>
                  <a:pt x="14" y="26"/>
                </a:cubicBezTo>
                <a:cubicBezTo>
                  <a:pt x="0" y="26"/>
                  <a:pt x="0" y="26"/>
                  <a:pt x="0" y="26"/>
                </a:cubicBezTo>
                <a:cubicBezTo>
                  <a:pt x="2" y="47"/>
                  <a:pt x="2" y="47"/>
                  <a:pt x="2" y="47"/>
                </a:cubicBezTo>
                <a:cubicBezTo>
                  <a:pt x="6" y="47"/>
                  <a:pt x="6" y="47"/>
                  <a:pt x="6" y="47"/>
                </a:cubicBezTo>
                <a:cubicBezTo>
                  <a:pt x="6" y="85"/>
                  <a:pt x="6" y="85"/>
                  <a:pt x="6" y="85"/>
                </a:cubicBezTo>
                <a:cubicBezTo>
                  <a:pt x="6" y="88"/>
                  <a:pt x="6" y="88"/>
                  <a:pt x="6" y="88"/>
                </a:cubicBezTo>
                <a:cubicBezTo>
                  <a:pt x="6" y="99"/>
                  <a:pt x="6" y="99"/>
                  <a:pt x="6" y="99"/>
                </a:cubicBezTo>
                <a:cubicBezTo>
                  <a:pt x="30" y="99"/>
                  <a:pt x="30" y="99"/>
                  <a:pt x="30" y="99"/>
                </a:cubicBezTo>
                <a:cubicBezTo>
                  <a:pt x="30" y="88"/>
                  <a:pt x="30" y="88"/>
                  <a:pt x="30" y="88"/>
                </a:cubicBezTo>
                <a:cubicBezTo>
                  <a:pt x="122" y="88"/>
                  <a:pt x="122" y="88"/>
                  <a:pt x="122" y="88"/>
                </a:cubicBezTo>
                <a:cubicBezTo>
                  <a:pt x="122" y="99"/>
                  <a:pt x="122" y="99"/>
                  <a:pt x="122" y="99"/>
                </a:cubicBezTo>
                <a:cubicBezTo>
                  <a:pt x="146" y="99"/>
                  <a:pt x="146" y="99"/>
                  <a:pt x="146" y="99"/>
                </a:cubicBezTo>
                <a:cubicBezTo>
                  <a:pt x="146" y="88"/>
                  <a:pt x="146" y="88"/>
                  <a:pt x="146" y="88"/>
                </a:cubicBezTo>
                <a:cubicBezTo>
                  <a:pt x="146" y="85"/>
                  <a:pt x="146" y="85"/>
                  <a:pt x="146" y="85"/>
                </a:cubicBezTo>
                <a:cubicBezTo>
                  <a:pt x="146" y="47"/>
                  <a:pt x="146" y="47"/>
                  <a:pt x="146" y="47"/>
                </a:cubicBezTo>
                <a:cubicBezTo>
                  <a:pt x="150" y="47"/>
                  <a:pt x="150" y="47"/>
                  <a:pt x="150" y="47"/>
                </a:cubicBezTo>
                <a:cubicBezTo>
                  <a:pt x="152" y="26"/>
                  <a:pt x="152" y="26"/>
                  <a:pt x="152" y="26"/>
                </a:cubicBezTo>
                <a:lnTo>
                  <a:pt x="137" y="26"/>
                </a:lnTo>
                <a:close/>
                <a:moveTo>
                  <a:pt x="36" y="10"/>
                </a:moveTo>
                <a:cubicBezTo>
                  <a:pt x="116" y="10"/>
                  <a:pt x="116" y="10"/>
                  <a:pt x="116" y="10"/>
                </a:cubicBezTo>
                <a:cubicBezTo>
                  <a:pt x="131" y="33"/>
                  <a:pt x="131" y="33"/>
                  <a:pt x="131" y="33"/>
                </a:cubicBezTo>
                <a:cubicBezTo>
                  <a:pt x="21" y="33"/>
                  <a:pt x="21" y="33"/>
                  <a:pt x="21" y="33"/>
                </a:cubicBezTo>
                <a:lnTo>
                  <a:pt x="36" y="10"/>
                </a:lnTo>
                <a:close/>
                <a:moveTo>
                  <a:pt x="28" y="67"/>
                </a:moveTo>
                <a:cubicBezTo>
                  <a:pt x="24" y="67"/>
                  <a:pt x="21" y="64"/>
                  <a:pt x="21" y="60"/>
                </a:cubicBezTo>
                <a:cubicBezTo>
                  <a:pt x="21" y="56"/>
                  <a:pt x="24" y="53"/>
                  <a:pt x="28" y="53"/>
                </a:cubicBezTo>
                <a:cubicBezTo>
                  <a:pt x="32" y="53"/>
                  <a:pt x="35" y="56"/>
                  <a:pt x="35" y="60"/>
                </a:cubicBezTo>
                <a:cubicBezTo>
                  <a:pt x="35" y="64"/>
                  <a:pt x="32" y="67"/>
                  <a:pt x="28" y="67"/>
                </a:cubicBezTo>
                <a:close/>
                <a:moveTo>
                  <a:pt x="40" y="74"/>
                </a:moveTo>
                <a:cubicBezTo>
                  <a:pt x="37" y="74"/>
                  <a:pt x="35" y="72"/>
                  <a:pt x="35" y="69"/>
                </a:cubicBezTo>
                <a:cubicBezTo>
                  <a:pt x="35" y="67"/>
                  <a:pt x="37" y="65"/>
                  <a:pt x="40" y="65"/>
                </a:cubicBezTo>
                <a:cubicBezTo>
                  <a:pt x="42" y="65"/>
                  <a:pt x="45" y="67"/>
                  <a:pt x="45" y="69"/>
                </a:cubicBezTo>
                <a:cubicBezTo>
                  <a:pt x="45" y="72"/>
                  <a:pt x="42" y="74"/>
                  <a:pt x="40" y="74"/>
                </a:cubicBezTo>
                <a:close/>
                <a:moveTo>
                  <a:pt x="98" y="73"/>
                </a:moveTo>
                <a:cubicBezTo>
                  <a:pt x="54" y="73"/>
                  <a:pt x="54" y="73"/>
                  <a:pt x="54" y="73"/>
                </a:cubicBezTo>
                <a:cubicBezTo>
                  <a:pt x="54" y="66"/>
                  <a:pt x="54" y="66"/>
                  <a:pt x="54" y="66"/>
                </a:cubicBezTo>
                <a:cubicBezTo>
                  <a:pt x="98" y="66"/>
                  <a:pt x="98" y="66"/>
                  <a:pt x="98" y="66"/>
                </a:cubicBezTo>
                <a:lnTo>
                  <a:pt x="98" y="73"/>
                </a:lnTo>
                <a:close/>
                <a:moveTo>
                  <a:pt x="98" y="64"/>
                </a:moveTo>
                <a:cubicBezTo>
                  <a:pt x="54" y="64"/>
                  <a:pt x="54" y="64"/>
                  <a:pt x="54" y="64"/>
                </a:cubicBezTo>
                <a:cubicBezTo>
                  <a:pt x="54" y="56"/>
                  <a:pt x="54" y="56"/>
                  <a:pt x="54" y="56"/>
                </a:cubicBezTo>
                <a:cubicBezTo>
                  <a:pt x="98" y="56"/>
                  <a:pt x="98" y="56"/>
                  <a:pt x="98" y="56"/>
                </a:cubicBezTo>
                <a:lnTo>
                  <a:pt x="98" y="64"/>
                </a:lnTo>
                <a:close/>
                <a:moveTo>
                  <a:pt x="112" y="74"/>
                </a:moveTo>
                <a:cubicBezTo>
                  <a:pt x="109" y="74"/>
                  <a:pt x="107" y="72"/>
                  <a:pt x="107" y="69"/>
                </a:cubicBezTo>
                <a:cubicBezTo>
                  <a:pt x="107" y="67"/>
                  <a:pt x="109" y="65"/>
                  <a:pt x="112" y="65"/>
                </a:cubicBezTo>
                <a:cubicBezTo>
                  <a:pt x="115" y="65"/>
                  <a:pt x="117" y="67"/>
                  <a:pt x="117" y="69"/>
                </a:cubicBezTo>
                <a:cubicBezTo>
                  <a:pt x="117" y="72"/>
                  <a:pt x="115" y="74"/>
                  <a:pt x="112" y="74"/>
                </a:cubicBezTo>
                <a:close/>
                <a:moveTo>
                  <a:pt x="124" y="67"/>
                </a:moveTo>
                <a:cubicBezTo>
                  <a:pt x="120" y="67"/>
                  <a:pt x="117" y="64"/>
                  <a:pt x="117" y="60"/>
                </a:cubicBezTo>
                <a:cubicBezTo>
                  <a:pt x="117" y="56"/>
                  <a:pt x="120" y="53"/>
                  <a:pt x="124" y="53"/>
                </a:cubicBezTo>
                <a:cubicBezTo>
                  <a:pt x="128" y="53"/>
                  <a:pt x="131" y="56"/>
                  <a:pt x="131" y="60"/>
                </a:cubicBezTo>
                <a:cubicBezTo>
                  <a:pt x="131" y="64"/>
                  <a:pt x="128" y="67"/>
                  <a:pt x="124" y="6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2" name="Freeform 121"/>
          <p:cNvSpPr>
            <a:spLocks noEditPoints="1"/>
          </p:cNvSpPr>
          <p:nvPr userDrawn="1"/>
        </p:nvSpPr>
        <p:spPr bwMode="auto">
          <a:xfrm>
            <a:off x="7090834" y="3405189"/>
            <a:ext cx="499533" cy="377825"/>
          </a:xfrm>
          <a:custGeom>
            <a:avLst/>
            <a:gdLst>
              <a:gd name="T0" fmla="*/ 0 w 97"/>
              <a:gd name="T1" fmla="*/ 49 h 98"/>
              <a:gd name="T2" fmla="*/ 48 w 97"/>
              <a:gd name="T3" fmla="*/ 98 h 98"/>
              <a:gd name="T4" fmla="*/ 97 w 97"/>
              <a:gd name="T5" fmla="*/ 49 h 98"/>
              <a:gd name="T6" fmla="*/ 48 w 97"/>
              <a:gd name="T7" fmla="*/ 0 h 98"/>
              <a:gd name="T8" fmla="*/ 0 w 97"/>
              <a:gd name="T9" fmla="*/ 49 h 98"/>
              <a:gd name="T10" fmla="*/ 10 w 97"/>
              <a:gd name="T11" fmla="*/ 49 h 98"/>
              <a:gd name="T12" fmla="*/ 11 w 97"/>
              <a:gd name="T13" fmla="*/ 40 h 98"/>
              <a:gd name="T14" fmla="*/ 20 w 97"/>
              <a:gd name="T15" fmla="*/ 49 h 98"/>
              <a:gd name="T16" fmla="*/ 18 w 97"/>
              <a:gd name="T17" fmla="*/ 61 h 98"/>
              <a:gd name="T18" fmla="*/ 26 w 97"/>
              <a:gd name="T19" fmla="*/ 70 h 98"/>
              <a:gd name="T20" fmla="*/ 26 w 97"/>
              <a:gd name="T21" fmla="*/ 81 h 98"/>
              <a:gd name="T22" fmla="*/ 10 w 97"/>
              <a:gd name="T23" fmla="*/ 49 h 98"/>
              <a:gd name="T24" fmla="*/ 40 w 97"/>
              <a:gd name="T25" fmla="*/ 12 h 98"/>
              <a:gd name="T26" fmla="*/ 48 w 97"/>
              <a:gd name="T27" fmla="*/ 11 h 98"/>
              <a:gd name="T28" fmla="*/ 58 w 97"/>
              <a:gd name="T29" fmla="*/ 12 h 98"/>
              <a:gd name="T30" fmla="*/ 57 w 97"/>
              <a:gd name="T31" fmla="*/ 15 h 98"/>
              <a:gd name="T32" fmla="*/ 59 w 97"/>
              <a:gd name="T33" fmla="*/ 17 h 98"/>
              <a:gd name="T34" fmla="*/ 65 w 97"/>
              <a:gd name="T35" fmla="*/ 17 h 98"/>
              <a:gd name="T36" fmla="*/ 66 w 97"/>
              <a:gd name="T37" fmla="*/ 15 h 98"/>
              <a:gd name="T38" fmla="*/ 70 w 97"/>
              <a:gd name="T39" fmla="*/ 17 h 98"/>
              <a:gd name="T40" fmla="*/ 67 w 97"/>
              <a:gd name="T41" fmla="*/ 19 h 98"/>
              <a:gd name="T42" fmla="*/ 63 w 97"/>
              <a:gd name="T43" fmla="*/ 23 h 98"/>
              <a:gd name="T44" fmla="*/ 67 w 97"/>
              <a:gd name="T45" fmla="*/ 25 h 98"/>
              <a:gd name="T46" fmla="*/ 67 w 97"/>
              <a:gd name="T47" fmla="*/ 27 h 98"/>
              <a:gd name="T48" fmla="*/ 63 w 97"/>
              <a:gd name="T49" fmla="*/ 27 h 98"/>
              <a:gd name="T50" fmla="*/ 63 w 97"/>
              <a:gd name="T51" fmla="*/ 31 h 98"/>
              <a:gd name="T52" fmla="*/ 69 w 97"/>
              <a:gd name="T53" fmla="*/ 33 h 98"/>
              <a:gd name="T54" fmla="*/ 73 w 97"/>
              <a:gd name="T55" fmla="*/ 27 h 98"/>
              <a:gd name="T56" fmla="*/ 78 w 97"/>
              <a:gd name="T57" fmla="*/ 26 h 98"/>
              <a:gd name="T58" fmla="*/ 79 w 97"/>
              <a:gd name="T59" fmla="*/ 26 h 98"/>
              <a:gd name="T60" fmla="*/ 85 w 97"/>
              <a:gd name="T61" fmla="*/ 37 h 98"/>
              <a:gd name="T62" fmla="*/ 85 w 97"/>
              <a:gd name="T63" fmla="*/ 37 h 98"/>
              <a:gd name="T64" fmla="*/ 77 w 97"/>
              <a:gd name="T65" fmla="*/ 35 h 98"/>
              <a:gd name="T66" fmla="*/ 67 w 97"/>
              <a:gd name="T67" fmla="*/ 37 h 98"/>
              <a:gd name="T68" fmla="*/ 61 w 97"/>
              <a:gd name="T69" fmla="*/ 43 h 98"/>
              <a:gd name="T70" fmla="*/ 63 w 97"/>
              <a:gd name="T71" fmla="*/ 53 h 98"/>
              <a:gd name="T72" fmla="*/ 73 w 97"/>
              <a:gd name="T73" fmla="*/ 59 h 98"/>
              <a:gd name="T74" fmla="*/ 73 w 97"/>
              <a:gd name="T75" fmla="*/ 79 h 98"/>
              <a:gd name="T76" fmla="*/ 48 w 97"/>
              <a:gd name="T77" fmla="*/ 88 h 98"/>
              <a:gd name="T78" fmla="*/ 36 w 97"/>
              <a:gd name="T79" fmla="*/ 86 h 98"/>
              <a:gd name="T80" fmla="*/ 46 w 97"/>
              <a:gd name="T81" fmla="*/ 61 h 98"/>
              <a:gd name="T82" fmla="*/ 44 w 97"/>
              <a:gd name="T83" fmla="*/ 51 h 98"/>
              <a:gd name="T84" fmla="*/ 32 w 97"/>
              <a:gd name="T85" fmla="*/ 41 h 98"/>
              <a:gd name="T86" fmla="*/ 26 w 97"/>
              <a:gd name="T87" fmla="*/ 47 h 98"/>
              <a:gd name="T88" fmla="*/ 22 w 97"/>
              <a:gd name="T89" fmla="*/ 39 h 98"/>
              <a:gd name="T90" fmla="*/ 34 w 97"/>
              <a:gd name="T91" fmla="*/ 31 h 98"/>
              <a:gd name="T92" fmla="*/ 40 w 97"/>
              <a:gd name="T93" fmla="*/ 15 h 98"/>
              <a:gd name="T94" fmla="*/ 40 w 97"/>
              <a:gd name="T95" fmla="*/ 1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7" h="98">
                <a:moveTo>
                  <a:pt x="0" y="49"/>
                </a:moveTo>
                <a:cubicBezTo>
                  <a:pt x="0" y="76"/>
                  <a:pt x="21" y="98"/>
                  <a:pt x="48" y="98"/>
                </a:cubicBezTo>
                <a:cubicBezTo>
                  <a:pt x="75" y="98"/>
                  <a:pt x="97" y="76"/>
                  <a:pt x="97" y="49"/>
                </a:cubicBezTo>
                <a:cubicBezTo>
                  <a:pt x="97" y="22"/>
                  <a:pt x="75" y="0"/>
                  <a:pt x="48" y="0"/>
                </a:cubicBezTo>
                <a:cubicBezTo>
                  <a:pt x="21" y="0"/>
                  <a:pt x="0" y="22"/>
                  <a:pt x="0" y="49"/>
                </a:cubicBezTo>
                <a:close/>
                <a:moveTo>
                  <a:pt x="10" y="49"/>
                </a:moveTo>
                <a:cubicBezTo>
                  <a:pt x="10" y="46"/>
                  <a:pt x="10" y="43"/>
                  <a:pt x="11" y="40"/>
                </a:cubicBezTo>
                <a:cubicBezTo>
                  <a:pt x="20" y="49"/>
                  <a:pt x="20" y="49"/>
                  <a:pt x="20" y="49"/>
                </a:cubicBezTo>
                <a:cubicBezTo>
                  <a:pt x="18" y="61"/>
                  <a:pt x="18" y="61"/>
                  <a:pt x="18" y="61"/>
                </a:cubicBezTo>
                <a:cubicBezTo>
                  <a:pt x="26" y="70"/>
                  <a:pt x="26" y="70"/>
                  <a:pt x="26" y="70"/>
                </a:cubicBezTo>
                <a:cubicBezTo>
                  <a:pt x="26" y="81"/>
                  <a:pt x="26" y="81"/>
                  <a:pt x="26" y="81"/>
                </a:cubicBezTo>
                <a:cubicBezTo>
                  <a:pt x="16" y="74"/>
                  <a:pt x="10" y="62"/>
                  <a:pt x="10" y="49"/>
                </a:cubicBezTo>
                <a:close/>
                <a:moveTo>
                  <a:pt x="40" y="12"/>
                </a:moveTo>
                <a:cubicBezTo>
                  <a:pt x="42" y="11"/>
                  <a:pt x="45" y="11"/>
                  <a:pt x="48" y="11"/>
                </a:cubicBezTo>
                <a:cubicBezTo>
                  <a:pt x="52" y="11"/>
                  <a:pt x="55" y="11"/>
                  <a:pt x="58" y="12"/>
                </a:cubicBezTo>
                <a:cubicBezTo>
                  <a:pt x="57" y="15"/>
                  <a:pt x="57" y="15"/>
                  <a:pt x="57" y="15"/>
                </a:cubicBezTo>
                <a:cubicBezTo>
                  <a:pt x="59" y="17"/>
                  <a:pt x="59" y="17"/>
                  <a:pt x="59" y="17"/>
                </a:cubicBezTo>
                <a:cubicBezTo>
                  <a:pt x="65" y="17"/>
                  <a:pt x="65" y="17"/>
                  <a:pt x="65" y="17"/>
                </a:cubicBezTo>
                <a:cubicBezTo>
                  <a:pt x="66" y="15"/>
                  <a:pt x="66" y="15"/>
                  <a:pt x="66" y="15"/>
                </a:cubicBezTo>
                <a:cubicBezTo>
                  <a:pt x="68" y="16"/>
                  <a:pt x="69" y="17"/>
                  <a:pt x="70" y="17"/>
                </a:cubicBezTo>
                <a:cubicBezTo>
                  <a:pt x="67" y="19"/>
                  <a:pt x="67" y="19"/>
                  <a:pt x="67" y="19"/>
                </a:cubicBezTo>
                <a:cubicBezTo>
                  <a:pt x="63" y="23"/>
                  <a:pt x="63" y="23"/>
                  <a:pt x="63" y="23"/>
                </a:cubicBezTo>
                <a:cubicBezTo>
                  <a:pt x="67" y="25"/>
                  <a:pt x="67" y="25"/>
                  <a:pt x="67" y="25"/>
                </a:cubicBezTo>
                <a:cubicBezTo>
                  <a:pt x="67" y="27"/>
                  <a:pt x="67" y="27"/>
                  <a:pt x="67" y="27"/>
                </a:cubicBezTo>
                <a:cubicBezTo>
                  <a:pt x="63" y="27"/>
                  <a:pt x="63" y="27"/>
                  <a:pt x="63" y="27"/>
                </a:cubicBezTo>
                <a:cubicBezTo>
                  <a:pt x="63" y="31"/>
                  <a:pt x="63" y="31"/>
                  <a:pt x="63" y="31"/>
                </a:cubicBezTo>
                <a:cubicBezTo>
                  <a:pt x="63" y="31"/>
                  <a:pt x="65" y="33"/>
                  <a:pt x="69" y="33"/>
                </a:cubicBezTo>
                <a:cubicBezTo>
                  <a:pt x="72" y="33"/>
                  <a:pt x="71" y="29"/>
                  <a:pt x="73" y="27"/>
                </a:cubicBezTo>
                <a:cubicBezTo>
                  <a:pt x="75" y="25"/>
                  <a:pt x="78" y="26"/>
                  <a:pt x="78" y="26"/>
                </a:cubicBezTo>
                <a:cubicBezTo>
                  <a:pt x="79" y="26"/>
                  <a:pt x="79" y="26"/>
                  <a:pt x="79" y="26"/>
                </a:cubicBezTo>
                <a:cubicBezTo>
                  <a:pt x="82" y="29"/>
                  <a:pt x="84" y="33"/>
                  <a:pt x="85" y="37"/>
                </a:cubicBezTo>
                <a:cubicBezTo>
                  <a:pt x="85" y="37"/>
                  <a:pt x="85" y="37"/>
                  <a:pt x="85" y="37"/>
                </a:cubicBezTo>
                <a:cubicBezTo>
                  <a:pt x="85" y="37"/>
                  <a:pt x="82" y="35"/>
                  <a:pt x="77" y="35"/>
                </a:cubicBezTo>
                <a:cubicBezTo>
                  <a:pt x="72" y="35"/>
                  <a:pt x="67" y="37"/>
                  <a:pt x="67" y="37"/>
                </a:cubicBezTo>
                <a:cubicBezTo>
                  <a:pt x="67" y="37"/>
                  <a:pt x="61" y="39"/>
                  <a:pt x="61" y="43"/>
                </a:cubicBezTo>
                <a:cubicBezTo>
                  <a:pt x="60" y="51"/>
                  <a:pt x="63" y="53"/>
                  <a:pt x="63" y="53"/>
                </a:cubicBezTo>
                <a:cubicBezTo>
                  <a:pt x="73" y="59"/>
                  <a:pt x="73" y="59"/>
                  <a:pt x="73" y="59"/>
                </a:cubicBezTo>
                <a:cubicBezTo>
                  <a:pt x="73" y="79"/>
                  <a:pt x="73" y="79"/>
                  <a:pt x="73" y="79"/>
                </a:cubicBezTo>
                <a:cubicBezTo>
                  <a:pt x="66" y="85"/>
                  <a:pt x="58" y="88"/>
                  <a:pt x="48" y="88"/>
                </a:cubicBezTo>
                <a:cubicBezTo>
                  <a:pt x="44" y="88"/>
                  <a:pt x="40" y="87"/>
                  <a:pt x="36" y="86"/>
                </a:cubicBezTo>
                <a:cubicBezTo>
                  <a:pt x="46" y="61"/>
                  <a:pt x="46" y="61"/>
                  <a:pt x="46" y="61"/>
                </a:cubicBezTo>
                <a:cubicBezTo>
                  <a:pt x="44" y="51"/>
                  <a:pt x="44" y="51"/>
                  <a:pt x="44" y="51"/>
                </a:cubicBezTo>
                <a:cubicBezTo>
                  <a:pt x="44" y="51"/>
                  <a:pt x="36" y="41"/>
                  <a:pt x="32" y="41"/>
                </a:cubicBezTo>
                <a:cubicBezTo>
                  <a:pt x="28" y="41"/>
                  <a:pt x="26" y="47"/>
                  <a:pt x="26" y="47"/>
                </a:cubicBezTo>
                <a:cubicBezTo>
                  <a:pt x="22" y="39"/>
                  <a:pt x="22" y="39"/>
                  <a:pt x="22" y="39"/>
                </a:cubicBezTo>
                <a:cubicBezTo>
                  <a:pt x="34" y="31"/>
                  <a:pt x="34" y="31"/>
                  <a:pt x="34" y="31"/>
                </a:cubicBezTo>
                <a:cubicBezTo>
                  <a:pt x="40" y="15"/>
                  <a:pt x="40" y="15"/>
                  <a:pt x="40" y="15"/>
                </a:cubicBezTo>
                <a:lnTo>
                  <a:pt x="40" y="1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3" name="Freeform 122"/>
          <p:cNvSpPr>
            <a:spLocks noEditPoints="1"/>
          </p:cNvSpPr>
          <p:nvPr userDrawn="1"/>
        </p:nvSpPr>
        <p:spPr bwMode="auto">
          <a:xfrm>
            <a:off x="7806267" y="3400425"/>
            <a:ext cx="499533" cy="374650"/>
          </a:xfrm>
          <a:custGeom>
            <a:avLst/>
            <a:gdLst>
              <a:gd name="T0" fmla="*/ 0 w 97"/>
              <a:gd name="T1" fmla="*/ 82 h 97"/>
              <a:gd name="T2" fmla="*/ 14 w 97"/>
              <a:gd name="T3" fmla="*/ 96 h 97"/>
              <a:gd name="T4" fmla="*/ 24 w 97"/>
              <a:gd name="T5" fmla="*/ 92 h 97"/>
              <a:gd name="T6" fmla="*/ 50 w 97"/>
              <a:gd name="T7" fmla="*/ 67 h 97"/>
              <a:gd name="T8" fmla="*/ 57 w 97"/>
              <a:gd name="T9" fmla="*/ 73 h 97"/>
              <a:gd name="T10" fmla="*/ 59 w 97"/>
              <a:gd name="T11" fmla="*/ 83 h 97"/>
              <a:gd name="T12" fmla="*/ 69 w 97"/>
              <a:gd name="T13" fmla="*/ 93 h 97"/>
              <a:gd name="T14" fmla="*/ 84 w 97"/>
              <a:gd name="T15" fmla="*/ 93 h 97"/>
              <a:gd name="T16" fmla="*/ 84 w 97"/>
              <a:gd name="T17" fmla="*/ 79 h 97"/>
              <a:gd name="T18" fmla="*/ 74 w 97"/>
              <a:gd name="T19" fmla="*/ 69 h 97"/>
              <a:gd name="T20" fmla="*/ 64 w 97"/>
              <a:gd name="T21" fmla="*/ 66 h 97"/>
              <a:gd name="T22" fmla="*/ 57 w 97"/>
              <a:gd name="T23" fmla="*/ 60 h 97"/>
              <a:gd name="T24" fmla="*/ 61 w 97"/>
              <a:gd name="T25" fmla="*/ 55 h 97"/>
              <a:gd name="T26" fmla="*/ 88 w 97"/>
              <a:gd name="T27" fmla="*/ 48 h 97"/>
              <a:gd name="T28" fmla="*/ 97 w 97"/>
              <a:gd name="T29" fmla="*/ 30 h 97"/>
              <a:gd name="T30" fmla="*/ 97 w 97"/>
              <a:gd name="T31" fmla="*/ 30 h 97"/>
              <a:gd name="T32" fmla="*/ 93 w 97"/>
              <a:gd name="T33" fmla="*/ 26 h 97"/>
              <a:gd name="T34" fmla="*/ 90 w 97"/>
              <a:gd name="T35" fmla="*/ 27 h 97"/>
              <a:gd name="T36" fmla="*/ 89 w 97"/>
              <a:gd name="T37" fmla="*/ 28 h 97"/>
              <a:gd name="T38" fmla="*/ 85 w 97"/>
              <a:gd name="T39" fmla="*/ 32 h 97"/>
              <a:gd name="T40" fmla="*/ 74 w 97"/>
              <a:gd name="T41" fmla="*/ 36 h 97"/>
              <a:gd name="T42" fmla="*/ 64 w 97"/>
              <a:gd name="T43" fmla="*/ 32 h 97"/>
              <a:gd name="T44" fmla="*/ 60 w 97"/>
              <a:gd name="T45" fmla="*/ 22 h 97"/>
              <a:gd name="T46" fmla="*/ 64 w 97"/>
              <a:gd name="T47" fmla="*/ 12 h 97"/>
              <a:gd name="T48" fmla="*/ 68 w 97"/>
              <a:gd name="T49" fmla="*/ 8 h 97"/>
              <a:gd name="T50" fmla="*/ 69 w 97"/>
              <a:gd name="T51" fmla="*/ 7 h 97"/>
              <a:gd name="T52" fmla="*/ 71 w 97"/>
              <a:gd name="T53" fmla="*/ 4 h 97"/>
              <a:gd name="T54" fmla="*/ 67 w 97"/>
              <a:gd name="T55" fmla="*/ 0 h 97"/>
              <a:gd name="T56" fmla="*/ 66 w 97"/>
              <a:gd name="T57" fmla="*/ 0 h 97"/>
              <a:gd name="T58" fmla="*/ 48 w 97"/>
              <a:gd name="T59" fmla="*/ 8 h 97"/>
              <a:gd name="T60" fmla="*/ 41 w 97"/>
              <a:gd name="T61" fmla="*/ 35 h 97"/>
              <a:gd name="T62" fmla="*/ 37 w 97"/>
              <a:gd name="T63" fmla="*/ 39 h 97"/>
              <a:gd name="T64" fmla="*/ 18 w 97"/>
              <a:gd name="T65" fmla="*/ 21 h 97"/>
              <a:gd name="T66" fmla="*/ 18 w 97"/>
              <a:gd name="T67" fmla="*/ 16 h 97"/>
              <a:gd name="T68" fmla="*/ 6 w 97"/>
              <a:gd name="T69" fmla="*/ 10 h 97"/>
              <a:gd name="T70" fmla="*/ 0 w 97"/>
              <a:gd name="T71" fmla="*/ 16 h 97"/>
              <a:gd name="T72" fmla="*/ 6 w 97"/>
              <a:gd name="T73" fmla="*/ 28 h 97"/>
              <a:gd name="T74" fmla="*/ 11 w 97"/>
              <a:gd name="T75" fmla="*/ 28 h 97"/>
              <a:gd name="T76" fmla="*/ 30 w 97"/>
              <a:gd name="T77" fmla="*/ 46 h 97"/>
              <a:gd name="T78" fmla="*/ 4 w 97"/>
              <a:gd name="T79" fmla="*/ 72 h 97"/>
              <a:gd name="T80" fmla="*/ 0 w 97"/>
              <a:gd name="T81" fmla="*/ 82 h 97"/>
              <a:gd name="T82" fmla="*/ 10 w 97"/>
              <a:gd name="T83" fmla="*/ 81 h 97"/>
              <a:gd name="T84" fmla="*/ 15 w 97"/>
              <a:gd name="T85" fmla="*/ 76 h 97"/>
              <a:gd name="T86" fmla="*/ 20 w 97"/>
              <a:gd name="T87" fmla="*/ 81 h 97"/>
              <a:gd name="T88" fmla="*/ 15 w 97"/>
              <a:gd name="T89" fmla="*/ 86 h 97"/>
              <a:gd name="T90" fmla="*/ 10 w 97"/>
              <a:gd name="T91" fmla="*/ 8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 h="97">
                <a:moveTo>
                  <a:pt x="0" y="82"/>
                </a:moveTo>
                <a:cubicBezTo>
                  <a:pt x="0" y="90"/>
                  <a:pt x="6" y="96"/>
                  <a:pt x="14" y="96"/>
                </a:cubicBezTo>
                <a:cubicBezTo>
                  <a:pt x="18" y="96"/>
                  <a:pt x="22" y="95"/>
                  <a:pt x="24" y="92"/>
                </a:cubicBezTo>
                <a:cubicBezTo>
                  <a:pt x="50" y="67"/>
                  <a:pt x="50" y="67"/>
                  <a:pt x="50" y="67"/>
                </a:cubicBezTo>
                <a:cubicBezTo>
                  <a:pt x="57" y="73"/>
                  <a:pt x="57" y="73"/>
                  <a:pt x="57" y="73"/>
                </a:cubicBezTo>
                <a:cubicBezTo>
                  <a:pt x="56" y="77"/>
                  <a:pt x="57" y="81"/>
                  <a:pt x="59" y="83"/>
                </a:cubicBezTo>
                <a:cubicBezTo>
                  <a:pt x="69" y="93"/>
                  <a:pt x="69" y="93"/>
                  <a:pt x="69" y="93"/>
                </a:cubicBezTo>
                <a:cubicBezTo>
                  <a:pt x="73" y="97"/>
                  <a:pt x="80" y="97"/>
                  <a:pt x="84" y="93"/>
                </a:cubicBezTo>
                <a:cubicBezTo>
                  <a:pt x="88" y="90"/>
                  <a:pt x="88" y="83"/>
                  <a:pt x="84" y="79"/>
                </a:cubicBezTo>
                <a:cubicBezTo>
                  <a:pt x="74" y="69"/>
                  <a:pt x="74" y="69"/>
                  <a:pt x="74" y="69"/>
                </a:cubicBezTo>
                <a:cubicBezTo>
                  <a:pt x="71" y="66"/>
                  <a:pt x="67" y="66"/>
                  <a:pt x="64" y="66"/>
                </a:cubicBezTo>
                <a:cubicBezTo>
                  <a:pt x="57" y="60"/>
                  <a:pt x="57" y="60"/>
                  <a:pt x="57" y="60"/>
                </a:cubicBezTo>
                <a:cubicBezTo>
                  <a:pt x="61" y="55"/>
                  <a:pt x="61" y="55"/>
                  <a:pt x="61" y="55"/>
                </a:cubicBezTo>
                <a:cubicBezTo>
                  <a:pt x="71" y="58"/>
                  <a:pt x="81" y="55"/>
                  <a:pt x="88" y="48"/>
                </a:cubicBezTo>
                <a:cubicBezTo>
                  <a:pt x="94" y="43"/>
                  <a:pt x="96" y="37"/>
                  <a:pt x="97" y="30"/>
                </a:cubicBezTo>
                <a:cubicBezTo>
                  <a:pt x="97" y="30"/>
                  <a:pt x="97" y="30"/>
                  <a:pt x="97" y="30"/>
                </a:cubicBezTo>
                <a:cubicBezTo>
                  <a:pt x="97" y="28"/>
                  <a:pt x="95" y="26"/>
                  <a:pt x="93" y="26"/>
                </a:cubicBezTo>
                <a:cubicBezTo>
                  <a:pt x="92" y="26"/>
                  <a:pt x="91" y="26"/>
                  <a:pt x="90" y="27"/>
                </a:cubicBezTo>
                <a:cubicBezTo>
                  <a:pt x="89" y="28"/>
                  <a:pt x="89" y="28"/>
                  <a:pt x="89" y="28"/>
                </a:cubicBezTo>
                <a:cubicBezTo>
                  <a:pt x="85" y="32"/>
                  <a:pt x="85" y="32"/>
                  <a:pt x="85" y="32"/>
                </a:cubicBezTo>
                <a:cubicBezTo>
                  <a:pt x="82" y="35"/>
                  <a:pt x="78" y="36"/>
                  <a:pt x="74" y="36"/>
                </a:cubicBezTo>
                <a:cubicBezTo>
                  <a:pt x="70" y="36"/>
                  <a:pt x="67" y="34"/>
                  <a:pt x="64" y="32"/>
                </a:cubicBezTo>
                <a:cubicBezTo>
                  <a:pt x="62" y="29"/>
                  <a:pt x="60" y="26"/>
                  <a:pt x="60" y="22"/>
                </a:cubicBezTo>
                <a:cubicBezTo>
                  <a:pt x="60" y="18"/>
                  <a:pt x="62" y="14"/>
                  <a:pt x="64" y="12"/>
                </a:cubicBezTo>
                <a:cubicBezTo>
                  <a:pt x="68" y="8"/>
                  <a:pt x="68" y="8"/>
                  <a:pt x="68" y="8"/>
                </a:cubicBezTo>
                <a:cubicBezTo>
                  <a:pt x="69" y="7"/>
                  <a:pt x="69" y="7"/>
                  <a:pt x="69" y="7"/>
                </a:cubicBezTo>
                <a:cubicBezTo>
                  <a:pt x="70" y="6"/>
                  <a:pt x="71" y="5"/>
                  <a:pt x="71" y="4"/>
                </a:cubicBezTo>
                <a:cubicBezTo>
                  <a:pt x="71" y="1"/>
                  <a:pt x="69" y="0"/>
                  <a:pt x="67" y="0"/>
                </a:cubicBezTo>
                <a:cubicBezTo>
                  <a:pt x="66" y="0"/>
                  <a:pt x="66" y="0"/>
                  <a:pt x="66" y="0"/>
                </a:cubicBezTo>
                <a:cubicBezTo>
                  <a:pt x="60" y="0"/>
                  <a:pt x="53" y="3"/>
                  <a:pt x="48" y="8"/>
                </a:cubicBezTo>
                <a:cubicBezTo>
                  <a:pt x="41" y="15"/>
                  <a:pt x="39" y="26"/>
                  <a:pt x="41" y="35"/>
                </a:cubicBezTo>
                <a:cubicBezTo>
                  <a:pt x="37" y="39"/>
                  <a:pt x="37" y="39"/>
                  <a:pt x="37" y="39"/>
                </a:cubicBezTo>
                <a:cubicBezTo>
                  <a:pt x="18" y="21"/>
                  <a:pt x="18" y="21"/>
                  <a:pt x="18" y="21"/>
                </a:cubicBezTo>
                <a:cubicBezTo>
                  <a:pt x="18" y="16"/>
                  <a:pt x="18" y="16"/>
                  <a:pt x="18" y="16"/>
                </a:cubicBezTo>
                <a:cubicBezTo>
                  <a:pt x="6" y="10"/>
                  <a:pt x="6" y="10"/>
                  <a:pt x="6" y="10"/>
                </a:cubicBezTo>
                <a:cubicBezTo>
                  <a:pt x="0" y="16"/>
                  <a:pt x="0" y="16"/>
                  <a:pt x="0" y="16"/>
                </a:cubicBezTo>
                <a:cubicBezTo>
                  <a:pt x="6" y="28"/>
                  <a:pt x="6" y="28"/>
                  <a:pt x="6" y="28"/>
                </a:cubicBezTo>
                <a:cubicBezTo>
                  <a:pt x="11" y="28"/>
                  <a:pt x="11" y="28"/>
                  <a:pt x="11" y="28"/>
                </a:cubicBezTo>
                <a:cubicBezTo>
                  <a:pt x="30" y="46"/>
                  <a:pt x="30" y="46"/>
                  <a:pt x="30" y="46"/>
                </a:cubicBezTo>
                <a:cubicBezTo>
                  <a:pt x="4" y="72"/>
                  <a:pt x="4" y="72"/>
                  <a:pt x="4" y="72"/>
                </a:cubicBezTo>
                <a:cubicBezTo>
                  <a:pt x="1" y="75"/>
                  <a:pt x="0" y="78"/>
                  <a:pt x="0" y="82"/>
                </a:cubicBezTo>
                <a:close/>
                <a:moveTo>
                  <a:pt x="10" y="81"/>
                </a:moveTo>
                <a:cubicBezTo>
                  <a:pt x="10" y="78"/>
                  <a:pt x="12" y="76"/>
                  <a:pt x="15" y="76"/>
                </a:cubicBezTo>
                <a:cubicBezTo>
                  <a:pt x="18" y="76"/>
                  <a:pt x="20" y="78"/>
                  <a:pt x="20" y="81"/>
                </a:cubicBezTo>
                <a:cubicBezTo>
                  <a:pt x="20" y="84"/>
                  <a:pt x="18" y="86"/>
                  <a:pt x="15" y="86"/>
                </a:cubicBezTo>
                <a:cubicBezTo>
                  <a:pt x="12" y="86"/>
                  <a:pt x="10" y="84"/>
                  <a:pt x="10" y="8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44" name="Group 143"/>
          <p:cNvGrpSpPr/>
          <p:nvPr userDrawn="1"/>
        </p:nvGrpSpPr>
        <p:grpSpPr>
          <a:xfrm>
            <a:off x="9829801" y="2392363"/>
            <a:ext cx="207433" cy="355600"/>
            <a:chOff x="7372350" y="2392363"/>
            <a:chExt cx="155575" cy="355600"/>
          </a:xfrm>
        </p:grpSpPr>
        <p:sp>
          <p:nvSpPr>
            <p:cNvPr id="145" name="Freeform 123"/>
            <p:cNvSpPr>
              <a:spLocks/>
            </p:cNvSpPr>
            <p:nvPr userDrawn="1"/>
          </p:nvSpPr>
          <p:spPr bwMode="auto">
            <a:xfrm>
              <a:off x="7372350" y="2505075"/>
              <a:ext cx="155575" cy="242888"/>
            </a:xfrm>
            <a:custGeom>
              <a:avLst/>
              <a:gdLst>
                <a:gd name="T0" fmla="*/ 76 w 98"/>
                <a:gd name="T1" fmla="*/ 134 h 153"/>
                <a:gd name="T2" fmla="*/ 76 w 98"/>
                <a:gd name="T3" fmla="*/ 0 h 153"/>
                <a:gd name="T4" fmla="*/ 0 w 98"/>
                <a:gd name="T5" fmla="*/ 0 h 153"/>
                <a:gd name="T6" fmla="*/ 0 w 98"/>
                <a:gd name="T7" fmla="*/ 19 h 153"/>
                <a:gd name="T8" fmla="*/ 22 w 98"/>
                <a:gd name="T9" fmla="*/ 19 h 153"/>
                <a:gd name="T10" fmla="*/ 22 w 98"/>
                <a:gd name="T11" fmla="*/ 134 h 153"/>
                <a:gd name="T12" fmla="*/ 0 w 98"/>
                <a:gd name="T13" fmla="*/ 134 h 153"/>
                <a:gd name="T14" fmla="*/ 0 w 98"/>
                <a:gd name="T15" fmla="*/ 153 h 153"/>
                <a:gd name="T16" fmla="*/ 98 w 98"/>
                <a:gd name="T17" fmla="*/ 153 h 153"/>
                <a:gd name="T18" fmla="*/ 98 w 98"/>
                <a:gd name="T19" fmla="*/ 134 h 153"/>
                <a:gd name="T20" fmla="*/ 76 w 98"/>
                <a:gd name="T21" fmla="*/ 13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53">
                  <a:moveTo>
                    <a:pt x="76" y="134"/>
                  </a:moveTo>
                  <a:lnTo>
                    <a:pt x="76" y="0"/>
                  </a:lnTo>
                  <a:lnTo>
                    <a:pt x="0" y="0"/>
                  </a:lnTo>
                  <a:lnTo>
                    <a:pt x="0" y="19"/>
                  </a:lnTo>
                  <a:lnTo>
                    <a:pt x="22" y="19"/>
                  </a:lnTo>
                  <a:lnTo>
                    <a:pt x="22" y="134"/>
                  </a:lnTo>
                  <a:lnTo>
                    <a:pt x="0" y="134"/>
                  </a:lnTo>
                  <a:lnTo>
                    <a:pt x="0" y="153"/>
                  </a:lnTo>
                  <a:lnTo>
                    <a:pt x="98" y="153"/>
                  </a:lnTo>
                  <a:lnTo>
                    <a:pt x="98" y="134"/>
                  </a:lnTo>
                  <a:lnTo>
                    <a:pt x="76" y="13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6" name="Freeform 124"/>
            <p:cNvSpPr>
              <a:spLocks/>
            </p:cNvSpPr>
            <p:nvPr userDrawn="1"/>
          </p:nvSpPr>
          <p:spPr bwMode="auto">
            <a:xfrm>
              <a:off x="7399338" y="2392363"/>
              <a:ext cx="101600" cy="85725"/>
            </a:xfrm>
            <a:custGeom>
              <a:avLst/>
              <a:gdLst>
                <a:gd name="T0" fmla="*/ 4 w 26"/>
                <a:gd name="T1" fmla="*/ 19 h 22"/>
                <a:gd name="T2" fmla="*/ 13 w 26"/>
                <a:gd name="T3" fmla="*/ 22 h 22"/>
                <a:gd name="T4" fmla="*/ 23 w 26"/>
                <a:gd name="T5" fmla="*/ 19 h 22"/>
                <a:gd name="T6" fmla="*/ 26 w 26"/>
                <a:gd name="T7" fmla="*/ 11 h 22"/>
                <a:gd name="T8" fmla="*/ 23 w 26"/>
                <a:gd name="T9" fmla="*/ 3 h 22"/>
                <a:gd name="T10" fmla="*/ 13 w 26"/>
                <a:gd name="T11" fmla="*/ 0 h 22"/>
                <a:gd name="T12" fmla="*/ 4 w 26"/>
                <a:gd name="T13" fmla="*/ 3 h 22"/>
                <a:gd name="T14" fmla="*/ 0 w 26"/>
                <a:gd name="T15" fmla="*/ 11 h 22"/>
                <a:gd name="T16" fmla="*/ 4 w 26"/>
                <a:gd name="T17"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2">
                  <a:moveTo>
                    <a:pt x="4" y="19"/>
                  </a:moveTo>
                  <a:cubicBezTo>
                    <a:pt x="6" y="21"/>
                    <a:pt x="9" y="22"/>
                    <a:pt x="13" y="22"/>
                  </a:cubicBezTo>
                  <a:cubicBezTo>
                    <a:pt x="17" y="22"/>
                    <a:pt x="20" y="21"/>
                    <a:pt x="23" y="19"/>
                  </a:cubicBezTo>
                  <a:cubicBezTo>
                    <a:pt x="25" y="17"/>
                    <a:pt x="26" y="15"/>
                    <a:pt x="26" y="11"/>
                  </a:cubicBezTo>
                  <a:cubicBezTo>
                    <a:pt x="26" y="8"/>
                    <a:pt x="25" y="5"/>
                    <a:pt x="23" y="3"/>
                  </a:cubicBezTo>
                  <a:cubicBezTo>
                    <a:pt x="20" y="1"/>
                    <a:pt x="17" y="0"/>
                    <a:pt x="13" y="0"/>
                  </a:cubicBezTo>
                  <a:cubicBezTo>
                    <a:pt x="9" y="0"/>
                    <a:pt x="6" y="1"/>
                    <a:pt x="4" y="3"/>
                  </a:cubicBezTo>
                  <a:cubicBezTo>
                    <a:pt x="1" y="5"/>
                    <a:pt x="0" y="8"/>
                    <a:pt x="0" y="11"/>
                  </a:cubicBezTo>
                  <a:cubicBezTo>
                    <a:pt x="0" y="15"/>
                    <a:pt x="1" y="17"/>
                    <a:pt x="4" y="1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47" name="Freeform 125"/>
          <p:cNvSpPr>
            <a:spLocks noEditPoints="1"/>
          </p:cNvSpPr>
          <p:nvPr userDrawn="1"/>
        </p:nvSpPr>
        <p:spPr bwMode="auto">
          <a:xfrm>
            <a:off x="3492500" y="3184526"/>
            <a:ext cx="586317" cy="385763"/>
          </a:xfrm>
          <a:custGeom>
            <a:avLst/>
            <a:gdLst>
              <a:gd name="T0" fmla="*/ 97 w 114"/>
              <a:gd name="T1" fmla="*/ 67 h 100"/>
              <a:gd name="T2" fmla="*/ 92 w 114"/>
              <a:gd name="T3" fmla="*/ 59 h 100"/>
              <a:gd name="T4" fmla="*/ 56 w 114"/>
              <a:gd name="T5" fmla="*/ 87 h 100"/>
              <a:gd name="T6" fmla="*/ 23 w 114"/>
              <a:gd name="T7" fmla="*/ 66 h 100"/>
              <a:gd name="T8" fmla="*/ 34 w 114"/>
              <a:gd name="T9" fmla="*/ 66 h 100"/>
              <a:gd name="T10" fmla="*/ 17 w 114"/>
              <a:gd name="T11" fmla="*/ 37 h 100"/>
              <a:gd name="T12" fmla="*/ 0 w 114"/>
              <a:gd name="T13" fmla="*/ 66 h 100"/>
              <a:gd name="T14" fmla="*/ 9 w 114"/>
              <a:gd name="T15" fmla="*/ 66 h 100"/>
              <a:gd name="T16" fmla="*/ 56 w 114"/>
              <a:gd name="T17" fmla="*/ 100 h 100"/>
              <a:gd name="T18" fmla="*/ 107 w 114"/>
              <a:gd name="T19" fmla="*/ 50 h 100"/>
              <a:gd name="T20" fmla="*/ 107 w 114"/>
              <a:gd name="T21" fmla="*/ 50 h 100"/>
              <a:gd name="T22" fmla="*/ 97 w 114"/>
              <a:gd name="T23" fmla="*/ 67 h 100"/>
              <a:gd name="T24" fmla="*/ 17 w 114"/>
              <a:gd name="T25" fmla="*/ 31 h 100"/>
              <a:gd name="T26" fmla="*/ 21 w 114"/>
              <a:gd name="T27" fmla="*/ 38 h 100"/>
              <a:gd name="T28" fmla="*/ 56 w 114"/>
              <a:gd name="T29" fmla="*/ 13 h 100"/>
              <a:gd name="T30" fmla="*/ 88 w 114"/>
              <a:gd name="T31" fmla="*/ 31 h 100"/>
              <a:gd name="T32" fmla="*/ 80 w 114"/>
              <a:gd name="T33" fmla="*/ 31 h 100"/>
              <a:gd name="T34" fmla="*/ 97 w 114"/>
              <a:gd name="T35" fmla="*/ 60 h 100"/>
              <a:gd name="T36" fmla="*/ 114 w 114"/>
              <a:gd name="T37" fmla="*/ 31 h 100"/>
              <a:gd name="T38" fmla="*/ 103 w 114"/>
              <a:gd name="T39" fmla="*/ 31 h 100"/>
              <a:gd name="T40" fmla="*/ 56 w 114"/>
              <a:gd name="T41" fmla="*/ 0 h 100"/>
              <a:gd name="T42" fmla="*/ 6 w 114"/>
              <a:gd name="T43" fmla="*/ 50 h 100"/>
              <a:gd name="T44" fmla="*/ 6 w 114"/>
              <a:gd name="T45" fmla="*/ 50 h 100"/>
              <a:gd name="T46" fmla="*/ 17 w 114"/>
              <a:gd name="T47" fmla="*/ 3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4" h="100">
                <a:moveTo>
                  <a:pt x="97" y="67"/>
                </a:moveTo>
                <a:cubicBezTo>
                  <a:pt x="92" y="59"/>
                  <a:pt x="92" y="59"/>
                  <a:pt x="92" y="59"/>
                </a:cubicBezTo>
                <a:cubicBezTo>
                  <a:pt x="88" y="75"/>
                  <a:pt x="74" y="87"/>
                  <a:pt x="56" y="87"/>
                </a:cubicBezTo>
                <a:cubicBezTo>
                  <a:pt x="42" y="87"/>
                  <a:pt x="29" y="79"/>
                  <a:pt x="23" y="66"/>
                </a:cubicBezTo>
                <a:cubicBezTo>
                  <a:pt x="34" y="66"/>
                  <a:pt x="34" y="66"/>
                  <a:pt x="34" y="66"/>
                </a:cubicBezTo>
                <a:cubicBezTo>
                  <a:pt x="17" y="37"/>
                  <a:pt x="17" y="37"/>
                  <a:pt x="17" y="37"/>
                </a:cubicBezTo>
                <a:cubicBezTo>
                  <a:pt x="0" y="66"/>
                  <a:pt x="0" y="66"/>
                  <a:pt x="0" y="66"/>
                </a:cubicBezTo>
                <a:cubicBezTo>
                  <a:pt x="9" y="66"/>
                  <a:pt x="9" y="66"/>
                  <a:pt x="9" y="66"/>
                </a:cubicBezTo>
                <a:cubicBezTo>
                  <a:pt x="16" y="86"/>
                  <a:pt x="35" y="100"/>
                  <a:pt x="56" y="100"/>
                </a:cubicBezTo>
                <a:cubicBezTo>
                  <a:pt x="84" y="100"/>
                  <a:pt x="107" y="77"/>
                  <a:pt x="107" y="50"/>
                </a:cubicBezTo>
                <a:cubicBezTo>
                  <a:pt x="107" y="50"/>
                  <a:pt x="107" y="50"/>
                  <a:pt x="107" y="50"/>
                </a:cubicBezTo>
                <a:lnTo>
                  <a:pt x="97" y="67"/>
                </a:lnTo>
                <a:close/>
                <a:moveTo>
                  <a:pt x="17" y="31"/>
                </a:moveTo>
                <a:cubicBezTo>
                  <a:pt x="21" y="38"/>
                  <a:pt x="21" y="38"/>
                  <a:pt x="21" y="38"/>
                </a:cubicBezTo>
                <a:cubicBezTo>
                  <a:pt x="26" y="23"/>
                  <a:pt x="40" y="13"/>
                  <a:pt x="56" y="13"/>
                </a:cubicBezTo>
                <a:cubicBezTo>
                  <a:pt x="70" y="13"/>
                  <a:pt x="82" y="20"/>
                  <a:pt x="88" y="31"/>
                </a:cubicBezTo>
                <a:cubicBezTo>
                  <a:pt x="80" y="31"/>
                  <a:pt x="80" y="31"/>
                  <a:pt x="80" y="31"/>
                </a:cubicBezTo>
                <a:cubicBezTo>
                  <a:pt x="97" y="60"/>
                  <a:pt x="97" y="60"/>
                  <a:pt x="97" y="60"/>
                </a:cubicBezTo>
                <a:cubicBezTo>
                  <a:pt x="114" y="31"/>
                  <a:pt x="114" y="31"/>
                  <a:pt x="114" y="31"/>
                </a:cubicBezTo>
                <a:cubicBezTo>
                  <a:pt x="103" y="31"/>
                  <a:pt x="103" y="31"/>
                  <a:pt x="103" y="31"/>
                </a:cubicBezTo>
                <a:cubicBezTo>
                  <a:pt x="95" y="13"/>
                  <a:pt x="77" y="0"/>
                  <a:pt x="56" y="0"/>
                </a:cubicBezTo>
                <a:cubicBezTo>
                  <a:pt x="29" y="0"/>
                  <a:pt x="6" y="22"/>
                  <a:pt x="6" y="50"/>
                </a:cubicBezTo>
                <a:cubicBezTo>
                  <a:pt x="6" y="50"/>
                  <a:pt x="6" y="50"/>
                  <a:pt x="6" y="50"/>
                </a:cubicBezTo>
                <a:lnTo>
                  <a:pt x="17" y="3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8" name="Freeform 126"/>
          <p:cNvSpPr>
            <a:spLocks noEditPoints="1"/>
          </p:cNvSpPr>
          <p:nvPr userDrawn="1"/>
        </p:nvSpPr>
        <p:spPr bwMode="auto">
          <a:xfrm>
            <a:off x="9937752" y="1839914"/>
            <a:ext cx="258233" cy="390525"/>
          </a:xfrm>
          <a:custGeom>
            <a:avLst/>
            <a:gdLst>
              <a:gd name="T0" fmla="*/ 25 w 50"/>
              <a:gd name="T1" fmla="*/ 11 h 101"/>
              <a:gd name="T2" fmla="*/ 13 w 50"/>
              <a:gd name="T3" fmla="*/ 23 h 101"/>
              <a:gd name="T4" fmla="*/ 25 w 50"/>
              <a:gd name="T5" fmla="*/ 35 h 101"/>
              <a:gd name="T6" fmla="*/ 37 w 50"/>
              <a:gd name="T7" fmla="*/ 23 h 101"/>
              <a:gd name="T8" fmla="*/ 25 w 50"/>
              <a:gd name="T9" fmla="*/ 11 h 101"/>
              <a:gd name="T10" fmla="*/ 50 w 50"/>
              <a:gd name="T11" fmla="*/ 81 h 101"/>
              <a:gd name="T12" fmla="*/ 48 w 50"/>
              <a:gd name="T13" fmla="*/ 78 h 101"/>
              <a:gd name="T14" fmla="*/ 26 w 50"/>
              <a:gd name="T15" fmla="*/ 87 h 101"/>
              <a:gd name="T16" fmla="*/ 38 w 50"/>
              <a:gd name="T17" fmla="*/ 42 h 101"/>
              <a:gd name="T18" fmla="*/ 48 w 50"/>
              <a:gd name="T19" fmla="*/ 23 h 101"/>
              <a:gd name="T20" fmla="*/ 25 w 50"/>
              <a:gd name="T21" fmla="*/ 0 h 101"/>
              <a:gd name="T22" fmla="*/ 2 w 50"/>
              <a:gd name="T23" fmla="*/ 23 h 101"/>
              <a:gd name="T24" fmla="*/ 12 w 50"/>
              <a:gd name="T25" fmla="*/ 42 h 101"/>
              <a:gd name="T26" fmla="*/ 24 w 50"/>
              <a:gd name="T27" fmla="*/ 87 h 101"/>
              <a:gd name="T28" fmla="*/ 2 w 50"/>
              <a:gd name="T29" fmla="*/ 78 h 101"/>
              <a:gd name="T30" fmla="*/ 0 w 50"/>
              <a:gd name="T31" fmla="*/ 81 h 101"/>
              <a:gd name="T32" fmla="*/ 20 w 50"/>
              <a:gd name="T33" fmla="*/ 89 h 101"/>
              <a:gd name="T34" fmla="*/ 0 w 50"/>
              <a:gd name="T35" fmla="*/ 97 h 101"/>
              <a:gd name="T36" fmla="*/ 2 w 50"/>
              <a:gd name="T37" fmla="*/ 101 h 101"/>
              <a:gd name="T38" fmla="*/ 25 w 50"/>
              <a:gd name="T39" fmla="*/ 91 h 101"/>
              <a:gd name="T40" fmla="*/ 25 w 50"/>
              <a:gd name="T41" fmla="*/ 91 h 101"/>
              <a:gd name="T42" fmla="*/ 25 w 50"/>
              <a:gd name="T43" fmla="*/ 91 h 101"/>
              <a:gd name="T44" fmla="*/ 48 w 50"/>
              <a:gd name="T45" fmla="*/ 101 h 101"/>
              <a:gd name="T46" fmla="*/ 50 w 50"/>
              <a:gd name="T47" fmla="*/ 97 h 101"/>
              <a:gd name="T48" fmla="*/ 30 w 50"/>
              <a:gd name="T49" fmla="*/ 89 h 101"/>
              <a:gd name="T50" fmla="*/ 50 w 50"/>
              <a:gd name="T51" fmla="*/ 81 h 101"/>
              <a:gd name="T52" fmla="*/ 25 w 50"/>
              <a:gd name="T53" fmla="*/ 41 h 101"/>
              <a:gd name="T54" fmla="*/ 15 w 50"/>
              <a:gd name="T55" fmla="*/ 38 h 101"/>
              <a:gd name="T56" fmla="*/ 7 w 50"/>
              <a:gd name="T57" fmla="*/ 23 h 101"/>
              <a:gd name="T58" fmla="*/ 25 w 50"/>
              <a:gd name="T59" fmla="*/ 4 h 101"/>
              <a:gd name="T60" fmla="*/ 44 w 50"/>
              <a:gd name="T61" fmla="*/ 23 h 101"/>
              <a:gd name="T62" fmla="*/ 35 w 50"/>
              <a:gd name="T63" fmla="*/ 38 h 101"/>
              <a:gd name="T64" fmla="*/ 25 w 50"/>
              <a:gd name="T65" fmla="*/ 4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 h="101">
                <a:moveTo>
                  <a:pt x="25" y="11"/>
                </a:moveTo>
                <a:cubicBezTo>
                  <a:pt x="19" y="11"/>
                  <a:pt x="13" y="17"/>
                  <a:pt x="13" y="23"/>
                </a:cubicBezTo>
                <a:cubicBezTo>
                  <a:pt x="13" y="29"/>
                  <a:pt x="19" y="35"/>
                  <a:pt x="25" y="35"/>
                </a:cubicBezTo>
                <a:cubicBezTo>
                  <a:pt x="31" y="35"/>
                  <a:pt x="37" y="29"/>
                  <a:pt x="37" y="23"/>
                </a:cubicBezTo>
                <a:cubicBezTo>
                  <a:pt x="37" y="17"/>
                  <a:pt x="31" y="11"/>
                  <a:pt x="25" y="11"/>
                </a:cubicBezTo>
                <a:close/>
                <a:moveTo>
                  <a:pt x="50" y="81"/>
                </a:moveTo>
                <a:cubicBezTo>
                  <a:pt x="48" y="78"/>
                  <a:pt x="48" y="78"/>
                  <a:pt x="48" y="78"/>
                </a:cubicBezTo>
                <a:cubicBezTo>
                  <a:pt x="26" y="87"/>
                  <a:pt x="26" y="87"/>
                  <a:pt x="26" y="87"/>
                </a:cubicBezTo>
                <a:cubicBezTo>
                  <a:pt x="38" y="42"/>
                  <a:pt x="38" y="42"/>
                  <a:pt x="38" y="42"/>
                </a:cubicBezTo>
                <a:cubicBezTo>
                  <a:pt x="44" y="38"/>
                  <a:pt x="48" y="31"/>
                  <a:pt x="48" y="23"/>
                </a:cubicBezTo>
                <a:cubicBezTo>
                  <a:pt x="48" y="10"/>
                  <a:pt x="38" y="0"/>
                  <a:pt x="25" y="0"/>
                </a:cubicBezTo>
                <a:cubicBezTo>
                  <a:pt x="12" y="0"/>
                  <a:pt x="2" y="10"/>
                  <a:pt x="2" y="23"/>
                </a:cubicBezTo>
                <a:cubicBezTo>
                  <a:pt x="2" y="31"/>
                  <a:pt x="6" y="38"/>
                  <a:pt x="12" y="42"/>
                </a:cubicBezTo>
                <a:cubicBezTo>
                  <a:pt x="24" y="87"/>
                  <a:pt x="24" y="87"/>
                  <a:pt x="24" y="87"/>
                </a:cubicBezTo>
                <a:cubicBezTo>
                  <a:pt x="2" y="78"/>
                  <a:pt x="2" y="78"/>
                  <a:pt x="2" y="78"/>
                </a:cubicBezTo>
                <a:cubicBezTo>
                  <a:pt x="0" y="81"/>
                  <a:pt x="0" y="81"/>
                  <a:pt x="0" y="81"/>
                </a:cubicBezTo>
                <a:cubicBezTo>
                  <a:pt x="20" y="89"/>
                  <a:pt x="20" y="89"/>
                  <a:pt x="20" y="89"/>
                </a:cubicBezTo>
                <a:cubicBezTo>
                  <a:pt x="0" y="97"/>
                  <a:pt x="0" y="97"/>
                  <a:pt x="0" y="97"/>
                </a:cubicBezTo>
                <a:cubicBezTo>
                  <a:pt x="2" y="101"/>
                  <a:pt x="2" y="101"/>
                  <a:pt x="2" y="101"/>
                </a:cubicBezTo>
                <a:cubicBezTo>
                  <a:pt x="25" y="91"/>
                  <a:pt x="25" y="91"/>
                  <a:pt x="25" y="91"/>
                </a:cubicBezTo>
                <a:cubicBezTo>
                  <a:pt x="25" y="91"/>
                  <a:pt x="25" y="91"/>
                  <a:pt x="25" y="91"/>
                </a:cubicBezTo>
                <a:cubicBezTo>
                  <a:pt x="25" y="91"/>
                  <a:pt x="25" y="91"/>
                  <a:pt x="25" y="91"/>
                </a:cubicBezTo>
                <a:cubicBezTo>
                  <a:pt x="48" y="101"/>
                  <a:pt x="48" y="101"/>
                  <a:pt x="48" y="101"/>
                </a:cubicBezTo>
                <a:cubicBezTo>
                  <a:pt x="50" y="97"/>
                  <a:pt x="50" y="97"/>
                  <a:pt x="50" y="97"/>
                </a:cubicBezTo>
                <a:cubicBezTo>
                  <a:pt x="30" y="89"/>
                  <a:pt x="30" y="89"/>
                  <a:pt x="30" y="89"/>
                </a:cubicBezTo>
                <a:lnTo>
                  <a:pt x="50" y="81"/>
                </a:lnTo>
                <a:close/>
                <a:moveTo>
                  <a:pt x="25" y="41"/>
                </a:moveTo>
                <a:cubicBezTo>
                  <a:pt x="21" y="41"/>
                  <a:pt x="18" y="40"/>
                  <a:pt x="15" y="38"/>
                </a:cubicBezTo>
                <a:cubicBezTo>
                  <a:pt x="10" y="35"/>
                  <a:pt x="7" y="29"/>
                  <a:pt x="7" y="23"/>
                </a:cubicBezTo>
                <a:cubicBezTo>
                  <a:pt x="7" y="13"/>
                  <a:pt x="15" y="4"/>
                  <a:pt x="25" y="4"/>
                </a:cubicBezTo>
                <a:cubicBezTo>
                  <a:pt x="35" y="4"/>
                  <a:pt x="44" y="13"/>
                  <a:pt x="44" y="23"/>
                </a:cubicBezTo>
                <a:cubicBezTo>
                  <a:pt x="44" y="29"/>
                  <a:pt x="40" y="35"/>
                  <a:pt x="35" y="38"/>
                </a:cubicBezTo>
                <a:cubicBezTo>
                  <a:pt x="32" y="40"/>
                  <a:pt x="29" y="41"/>
                  <a:pt x="25" y="4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49" name="Freeform 127"/>
          <p:cNvSpPr>
            <a:spLocks noEditPoints="1"/>
          </p:cNvSpPr>
          <p:nvPr userDrawn="1"/>
        </p:nvSpPr>
        <p:spPr bwMode="auto">
          <a:xfrm>
            <a:off x="2914651" y="3602038"/>
            <a:ext cx="541867" cy="363538"/>
          </a:xfrm>
          <a:custGeom>
            <a:avLst/>
            <a:gdLst>
              <a:gd name="T0" fmla="*/ 52 w 105"/>
              <a:gd name="T1" fmla="*/ 0 h 94"/>
              <a:gd name="T2" fmla="*/ 0 w 105"/>
              <a:gd name="T3" fmla="*/ 50 h 94"/>
              <a:gd name="T4" fmla="*/ 8 w 105"/>
              <a:gd name="T5" fmla="*/ 57 h 94"/>
              <a:gd name="T6" fmla="*/ 14 w 105"/>
              <a:gd name="T7" fmla="*/ 51 h 94"/>
              <a:gd name="T8" fmla="*/ 14 w 105"/>
              <a:gd name="T9" fmla="*/ 94 h 94"/>
              <a:gd name="T10" fmla="*/ 91 w 105"/>
              <a:gd name="T11" fmla="*/ 94 h 94"/>
              <a:gd name="T12" fmla="*/ 91 w 105"/>
              <a:gd name="T13" fmla="*/ 52 h 94"/>
              <a:gd name="T14" fmla="*/ 97 w 105"/>
              <a:gd name="T15" fmla="*/ 57 h 94"/>
              <a:gd name="T16" fmla="*/ 105 w 105"/>
              <a:gd name="T17" fmla="*/ 50 h 94"/>
              <a:gd name="T18" fmla="*/ 52 w 105"/>
              <a:gd name="T19" fmla="*/ 0 h 94"/>
              <a:gd name="T20" fmla="*/ 51 w 105"/>
              <a:gd name="T21" fmla="*/ 79 h 94"/>
              <a:gd name="T22" fmla="*/ 40 w 105"/>
              <a:gd name="T23" fmla="*/ 79 h 94"/>
              <a:gd name="T24" fmla="*/ 40 w 105"/>
              <a:gd name="T25" fmla="*/ 66 h 94"/>
              <a:gd name="T26" fmla="*/ 51 w 105"/>
              <a:gd name="T27" fmla="*/ 66 h 94"/>
              <a:gd name="T28" fmla="*/ 51 w 105"/>
              <a:gd name="T29" fmla="*/ 79 h 94"/>
              <a:gd name="T30" fmla="*/ 51 w 105"/>
              <a:gd name="T31" fmla="*/ 63 h 94"/>
              <a:gd name="T32" fmla="*/ 40 w 105"/>
              <a:gd name="T33" fmla="*/ 63 h 94"/>
              <a:gd name="T34" fmla="*/ 40 w 105"/>
              <a:gd name="T35" fmla="*/ 51 h 94"/>
              <a:gd name="T36" fmla="*/ 51 w 105"/>
              <a:gd name="T37" fmla="*/ 51 h 94"/>
              <a:gd name="T38" fmla="*/ 51 w 105"/>
              <a:gd name="T39" fmla="*/ 63 h 94"/>
              <a:gd name="T40" fmla="*/ 65 w 105"/>
              <a:gd name="T41" fmla="*/ 79 h 94"/>
              <a:gd name="T42" fmla="*/ 54 w 105"/>
              <a:gd name="T43" fmla="*/ 79 h 94"/>
              <a:gd name="T44" fmla="*/ 54 w 105"/>
              <a:gd name="T45" fmla="*/ 66 h 94"/>
              <a:gd name="T46" fmla="*/ 65 w 105"/>
              <a:gd name="T47" fmla="*/ 66 h 94"/>
              <a:gd name="T48" fmla="*/ 65 w 105"/>
              <a:gd name="T49" fmla="*/ 79 h 94"/>
              <a:gd name="T50" fmla="*/ 65 w 105"/>
              <a:gd name="T51" fmla="*/ 63 h 94"/>
              <a:gd name="T52" fmla="*/ 54 w 105"/>
              <a:gd name="T53" fmla="*/ 63 h 94"/>
              <a:gd name="T54" fmla="*/ 54 w 105"/>
              <a:gd name="T55" fmla="*/ 51 h 94"/>
              <a:gd name="T56" fmla="*/ 65 w 105"/>
              <a:gd name="T57" fmla="*/ 51 h 94"/>
              <a:gd name="T58" fmla="*/ 65 w 105"/>
              <a:gd name="T59" fmla="*/ 6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5" h="94">
                <a:moveTo>
                  <a:pt x="52" y="0"/>
                </a:moveTo>
                <a:cubicBezTo>
                  <a:pt x="35" y="17"/>
                  <a:pt x="18" y="33"/>
                  <a:pt x="0" y="50"/>
                </a:cubicBezTo>
                <a:cubicBezTo>
                  <a:pt x="8" y="57"/>
                  <a:pt x="8" y="57"/>
                  <a:pt x="8" y="57"/>
                </a:cubicBezTo>
                <a:cubicBezTo>
                  <a:pt x="14" y="51"/>
                  <a:pt x="14" y="51"/>
                  <a:pt x="14" y="51"/>
                </a:cubicBezTo>
                <a:cubicBezTo>
                  <a:pt x="14" y="94"/>
                  <a:pt x="14" y="94"/>
                  <a:pt x="14" y="94"/>
                </a:cubicBezTo>
                <a:cubicBezTo>
                  <a:pt x="91" y="94"/>
                  <a:pt x="91" y="94"/>
                  <a:pt x="91" y="94"/>
                </a:cubicBezTo>
                <a:cubicBezTo>
                  <a:pt x="91" y="52"/>
                  <a:pt x="91" y="52"/>
                  <a:pt x="91" y="52"/>
                </a:cubicBezTo>
                <a:cubicBezTo>
                  <a:pt x="97" y="57"/>
                  <a:pt x="97" y="57"/>
                  <a:pt x="97" y="57"/>
                </a:cubicBezTo>
                <a:cubicBezTo>
                  <a:pt x="105" y="50"/>
                  <a:pt x="105" y="50"/>
                  <a:pt x="105" y="50"/>
                </a:cubicBezTo>
                <a:lnTo>
                  <a:pt x="52" y="0"/>
                </a:lnTo>
                <a:close/>
                <a:moveTo>
                  <a:pt x="51" y="79"/>
                </a:moveTo>
                <a:cubicBezTo>
                  <a:pt x="40" y="79"/>
                  <a:pt x="40" y="79"/>
                  <a:pt x="40" y="79"/>
                </a:cubicBezTo>
                <a:cubicBezTo>
                  <a:pt x="40" y="66"/>
                  <a:pt x="40" y="66"/>
                  <a:pt x="40" y="66"/>
                </a:cubicBezTo>
                <a:cubicBezTo>
                  <a:pt x="51" y="66"/>
                  <a:pt x="51" y="66"/>
                  <a:pt x="51" y="66"/>
                </a:cubicBezTo>
                <a:lnTo>
                  <a:pt x="51" y="79"/>
                </a:lnTo>
                <a:close/>
                <a:moveTo>
                  <a:pt x="51" y="63"/>
                </a:moveTo>
                <a:cubicBezTo>
                  <a:pt x="40" y="63"/>
                  <a:pt x="40" y="63"/>
                  <a:pt x="40" y="63"/>
                </a:cubicBezTo>
                <a:cubicBezTo>
                  <a:pt x="40" y="51"/>
                  <a:pt x="40" y="51"/>
                  <a:pt x="40" y="51"/>
                </a:cubicBezTo>
                <a:cubicBezTo>
                  <a:pt x="51" y="51"/>
                  <a:pt x="51" y="51"/>
                  <a:pt x="51" y="51"/>
                </a:cubicBezTo>
                <a:lnTo>
                  <a:pt x="51" y="63"/>
                </a:lnTo>
                <a:close/>
                <a:moveTo>
                  <a:pt x="65" y="79"/>
                </a:moveTo>
                <a:cubicBezTo>
                  <a:pt x="54" y="79"/>
                  <a:pt x="54" y="79"/>
                  <a:pt x="54" y="79"/>
                </a:cubicBezTo>
                <a:cubicBezTo>
                  <a:pt x="54" y="66"/>
                  <a:pt x="54" y="66"/>
                  <a:pt x="54" y="66"/>
                </a:cubicBezTo>
                <a:cubicBezTo>
                  <a:pt x="65" y="66"/>
                  <a:pt x="65" y="66"/>
                  <a:pt x="65" y="66"/>
                </a:cubicBezTo>
                <a:lnTo>
                  <a:pt x="65" y="79"/>
                </a:lnTo>
                <a:close/>
                <a:moveTo>
                  <a:pt x="65" y="63"/>
                </a:moveTo>
                <a:cubicBezTo>
                  <a:pt x="54" y="63"/>
                  <a:pt x="54" y="63"/>
                  <a:pt x="54" y="63"/>
                </a:cubicBezTo>
                <a:cubicBezTo>
                  <a:pt x="54" y="51"/>
                  <a:pt x="54" y="51"/>
                  <a:pt x="54" y="51"/>
                </a:cubicBezTo>
                <a:cubicBezTo>
                  <a:pt x="65" y="51"/>
                  <a:pt x="65" y="51"/>
                  <a:pt x="65" y="51"/>
                </a:cubicBezTo>
                <a:lnTo>
                  <a:pt x="65" y="6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50" name="Group 149"/>
          <p:cNvGrpSpPr/>
          <p:nvPr userDrawn="1"/>
        </p:nvGrpSpPr>
        <p:grpSpPr>
          <a:xfrm>
            <a:off x="9628718" y="2921000"/>
            <a:ext cx="474133" cy="279400"/>
            <a:chOff x="7221538" y="2921000"/>
            <a:chExt cx="355600" cy="279400"/>
          </a:xfrm>
        </p:grpSpPr>
        <p:sp>
          <p:nvSpPr>
            <p:cNvPr id="151" name="Freeform 128"/>
            <p:cNvSpPr>
              <a:spLocks/>
            </p:cNvSpPr>
            <p:nvPr userDrawn="1"/>
          </p:nvSpPr>
          <p:spPr bwMode="auto">
            <a:xfrm>
              <a:off x="7221538" y="2921000"/>
              <a:ext cx="355600" cy="279400"/>
            </a:xfrm>
            <a:custGeom>
              <a:avLst/>
              <a:gdLst>
                <a:gd name="T0" fmla="*/ 15 w 224"/>
                <a:gd name="T1" fmla="*/ 166 h 176"/>
                <a:gd name="T2" fmla="*/ 15 w 224"/>
                <a:gd name="T3" fmla="*/ 0 h 176"/>
                <a:gd name="T4" fmla="*/ 0 w 224"/>
                <a:gd name="T5" fmla="*/ 0 h 176"/>
                <a:gd name="T6" fmla="*/ 0 w 224"/>
                <a:gd name="T7" fmla="*/ 176 h 176"/>
                <a:gd name="T8" fmla="*/ 224 w 224"/>
                <a:gd name="T9" fmla="*/ 176 h 176"/>
                <a:gd name="T10" fmla="*/ 224 w 224"/>
                <a:gd name="T11" fmla="*/ 166 h 176"/>
                <a:gd name="T12" fmla="*/ 15 w 224"/>
                <a:gd name="T13" fmla="*/ 166 h 176"/>
              </a:gdLst>
              <a:ahLst/>
              <a:cxnLst>
                <a:cxn ang="0">
                  <a:pos x="T0" y="T1"/>
                </a:cxn>
                <a:cxn ang="0">
                  <a:pos x="T2" y="T3"/>
                </a:cxn>
                <a:cxn ang="0">
                  <a:pos x="T4" y="T5"/>
                </a:cxn>
                <a:cxn ang="0">
                  <a:pos x="T6" y="T7"/>
                </a:cxn>
                <a:cxn ang="0">
                  <a:pos x="T8" y="T9"/>
                </a:cxn>
                <a:cxn ang="0">
                  <a:pos x="T10" y="T11"/>
                </a:cxn>
                <a:cxn ang="0">
                  <a:pos x="T12" y="T13"/>
                </a:cxn>
              </a:cxnLst>
              <a:rect l="0" t="0" r="r" b="b"/>
              <a:pathLst>
                <a:path w="224" h="176">
                  <a:moveTo>
                    <a:pt x="15" y="166"/>
                  </a:moveTo>
                  <a:lnTo>
                    <a:pt x="15" y="0"/>
                  </a:lnTo>
                  <a:lnTo>
                    <a:pt x="0" y="0"/>
                  </a:lnTo>
                  <a:lnTo>
                    <a:pt x="0" y="176"/>
                  </a:lnTo>
                  <a:lnTo>
                    <a:pt x="224" y="176"/>
                  </a:lnTo>
                  <a:lnTo>
                    <a:pt x="224" y="166"/>
                  </a:lnTo>
                  <a:lnTo>
                    <a:pt x="15" y="16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2" name="Rectangle 129"/>
            <p:cNvSpPr>
              <a:spLocks noChangeArrowheads="1"/>
            </p:cNvSpPr>
            <p:nvPr userDrawn="1"/>
          </p:nvSpPr>
          <p:spPr bwMode="auto">
            <a:xfrm>
              <a:off x="7256463" y="3084513"/>
              <a:ext cx="66675" cy="920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3" name="Rectangle 130"/>
            <p:cNvSpPr>
              <a:spLocks noChangeArrowheads="1"/>
            </p:cNvSpPr>
            <p:nvPr userDrawn="1"/>
          </p:nvSpPr>
          <p:spPr bwMode="auto">
            <a:xfrm>
              <a:off x="7337425" y="3076575"/>
              <a:ext cx="66675" cy="1000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4" name="Rectangle 131"/>
            <p:cNvSpPr>
              <a:spLocks noChangeArrowheads="1"/>
            </p:cNvSpPr>
            <p:nvPr userDrawn="1"/>
          </p:nvSpPr>
          <p:spPr bwMode="auto">
            <a:xfrm>
              <a:off x="7423150" y="3025775"/>
              <a:ext cx="65088" cy="1508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5" name="Rectangle 132"/>
            <p:cNvSpPr>
              <a:spLocks noChangeArrowheads="1"/>
            </p:cNvSpPr>
            <p:nvPr userDrawn="1"/>
          </p:nvSpPr>
          <p:spPr bwMode="auto">
            <a:xfrm>
              <a:off x="7504113" y="2960688"/>
              <a:ext cx="65088" cy="215900"/>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6" name="Freeform 133"/>
            <p:cNvSpPr>
              <a:spLocks/>
            </p:cNvSpPr>
            <p:nvPr userDrawn="1"/>
          </p:nvSpPr>
          <p:spPr bwMode="auto">
            <a:xfrm>
              <a:off x="7280275" y="2925763"/>
              <a:ext cx="169863" cy="119063"/>
            </a:xfrm>
            <a:custGeom>
              <a:avLst/>
              <a:gdLst>
                <a:gd name="T0" fmla="*/ 10 w 107"/>
                <a:gd name="T1" fmla="*/ 75 h 75"/>
                <a:gd name="T2" fmla="*/ 71 w 107"/>
                <a:gd name="T3" fmla="*/ 36 h 75"/>
                <a:gd name="T4" fmla="*/ 78 w 107"/>
                <a:gd name="T5" fmla="*/ 49 h 75"/>
                <a:gd name="T6" fmla="*/ 107 w 107"/>
                <a:gd name="T7" fmla="*/ 0 h 75"/>
                <a:gd name="T8" fmla="*/ 53 w 107"/>
                <a:gd name="T9" fmla="*/ 10 h 75"/>
                <a:gd name="T10" fmla="*/ 61 w 107"/>
                <a:gd name="T11" fmla="*/ 19 h 75"/>
                <a:gd name="T12" fmla="*/ 0 w 107"/>
                <a:gd name="T13" fmla="*/ 61 h 75"/>
                <a:gd name="T14" fmla="*/ 10 w 107"/>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5">
                  <a:moveTo>
                    <a:pt x="10" y="75"/>
                  </a:moveTo>
                  <a:lnTo>
                    <a:pt x="71" y="36"/>
                  </a:lnTo>
                  <a:lnTo>
                    <a:pt x="78" y="49"/>
                  </a:lnTo>
                  <a:lnTo>
                    <a:pt x="107" y="0"/>
                  </a:lnTo>
                  <a:lnTo>
                    <a:pt x="53" y="10"/>
                  </a:lnTo>
                  <a:lnTo>
                    <a:pt x="61" y="19"/>
                  </a:lnTo>
                  <a:lnTo>
                    <a:pt x="0" y="61"/>
                  </a:lnTo>
                  <a:lnTo>
                    <a:pt x="10" y="75"/>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57" name="Group 156"/>
          <p:cNvGrpSpPr/>
          <p:nvPr userDrawn="1"/>
        </p:nvGrpSpPr>
        <p:grpSpPr>
          <a:xfrm>
            <a:off x="2482852" y="2570163"/>
            <a:ext cx="704849" cy="495300"/>
            <a:chOff x="1862138" y="2570163"/>
            <a:chExt cx="528637" cy="495300"/>
          </a:xfrm>
        </p:grpSpPr>
        <p:sp>
          <p:nvSpPr>
            <p:cNvPr id="158" name="Freeform 90"/>
            <p:cNvSpPr>
              <a:spLocks/>
            </p:cNvSpPr>
            <p:nvPr userDrawn="1"/>
          </p:nvSpPr>
          <p:spPr bwMode="auto">
            <a:xfrm>
              <a:off x="2155825" y="2717800"/>
              <a:ext cx="200025" cy="107950"/>
            </a:xfrm>
            <a:custGeom>
              <a:avLst/>
              <a:gdLst>
                <a:gd name="T0" fmla="*/ 42 w 52"/>
                <a:gd name="T1" fmla="*/ 1 h 28"/>
                <a:gd name="T2" fmla="*/ 5 w 52"/>
                <a:gd name="T3" fmla="*/ 11 h 28"/>
                <a:gd name="T4" fmla="*/ 0 w 52"/>
                <a:gd name="T5" fmla="*/ 28 h 28"/>
                <a:gd name="T6" fmla="*/ 46 w 52"/>
                <a:gd name="T7" fmla="*/ 16 h 28"/>
                <a:gd name="T8" fmla="*/ 51 w 52"/>
                <a:gd name="T9" fmla="*/ 7 h 28"/>
                <a:gd name="T10" fmla="*/ 42 w 52"/>
                <a:gd name="T11" fmla="*/ 1 h 28"/>
              </a:gdLst>
              <a:ahLst/>
              <a:cxnLst>
                <a:cxn ang="0">
                  <a:pos x="T0" y="T1"/>
                </a:cxn>
                <a:cxn ang="0">
                  <a:pos x="T2" y="T3"/>
                </a:cxn>
                <a:cxn ang="0">
                  <a:pos x="T4" y="T5"/>
                </a:cxn>
                <a:cxn ang="0">
                  <a:pos x="T6" y="T7"/>
                </a:cxn>
                <a:cxn ang="0">
                  <a:pos x="T8" y="T9"/>
                </a:cxn>
                <a:cxn ang="0">
                  <a:pos x="T10" y="T11"/>
                </a:cxn>
              </a:cxnLst>
              <a:rect l="0" t="0" r="r" b="b"/>
              <a:pathLst>
                <a:path w="52" h="28">
                  <a:moveTo>
                    <a:pt x="42" y="1"/>
                  </a:moveTo>
                  <a:cubicBezTo>
                    <a:pt x="5" y="11"/>
                    <a:pt x="5" y="11"/>
                    <a:pt x="5" y="11"/>
                  </a:cubicBezTo>
                  <a:cubicBezTo>
                    <a:pt x="0" y="28"/>
                    <a:pt x="0" y="28"/>
                    <a:pt x="0" y="28"/>
                  </a:cubicBezTo>
                  <a:cubicBezTo>
                    <a:pt x="46" y="16"/>
                    <a:pt x="46" y="16"/>
                    <a:pt x="46" y="16"/>
                  </a:cubicBezTo>
                  <a:cubicBezTo>
                    <a:pt x="50" y="15"/>
                    <a:pt x="52" y="11"/>
                    <a:pt x="51" y="7"/>
                  </a:cubicBezTo>
                  <a:cubicBezTo>
                    <a:pt x="50" y="2"/>
                    <a:pt x="46" y="0"/>
                    <a:pt x="42" y="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59" name="Freeform 91"/>
            <p:cNvSpPr>
              <a:spLocks noEditPoints="1"/>
            </p:cNvSpPr>
            <p:nvPr userDrawn="1"/>
          </p:nvSpPr>
          <p:spPr bwMode="auto">
            <a:xfrm>
              <a:off x="1862138" y="2570163"/>
              <a:ext cx="347663" cy="495300"/>
            </a:xfrm>
            <a:custGeom>
              <a:avLst/>
              <a:gdLst>
                <a:gd name="T0" fmla="*/ 88 w 90"/>
                <a:gd name="T1" fmla="*/ 11 h 128"/>
                <a:gd name="T2" fmla="*/ 88 w 90"/>
                <a:gd name="T3" fmla="*/ 11 h 128"/>
                <a:gd name="T4" fmla="*/ 89 w 90"/>
                <a:gd name="T5" fmla="*/ 10 h 128"/>
                <a:gd name="T6" fmla="*/ 83 w 90"/>
                <a:gd name="T7" fmla="*/ 1 h 128"/>
                <a:gd name="T8" fmla="*/ 74 w 90"/>
                <a:gd name="T9" fmla="*/ 6 h 128"/>
                <a:gd name="T10" fmla="*/ 61 w 90"/>
                <a:gd name="T11" fmla="*/ 54 h 128"/>
                <a:gd name="T12" fmla="*/ 42 w 90"/>
                <a:gd name="T13" fmla="*/ 59 h 128"/>
                <a:gd name="T14" fmla="*/ 17 w 90"/>
                <a:gd name="T15" fmla="*/ 49 h 128"/>
                <a:gd name="T16" fmla="*/ 7 w 90"/>
                <a:gd name="T17" fmla="*/ 54 h 128"/>
                <a:gd name="T18" fmla="*/ 2 w 90"/>
                <a:gd name="T19" fmla="*/ 75 h 128"/>
                <a:gd name="T20" fmla="*/ 28 w 90"/>
                <a:gd name="T21" fmla="*/ 91 h 128"/>
                <a:gd name="T22" fmla="*/ 38 w 90"/>
                <a:gd name="T23" fmla="*/ 85 h 128"/>
                <a:gd name="T24" fmla="*/ 38 w 90"/>
                <a:gd name="T25" fmla="*/ 85 h 128"/>
                <a:gd name="T26" fmla="*/ 44 w 90"/>
                <a:gd name="T27" fmla="*/ 69 h 128"/>
                <a:gd name="T28" fmla="*/ 64 w 90"/>
                <a:gd name="T29" fmla="*/ 64 h 128"/>
                <a:gd name="T30" fmla="*/ 59 w 90"/>
                <a:gd name="T31" fmla="*/ 84 h 128"/>
                <a:gd name="T32" fmla="*/ 43 w 90"/>
                <a:gd name="T33" fmla="*/ 90 h 128"/>
                <a:gd name="T34" fmla="*/ 37 w 90"/>
                <a:gd name="T35" fmla="*/ 100 h 128"/>
                <a:gd name="T36" fmla="*/ 39 w 90"/>
                <a:gd name="T37" fmla="*/ 116 h 128"/>
                <a:gd name="T38" fmla="*/ 53 w 90"/>
                <a:gd name="T39" fmla="*/ 126 h 128"/>
                <a:gd name="T40" fmla="*/ 74 w 90"/>
                <a:gd name="T41" fmla="*/ 121 h 128"/>
                <a:gd name="T42" fmla="*/ 79 w 90"/>
                <a:gd name="T43" fmla="*/ 111 h 128"/>
                <a:gd name="T44" fmla="*/ 77 w 90"/>
                <a:gd name="T45" fmla="*/ 94 h 128"/>
                <a:gd name="T46" fmla="*/ 68 w 90"/>
                <a:gd name="T47" fmla="*/ 86 h 128"/>
                <a:gd name="T48" fmla="*/ 88 w 90"/>
                <a:gd name="T49" fmla="*/ 11 h 128"/>
                <a:gd name="T50" fmla="*/ 71 w 90"/>
                <a:gd name="T51" fmla="*/ 54 h 128"/>
                <a:gd name="T52" fmla="*/ 71 w 90"/>
                <a:gd name="T53" fmla="*/ 59 h 128"/>
                <a:gd name="T54" fmla="*/ 66 w 90"/>
                <a:gd name="T55" fmla="*/ 59 h 128"/>
                <a:gd name="T56" fmla="*/ 66 w 90"/>
                <a:gd name="T57" fmla="*/ 54 h 128"/>
                <a:gd name="T58" fmla="*/ 71 w 90"/>
                <a:gd name="T59" fmla="*/ 54 h 128"/>
                <a:gd name="T60" fmla="*/ 33 w 90"/>
                <a:gd name="T61" fmla="*/ 80 h 128"/>
                <a:gd name="T62" fmla="*/ 26 w 90"/>
                <a:gd name="T63" fmla="*/ 84 h 128"/>
                <a:gd name="T64" fmla="*/ 8 w 90"/>
                <a:gd name="T65" fmla="*/ 73 h 128"/>
                <a:gd name="T66" fmla="*/ 12 w 90"/>
                <a:gd name="T67" fmla="*/ 59 h 128"/>
                <a:gd name="T68" fmla="*/ 19 w 90"/>
                <a:gd name="T69" fmla="*/ 55 h 128"/>
                <a:gd name="T70" fmla="*/ 37 w 90"/>
                <a:gd name="T71" fmla="*/ 66 h 128"/>
                <a:gd name="T72" fmla="*/ 33 w 90"/>
                <a:gd name="T73" fmla="*/ 80 h 128"/>
                <a:gd name="T74" fmla="*/ 71 w 90"/>
                <a:gd name="T75" fmla="*/ 98 h 128"/>
                <a:gd name="T76" fmla="*/ 72 w 90"/>
                <a:gd name="T77" fmla="*/ 109 h 128"/>
                <a:gd name="T78" fmla="*/ 69 w 90"/>
                <a:gd name="T79" fmla="*/ 116 h 128"/>
                <a:gd name="T80" fmla="*/ 54 w 90"/>
                <a:gd name="T81" fmla="*/ 120 h 128"/>
                <a:gd name="T82" fmla="*/ 45 w 90"/>
                <a:gd name="T83" fmla="*/ 113 h 128"/>
                <a:gd name="T84" fmla="*/ 44 w 90"/>
                <a:gd name="T85" fmla="*/ 102 h 128"/>
                <a:gd name="T86" fmla="*/ 48 w 90"/>
                <a:gd name="T87" fmla="*/ 95 h 128"/>
                <a:gd name="T88" fmla="*/ 62 w 90"/>
                <a:gd name="T89" fmla="*/ 91 h 128"/>
                <a:gd name="T90" fmla="*/ 71 w 90"/>
                <a:gd name="T91" fmla="*/ 9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128">
                  <a:moveTo>
                    <a:pt x="88" y="11"/>
                  </a:moveTo>
                  <a:cubicBezTo>
                    <a:pt x="88" y="11"/>
                    <a:pt x="88" y="11"/>
                    <a:pt x="88" y="11"/>
                  </a:cubicBezTo>
                  <a:cubicBezTo>
                    <a:pt x="89" y="10"/>
                    <a:pt x="89" y="10"/>
                    <a:pt x="89" y="10"/>
                  </a:cubicBezTo>
                  <a:cubicBezTo>
                    <a:pt x="90" y="6"/>
                    <a:pt x="87" y="2"/>
                    <a:pt x="83" y="1"/>
                  </a:cubicBezTo>
                  <a:cubicBezTo>
                    <a:pt x="79" y="0"/>
                    <a:pt x="75" y="2"/>
                    <a:pt x="74" y="6"/>
                  </a:cubicBezTo>
                  <a:cubicBezTo>
                    <a:pt x="61" y="54"/>
                    <a:pt x="61" y="54"/>
                    <a:pt x="61" y="54"/>
                  </a:cubicBezTo>
                  <a:cubicBezTo>
                    <a:pt x="42" y="59"/>
                    <a:pt x="42" y="59"/>
                    <a:pt x="42" y="59"/>
                  </a:cubicBezTo>
                  <a:cubicBezTo>
                    <a:pt x="37" y="51"/>
                    <a:pt x="27" y="46"/>
                    <a:pt x="17" y="49"/>
                  </a:cubicBezTo>
                  <a:cubicBezTo>
                    <a:pt x="13" y="50"/>
                    <a:pt x="10" y="52"/>
                    <a:pt x="7" y="54"/>
                  </a:cubicBezTo>
                  <a:cubicBezTo>
                    <a:pt x="2" y="60"/>
                    <a:pt x="0" y="68"/>
                    <a:pt x="2" y="75"/>
                  </a:cubicBezTo>
                  <a:cubicBezTo>
                    <a:pt x="5" y="87"/>
                    <a:pt x="17" y="94"/>
                    <a:pt x="28" y="91"/>
                  </a:cubicBezTo>
                  <a:cubicBezTo>
                    <a:pt x="32" y="90"/>
                    <a:pt x="35" y="88"/>
                    <a:pt x="38" y="85"/>
                  </a:cubicBezTo>
                  <a:cubicBezTo>
                    <a:pt x="38" y="85"/>
                    <a:pt x="38" y="85"/>
                    <a:pt x="38" y="85"/>
                  </a:cubicBezTo>
                  <a:cubicBezTo>
                    <a:pt x="42" y="81"/>
                    <a:pt x="44" y="75"/>
                    <a:pt x="44" y="69"/>
                  </a:cubicBezTo>
                  <a:cubicBezTo>
                    <a:pt x="64" y="64"/>
                    <a:pt x="64" y="64"/>
                    <a:pt x="64" y="64"/>
                  </a:cubicBezTo>
                  <a:cubicBezTo>
                    <a:pt x="59" y="84"/>
                    <a:pt x="59" y="84"/>
                    <a:pt x="59" y="84"/>
                  </a:cubicBezTo>
                  <a:cubicBezTo>
                    <a:pt x="53" y="83"/>
                    <a:pt x="47" y="86"/>
                    <a:pt x="43" y="90"/>
                  </a:cubicBezTo>
                  <a:cubicBezTo>
                    <a:pt x="40" y="93"/>
                    <a:pt x="38" y="96"/>
                    <a:pt x="37" y="100"/>
                  </a:cubicBezTo>
                  <a:cubicBezTo>
                    <a:pt x="36" y="105"/>
                    <a:pt x="36" y="111"/>
                    <a:pt x="39" y="116"/>
                  </a:cubicBezTo>
                  <a:cubicBezTo>
                    <a:pt x="42" y="121"/>
                    <a:pt x="47" y="125"/>
                    <a:pt x="53" y="126"/>
                  </a:cubicBezTo>
                  <a:cubicBezTo>
                    <a:pt x="60" y="128"/>
                    <a:pt x="68" y="126"/>
                    <a:pt x="74" y="121"/>
                  </a:cubicBezTo>
                  <a:cubicBezTo>
                    <a:pt x="76" y="118"/>
                    <a:pt x="78" y="115"/>
                    <a:pt x="79" y="111"/>
                  </a:cubicBezTo>
                  <a:cubicBezTo>
                    <a:pt x="81" y="105"/>
                    <a:pt x="80" y="100"/>
                    <a:pt x="77" y="94"/>
                  </a:cubicBezTo>
                  <a:cubicBezTo>
                    <a:pt x="75" y="91"/>
                    <a:pt x="72" y="88"/>
                    <a:pt x="68" y="86"/>
                  </a:cubicBezTo>
                  <a:lnTo>
                    <a:pt x="88" y="11"/>
                  </a:lnTo>
                  <a:close/>
                  <a:moveTo>
                    <a:pt x="71" y="54"/>
                  </a:moveTo>
                  <a:cubicBezTo>
                    <a:pt x="72" y="55"/>
                    <a:pt x="72" y="58"/>
                    <a:pt x="71" y="59"/>
                  </a:cubicBezTo>
                  <a:cubicBezTo>
                    <a:pt x="70" y="60"/>
                    <a:pt x="67" y="60"/>
                    <a:pt x="66" y="59"/>
                  </a:cubicBezTo>
                  <a:cubicBezTo>
                    <a:pt x="65" y="58"/>
                    <a:pt x="65" y="55"/>
                    <a:pt x="66" y="54"/>
                  </a:cubicBezTo>
                  <a:cubicBezTo>
                    <a:pt x="67" y="53"/>
                    <a:pt x="70" y="53"/>
                    <a:pt x="71" y="54"/>
                  </a:cubicBezTo>
                  <a:close/>
                  <a:moveTo>
                    <a:pt x="33" y="80"/>
                  </a:moveTo>
                  <a:cubicBezTo>
                    <a:pt x="31" y="82"/>
                    <a:pt x="29" y="83"/>
                    <a:pt x="26" y="84"/>
                  </a:cubicBezTo>
                  <a:cubicBezTo>
                    <a:pt x="19" y="86"/>
                    <a:pt x="10" y="81"/>
                    <a:pt x="8" y="73"/>
                  </a:cubicBezTo>
                  <a:cubicBezTo>
                    <a:pt x="7" y="68"/>
                    <a:pt x="8" y="63"/>
                    <a:pt x="12" y="59"/>
                  </a:cubicBezTo>
                  <a:cubicBezTo>
                    <a:pt x="14" y="57"/>
                    <a:pt x="16" y="56"/>
                    <a:pt x="19" y="55"/>
                  </a:cubicBezTo>
                  <a:cubicBezTo>
                    <a:pt x="27" y="53"/>
                    <a:pt x="35" y="58"/>
                    <a:pt x="37" y="66"/>
                  </a:cubicBezTo>
                  <a:cubicBezTo>
                    <a:pt x="38" y="71"/>
                    <a:pt x="37" y="76"/>
                    <a:pt x="33" y="80"/>
                  </a:cubicBezTo>
                  <a:close/>
                  <a:moveTo>
                    <a:pt x="71" y="98"/>
                  </a:moveTo>
                  <a:cubicBezTo>
                    <a:pt x="73" y="101"/>
                    <a:pt x="73" y="105"/>
                    <a:pt x="72" y="109"/>
                  </a:cubicBezTo>
                  <a:cubicBezTo>
                    <a:pt x="72" y="112"/>
                    <a:pt x="70" y="114"/>
                    <a:pt x="69" y="116"/>
                  </a:cubicBezTo>
                  <a:cubicBezTo>
                    <a:pt x="65" y="119"/>
                    <a:pt x="59" y="121"/>
                    <a:pt x="54" y="120"/>
                  </a:cubicBezTo>
                  <a:cubicBezTo>
                    <a:pt x="51" y="119"/>
                    <a:pt x="47" y="116"/>
                    <a:pt x="45" y="113"/>
                  </a:cubicBezTo>
                  <a:cubicBezTo>
                    <a:pt x="44" y="109"/>
                    <a:pt x="43" y="105"/>
                    <a:pt x="44" y="102"/>
                  </a:cubicBezTo>
                  <a:cubicBezTo>
                    <a:pt x="45" y="99"/>
                    <a:pt x="46" y="97"/>
                    <a:pt x="48" y="95"/>
                  </a:cubicBezTo>
                  <a:cubicBezTo>
                    <a:pt x="52" y="91"/>
                    <a:pt x="57" y="90"/>
                    <a:pt x="62" y="91"/>
                  </a:cubicBezTo>
                  <a:cubicBezTo>
                    <a:pt x="66" y="92"/>
                    <a:pt x="69" y="95"/>
                    <a:pt x="71" y="9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0" name="Freeform 134"/>
            <p:cNvSpPr>
              <a:spLocks/>
            </p:cNvSpPr>
            <p:nvPr userDrawn="1"/>
          </p:nvSpPr>
          <p:spPr bwMode="auto">
            <a:xfrm>
              <a:off x="2390775" y="29527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61" name="Freeform 135"/>
          <p:cNvSpPr>
            <a:spLocks noEditPoints="1"/>
          </p:cNvSpPr>
          <p:nvPr userDrawn="1"/>
        </p:nvSpPr>
        <p:spPr bwMode="auto">
          <a:xfrm>
            <a:off x="3187700" y="2709863"/>
            <a:ext cx="516467" cy="388938"/>
          </a:xfrm>
          <a:custGeom>
            <a:avLst/>
            <a:gdLst>
              <a:gd name="T0" fmla="*/ 53 w 100"/>
              <a:gd name="T1" fmla="*/ 85 h 101"/>
              <a:gd name="T2" fmla="*/ 53 w 100"/>
              <a:gd name="T3" fmla="*/ 20 h 101"/>
              <a:gd name="T4" fmla="*/ 58 w 100"/>
              <a:gd name="T5" fmla="*/ 13 h 101"/>
              <a:gd name="T6" fmla="*/ 58 w 100"/>
              <a:gd name="T7" fmla="*/ 11 h 101"/>
              <a:gd name="T8" fmla="*/ 84 w 100"/>
              <a:gd name="T9" fmla="*/ 4 h 101"/>
              <a:gd name="T10" fmla="*/ 69 w 100"/>
              <a:gd name="T11" fmla="*/ 43 h 101"/>
              <a:gd name="T12" fmla="*/ 69 w 100"/>
              <a:gd name="T13" fmla="*/ 43 h 101"/>
              <a:gd name="T14" fmla="*/ 84 w 100"/>
              <a:gd name="T15" fmla="*/ 56 h 101"/>
              <a:gd name="T16" fmla="*/ 100 w 100"/>
              <a:gd name="T17" fmla="*/ 43 h 101"/>
              <a:gd name="T18" fmla="*/ 100 w 100"/>
              <a:gd name="T19" fmla="*/ 43 h 101"/>
              <a:gd name="T20" fmla="*/ 85 w 100"/>
              <a:gd name="T21" fmla="*/ 4 h 101"/>
              <a:gd name="T22" fmla="*/ 86 w 100"/>
              <a:gd name="T23" fmla="*/ 3 h 101"/>
              <a:gd name="T24" fmla="*/ 85 w 100"/>
              <a:gd name="T25" fmla="*/ 0 h 101"/>
              <a:gd name="T26" fmla="*/ 57 w 100"/>
              <a:gd name="T27" fmla="*/ 9 h 101"/>
              <a:gd name="T28" fmla="*/ 50 w 100"/>
              <a:gd name="T29" fmla="*/ 5 h 101"/>
              <a:gd name="T30" fmla="*/ 42 w 100"/>
              <a:gd name="T31" fmla="*/ 13 h 101"/>
              <a:gd name="T32" fmla="*/ 42 w 100"/>
              <a:gd name="T33" fmla="*/ 14 h 101"/>
              <a:gd name="T34" fmla="*/ 13 w 100"/>
              <a:gd name="T35" fmla="*/ 22 h 101"/>
              <a:gd name="T36" fmla="*/ 14 w 100"/>
              <a:gd name="T37" fmla="*/ 25 h 101"/>
              <a:gd name="T38" fmla="*/ 15 w 100"/>
              <a:gd name="T39" fmla="*/ 25 h 101"/>
              <a:gd name="T40" fmla="*/ 0 w 100"/>
              <a:gd name="T41" fmla="*/ 63 h 101"/>
              <a:gd name="T42" fmla="*/ 0 w 100"/>
              <a:gd name="T43" fmla="*/ 63 h 101"/>
              <a:gd name="T44" fmla="*/ 16 w 100"/>
              <a:gd name="T45" fmla="*/ 77 h 101"/>
              <a:gd name="T46" fmla="*/ 31 w 100"/>
              <a:gd name="T47" fmla="*/ 63 h 101"/>
              <a:gd name="T48" fmla="*/ 31 w 100"/>
              <a:gd name="T49" fmla="*/ 63 h 101"/>
              <a:gd name="T50" fmla="*/ 16 w 100"/>
              <a:gd name="T51" fmla="*/ 24 h 101"/>
              <a:gd name="T52" fmla="*/ 43 w 100"/>
              <a:gd name="T53" fmla="*/ 17 h 101"/>
              <a:gd name="T54" fmla="*/ 48 w 100"/>
              <a:gd name="T55" fmla="*/ 20 h 101"/>
              <a:gd name="T56" fmla="*/ 48 w 100"/>
              <a:gd name="T57" fmla="*/ 85 h 101"/>
              <a:gd name="T58" fmla="*/ 0 w 100"/>
              <a:gd name="T59" fmla="*/ 101 h 101"/>
              <a:gd name="T60" fmla="*/ 100 w 100"/>
              <a:gd name="T61" fmla="*/ 101 h 101"/>
              <a:gd name="T62" fmla="*/ 53 w 100"/>
              <a:gd name="T63" fmla="*/ 85 h 101"/>
              <a:gd name="T64" fmla="*/ 96 w 100"/>
              <a:gd name="T65" fmla="*/ 40 h 101"/>
              <a:gd name="T66" fmla="*/ 73 w 100"/>
              <a:gd name="T67" fmla="*/ 40 h 101"/>
              <a:gd name="T68" fmla="*/ 85 w 100"/>
              <a:gd name="T69" fmla="*/ 9 h 101"/>
              <a:gd name="T70" fmla="*/ 96 w 100"/>
              <a:gd name="T71" fmla="*/ 40 h 101"/>
              <a:gd name="T72" fmla="*/ 27 w 100"/>
              <a:gd name="T73" fmla="*/ 61 h 101"/>
              <a:gd name="T74" fmla="*/ 4 w 100"/>
              <a:gd name="T75" fmla="*/ 61 h 101"/>
              <a:gd name="T76" fmla="*/ 16 w 100"/>
              <a:gd name="T77" fmla="*/ 30 h 101"/>
              <a:gd name="T78" fmla="*/ 27 w 100"/>
              <a:gd name="T79" fmla="*/ 6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 h="101">
                <a:moveTo>
                  <a:pt x="53" y="85"/>
                </a:moveTo>
                <a:cubicBezTo>
                  <a:pt x="53" y="20"/>
                  <a:pt x="53" y="20"/>
                  <a:pt x="53" y="20"/>
                </a:cubicBezTo>
                <a:cubicBezTo>
                  <a:pt x="56" y="19"/>
                  <a:pt x="58" y="16"/>
                  <a:pt x="58" y="13"/>
                </a:cubicBezTo>
                <a:cubicBezTo>
                  <a:pt x="58" y="12"/>
                  <a:pt x="58" y="12"/>
                  <a:pt x="58" y="11"/>
                </a:cubicBezTo>
                <a:cubicBezTo>
                  <a:pt x="84" y="4"/>
                  <a:pt x="84" y="4"/>
                  <a:pt x="84" y="4"/>
                </a:cubicBezTo>
                <a:cubicBezTo>
                  <a:pt x="69" y="43"/>
                  <a:pt x="69" y="43"/>
                  <a:pt x="69" y="43"/>
                </a:cubicBezTo>
                <a:cubicBezTo>
                  <a:pt x="69" y="43"/>
                  <a:pt x="69" y="43"/>
                  <a:pt x="69" y="43"/>
                </a:cubicBezTo>
                <a:cubicBezTo>
                  <a:pt x="69" y="50"/>
                  <a:pt x="76" y="56"/>
                  <a:pt x="84" y="56"/>
                </a:cubicBezTo>
                <a:cubicBezTo>
                  <a:pt x="93" y="56"/>
                  <a:pt x="100" y="50"/>
                  <a:pt x="100" y="43"/>
                </a:cubicBezTo>
                <a:cubicBezTo>
                  <a:pt x="100" y="43"/>
                  <a:pt x="100" y="43"/>
                  <a:pt x="100" y="43"/>
                </a:cubicBezTo>
                <a:cubicBezTo>
                  <a:pt x="85" y="4"/>
                  <a:pt x="85" y="4"/>
                  <a:pt x="85" y="4"/>
                </a:cubicBezTo>
                <a:cubicBezTo>
                  <a:pt x="86" y="3"/>
                  <a:pt x="86" y="3"/>
                  <a:pt x="86" y="3"/>
                </a:cubicBezTo>
                <a:cubicBezTo>
                  <a:pt x="85" y="0"/>
                  <a:pt x="85" y="0"/>
                  <a:pt x="85" y="0"/>
                </a:cubicBezTo>
                <a:cubicBezTo>
                  <a:pt x="57" y="9"/>
                  <a:pt x="57" y="9"/>
                  <a:pt x="57" y="9"/>
                </a:cubicBezTo>
                <a:cubicBezTo>
                  <a:pt x="55" y="6"/>
                  <a:pt x="53" y="5"/>
                  <a:pt x="50" y="5"/>
                </a:cubicBezTo>
                <a:cubicBezTo>
                  <a:pt x="46" y="5"/>
                  <a:pt x="42" y="9"/>
                  <a:pt x="42" y="13"/>
                </a:cubicBezTo>
                <a:cubicBezTo>
                  <a:pt x="42" y="13"/>
                  <a:pt x="42" y="13"/>
                  <a:pt x="42" y="14"/>
                </a:cubicBezTo>
                <a:cubicBezTo>
                  <a:pt x="13" y="22"/>
                  <a:pt x="13" y="22"/>
                  <a:pt x="13" y="22"/>
                </a:cubicBezTo>
                <a:cubicBezTo>
                  <a:pt x="14" y="25"/>
                  <a:pt x="14" y="25"/>
                  <a:pt x="14" y="25"/>
                </a:cubicBezTo>
                <a:cubicBezTo>
                  <a:pt x="15" y="25"/>
                  <a:pt x="15" y="25"/>
                  <a:pt x="15" y="25"/>
                </a:cubicBezTo>
                <a:cubicBezTo>
                  <a:pt x="0" y="63"/>
                  <a:pt x="0" y="63"/>
                  <a:pt x="0" y="63"/>
                </a:cubicBezTo>
                <a:cubicBezTo>
                  <a:pt x="0" y="63"/>
                  <a:pt x="0" y="63"/>
                  <a:pt x="0" y="63"/>
                </a:cubicBezTo>
                <a:cubicBezTo>
                  <a:pt x="0" y="71"/>
                  <a:pt x="7" y="77"/>
                  <a:pt x="16" y="77"/>
                </a:cubicBezTo>
                <a:cubicBezTo>
                  <a:pt x="24" y="77"/>
                  <a:pt x="31" y="71"/>
                  <a:pt x="31" y="63"/>
                </a:cubicBezTo>
                <a:cubicBezTo>
                  <a:pt x="31" y="63"/>
                  <a:pt x="31" y="63"/>
                  <a:pt x="31" y="63"/>
                </a:cubicBezTo>
                <a:cubicBezTo>
                  <a:pt x="16" y="24"/>
                  <a:pt x="16" y="24"/>
                  <a:pt x="16" y="24"/>
                </a:cubicBezTo>
                <a:cubicBezTo>
                  <a:pt x="43" y="17"/>
                  <a:pt x="43" y="17"/>
                  <a:pt x="43" y="17"/>
                </a:cubicBezTo>
                <a:cubicBezTo>
                  <a:pt x="44" y="18"/>
                  <a:pt x="46" y="20"/>
                  <a:pt x="48" y="20"/>
                </a:cubicBezTo>
                <a:cubicBezTo>
                  <a:pt x="48" y="85"/>
                  <a:pt x="48" y="85"/>
                  <a:pt x="48" y="85"/>
                </a:cubicBezTo>
                <a:cubicBezTo>
                  <a:pt x="21" y="86"/>
                  <a:pt x="0" y="93"/>
                  <a:pt x="0" y="101"/>
                </a:cubicBezTo>
                <a:cubicBezTo>
                  <a:pt x="100" y="101"/>
                  <a:pt x="100" y="101"/>
                  <a:pt x="100" y="101"/>
                </a:cubicBezTo>
                <a:cubicBezTo>
                  <a:pt x="100" y="93"/>
                  <a:pt x="79" y="86"/>
                  <a:pt x="53" y="85"/>
                </a:cubicBezTo>
                <a:close/>
                <a:moveTo>
                  <a:pt x="96" y="40"/>
                </a:moveTo>
                <a:cubicBezTo>
                  <a:pt x="73" y="40"/>
                  <a:pt x="73" y="40"/>
                  <a:pt x="73" y="40"/>
                </a:cubicBezTo>
                <a:cubicBezTo>
                  <a:pt x="85" y="9"/>
                  <a:pt x="85" y="9"/>
                  <a:pt x="85" y="9"/>
                </a:cubicBezTo>
                <a:lnTo>
                  <a:pt x="96" y="40"/>
                </a:lnTo>
                <a:close/>
                <a:moveTo>
                  <a:pt x="27" y="61"/>
                </a:moveTo>
                <a:cubicBezTo>
                  <a:pt x="4" y="61"/>
                  <a:pt x="4" y="61"/>
                  <a:pt x="4" y="61"/>
                </a:cubicBezTo>
                <a:cubicBezTo>
                  <a:pt x="16" y="30"/>
                  <a:pt x="16" y="30"/>
                  <a:pt x="16" y="30"/>
                </a:cubicBezTo>
                <a:lnTo>
                  <a:pt x="27" y="6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2" name="Freeform 136"/>
          <p:cNvSpPr>
            <a:spLocks/>
          </p:cNvSpPr>
          <p:nvPr userDrawn="1"/>
        </p:nvSpPr>
        <p:spPr bwMode="auto">
          <a:xfrm>
            <a:off x="3543300" y="28749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3" name="Freeform 137"/>
          <p:cNvSpPr>
            <a:spLocks/>
          </p:cNvSpPr>
          <p:nvPr userDrawn="1"/>
        </p:nvSpPr>
        <p:spPr bwMode="auto">
          <a:xfrm>
            <a:off x="9685867" y="715964"/>
            <a:ext cx="516467" cy="390525"/>
          </a:xfrm>
          <a:custGeom>
            <a:avLst/>
            <a:gdLst>
              <a:gd name="T0" fmla="*/ 97 w 100"/>
              <a:gd name="T1" fmla="*/ 36 h 101"/>
              <a:gd name="T2" fmla="*/ 99 w 100"/>
              <a:gd name="T3" fmla="*/ 52 h 101"/>
              <a:gd name="T4" fmla="*/ 95 w 100"/>
              <a:gd name="T5" fmla="*/ 55 h 101"/>
              <a:gd name="T6" fmla="*/ 100 w 100"/>
              <a:gd name="T7" fmla="*/ 60 h 101"/>
              <a:gd name="T8" fmla="*/ 98 w 100"/>
              <a:gd name="T9" fmla="*/ 68 h 101"/>
              <a:gd name="T10" fmla="*/ 94 w 100"/>
              <a:gd name="T11" fmla="*/ 70 h 101"/>
              <a:gd name="T12" fmla="*/ 97 w 100"/>
              <a:gd name="T13" fmla="*/ 73 h 101"/>
              <a:gd name="T14" fmla="*/ 96 w 100"/>
              <a:gd name="T15" fmla="*/ 82 h 101"/>
              <a:gd name="T16" fmla="*/ 92 w 100"/>
              <a:gd name="T17" fmla="*/ 84 h 101"/>
              <a:gd name="T18" fmla="*/ 95 w 100"/>
              <a:gd name="T19" fmla="*/ 88 h 101"/>
              <a:gd name="T20" fmla="*/ 93 w 100"/>
              <a:gd name="T21" fmla="*/ 98 h 101"/>
              <a:gd name="T22" fmla="*/ 86 w 100"/>
              <a:gd name="T23" fmla="*/ 101 h 101"/>
              <a:gd name="T24" fmla="*/ 36 w 100"/>
              <a:gd name="T25" fmla="*/ 88 h 101"/>
              <a:gd name="T26" fmla="*/ 24 w 100"/>
              <a:gd name="T27" fmla="*/ 88 h 101"/>
              <a:gd name="T28" fmla="*/ 24 w 100"/>
              <a:gd name="T29" fmla="*/ 94 h 101"/>
              <a:gd name="T30" fmla="*/ 0 w 100"/>
              <a:gd name="T31" fmla="*/ 94 h 101"/>
              <a:gd name="T32" fmla="*/ 0 w 100"/>
              <a:gd name="T33" fmla="*/ 32 h 101"/>
              <a:gd name="T34" fmla="*/ 24 w 100"/>
              <a:gd name="T35" fmla="*/ 32 h 101"/>
              <a:gd name="T36" fmla="*/ 24 w 100"/>
              <a:gd name="T37" fmla="*/ 41 h 101"/>
              <a:gd name="T38" fmla="*/ 34 w 100"/>
              <a:gd name="T39" fmla="*/ 41 h 101"/>
              <a:gd name="T40" fmla="*/ 73 w 100"/>
              <a:gd name="T41" fmla="*/ 0 h 101"/>
              <a:gd name="T42" fmla="*/ 62 w 100"/>
              <a:gd name="T43" fmla="*/ 38 h 101"/>
              <a:gd name="T44" fmla="*/ 97 w 100"/>
              <a:gd name="T45" fmla="*/ 3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101">
                <a:moveTo>
                  <a:pt x="97" y="36"/>
                </a:moveTo>
                <a:cubicBezTo>
                  <a:pt x="99" y="52"/>
                  <a:pt x="99" y="52"/>
                  <a:pt x="99" y="52"/>
                </a:cubicBezTo>
                <a:cubicBezTo>
                  <a:pt x="95" y="55"/>
                  <a:pt x="95" y="55"/>
                  <a:pt x="95" y="55"/>
                </a:cubicBezTo>
                <a:cubicBezTo>
                  <a:pt x="100" y="60"/>
                  <a:pt x="100" y="60"/>
                  <a:pt x="100" y="60"/>
                </a:cubicBezTo>
                <a:cubicBezTo>
                  <a:pt x="98" y="68"/>
                  <a:pt x="98" y="68"/>
                  <a:pt x="98" y="68"/>
                </a:cubicBezTo>
                <a:cubicBezTo>
                  <a:pt x="94" y="70"/>
                  <a:pt x="94" y="70"/>
                  <a:pt x="94" y="70"/>
                </a:cubicBezTo>
                <a:cubicBezTo>
                  <a:pt x="97" y="73"/>
                  <a:pt x="97" y="73"/>
                  <a:pt x="97" y="73"/>
                </a:cubicBezTo>
                <a:cubicBezTo>
                  <a:pt x="96" y="82"/>
                  <a:pt x="96" y="82"/>
                  <a:pt x="96" y="82"/>
                </a:cubicBezTo>
                <a:cubicBezTo>
                  <a:pt x="92" y="84"/>
                  <a:pt x="92" y="84"/>
                  <a:pt x="92" y="84"/>
                </a:cubicBezTo>
                <a:cubicBezTo>
                  <a:pt x="95" y="88"/>
                  <a:pt x="95" y="88"/>
                  <a:pt x="95" y="88"/>
                </a:cubicBezTo>
                <a:cubicBezTo>
                  <a:pt x="93" y="98"/>
                  <a:pt x="93" y="98"/>
                  <a:pt x="93" y="98"/>
                </a:cubicBezTo>
                <a:cubicBezTo>
                  <a:pt x="86" y="101"/>
                  <a:pt x="86" y="101"/>
                  <a:pt x="86" y="101"/>
                </a:cubicBezTo>
                <a:cubicBezTo>
                  <a:pt x="36" y="88"/>
                  <a:pt x="36" y="88"/>
                  <a:pt x="36" y="88"/>
                </a:cubicBezTo>
                <a:cubicBezTo>
                  <a:pt x="24" y="88"/>
                  <a:pt x="24" y="88"/>
                  <a:pt x="24" y="88"/>
                </a:cubicBezTo>
                <a:cubicBezTo>
                  <a:pt x="24" y="94"/>
                  <a:pt x="24" y="94"/>
                  <a:pt x="24" y="94"/>
                </a:cubicBezTo>
                <a:cubicBezTo>
                  <a:pt x="0" y="94"/>
                  <a:pt x="0" y="94"/>
                  <a:pt x="0" y="94"/>
                </a:cubicBezTo>
                <a:cubicBezTo>
                  <a:pt x="0" y="32"/>
                  <a:pt x="0" y="32"/>
                  <a:pt x="0" y="32"/>
                </a:cubicBezTo>
                <a:cubicBezTo>
                  <a:pt x="24" y="32"/>
                  <a:pt x="24" y="32"/>
                  <a:pt x="24" y="32"/>
                </a:cubicBezTo>
                <a:cubicBezTo>
                  <a:pt x="24" y="41"/>
                  <a:pt x="24" y="41"/>
                  <a:pt x="24" y="41"/>
                </a:cubicBezTo>
                <a:cubicBezTo>
                  <a:pt x="34" y="41"/>
                  <a:pt x="34" y="41"/>
                  <a:pt x="34" y="41"/>
                </a:cubicBezTo>
                <a:cubicBezTo>
                  <a:pt x="73" y="0"/>
                  <a:pt x="73" y="0"/>
                  <a:pt x="73" y="0"/>
                </a:cubicBezTo>
                <a:cubicBezTo>
                  <a:pt x="92" y="14"/>
                  <a:pt x="75" y="28"/>
                  <a:pt x="62" y="38"/>
                </a:cubicBezTo>
                <a:lnTo>
                  <a:pt x="97" y="3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4" name="Freeform 138"/>
          <p:cNvSpPr>
            <a:spLocks noEditPoints="1"/>
          </p:cNvSpPr>
          <p:nvPr userDrawn="1"/>
        </p:nvSpPr>
        <p:spPr bwMode="auto">
          <a:xfrm>
            <a:off x="5969000" y="1414464"/>
            <a:ext cx="628651" cy="398463"/>
          </a:xfrm>
          <a:custGeom>
            <a:avLst/>
            <a:gdLst>
              <a:gd name="T0" fmla="*/ 105 w 122"/>
              <a:gd name="T1" fmla="*/ 75 h 103"/>
              <a:gd name="T2" fmla="*/ 113 w 122"/>
              <a:gd name="T3" fmla="*/ 78 h 103"/>
              <a:gd name="T4" fmla="*/ 120 w 122"/>
              <a:gd name="T5" fmla="*/ 91 h 103"/>
              <a:gd name="T6" fmla="*/ 105 w 122"/>
              <a:gd name="T7" fmla="*/ 92 h 103"/>
              <a:gd name="T8" fmla="*/ 99 w 122"/>
              <a:gd name="T9" fmla="*/ 86 h 103"/>
              <a:gd name="T10" fmla="*/ 72 w 122"/>
              <a:gd name="T11" fmla="*/ 93 h 103"/>
              <a:gd name="T12" fmla="*/ 78 w 122"/>
              <a:gd name="T13" fmla="*/ 87 h 103"/>
              <a:gd name="T14" fmla="*/ 77 w 122"/>
              <a:gd name="T15" fmla="*/ 74 h 103"/>
              <a:gd name="T16" fmla="*/ 65 w 122"/>
              <a:gd name="T17" fmla="*/ 80 h 103"/>
              <a:gd name="T18" fmla="*/ 63 w 122"/>
              <a:gd name="T19" fmla="*/ 88 h 103"/>
              <a:gd name="T20" fmla="*/ 55 w 122"/>
              <a:gd name="T21" fmla="*/ 59 h 103"/>
              <a:gd name="T22" fmla="*/ 61 w 122"/>
              <a:gd name="T23" fmla="*/ 64 h 103"/>
              <a:gd name="T24" fmla="*/ 74 w 122"/>
              <a:gd name="T25" fmla="*/ 64 h 103"/>
              <a:gd name="T26" fmla="*/ 68 w 122"/>
              <a:gd name="T27" fmla="*/ 52 h 103"/>
              <a:gd name="T28" fmla="*/ 60 w 122"/>
              <a:gd name="T29" fmla="*/ 50 h 103"/>
              <a:gd name="T30" fmla="*/ 88 w 122"/>
              <a:gd name="T31" fmla="*/ 43 h 103"/>
              <a:gd name="T32" fmla="*/ 90 w 122"/>
              <a:gd name="T33" fmla="*/ 35 h 103"/>
              <a:gd name="T34" fmla="*/ 103 w 122"/>
              <a:gd name="T35" fmla="*/ 29 h 103"/>
              <a:gd name="T36" fmla="*/ 103 w 122"/>
              <a:gd name="T37" fmla="*/ 43 h 103"/>
              <a:gd name="T38" fmla="*/ 97 w 122"/>
              <a:gd name="T39" fmla="*/ 49 h 103"/>
              <a:gd name="T40" fmla="*/ 53 w 122"/>
              <a:gd name="T41" fmla="*/ 23 h 103"/>
              <a:gd name="T42" fmla="*/ 59 w 122"/>
              <a:gd name="T43" fmla="*/ 17 h 103"/>
              <a:gd name="T44" fmla="*/ 58 w 122"/>
              <a:gd name="T45" fmla="*/ 2 h 103"/>
              <a:gd name="T46" fmla="*/ 45 w 122"/>
              <a:gd name="T47" fmla="*/ 9 h 103"/>
              <a:gd name="T48" fmla="*/ 43 w 122"/>
              <a:gd name="T49" fmla="*/ 17 h 103"/>
              <a:gd name="T50" fmla="*/ 16 w 122"/>
              <a:gd name="T51" fmla="*/ 24 h 103"/>
              <a:gd name="T52" fmla="*/ 23 w 122"/>
              <a:gd name="T53" fmla="*/ 25 h 103"/>
              <a:gd name="T54" fmla="*/ 30 w 122"/>
              <a:gd name="T55" fmla="*/ 38 h 103"/>
              <a:gd name="T56" fmla="*/ 16 w 122"/>
              <a:gd name="T57" fmla="*/ 38 h 103"/>
              <a:gd name="T58" fmla="*/ 11 w 122"/>
              <a:gd name="T59" fmla="*/ 33 h 103"/>
              <a:gd name="T60" fmla="*/ 19 w 122"/>
              <a:gd name="T61" fmla="*/ 61 h 103"/>
              <a:gd name="T62" fmla="*/ 20 w 122"/>
              <a:gd name="T63" fmla="*/ 54 h 103"/>
              <a:gd name="T64" fmla="*/ 32 w 122"/>
              <a:gd name="T65" fmla="*/ 48 h 103"/>
              <a:gd name="T66" fmla="*/ 33 w 122"/>
              <a:gd name="T67" fmla="*/ 61 h 103"/>
              <a:gd name="T68" fmla="*/ 27 w 122"/>
              <a:gd name="T69" fmla="*/ 66 h 103"/>
              <a:gd name="T70" fmla="*/ 54 w 122"/>
              <a:gd name="T71" fmla="*/ 56 h 103"/>
              <a:gd name="T72" fmla="*/ 62 w 122"/>
              <a:gd name="T73" fmla="*/ 62 h 103"/>
              <a:gd name="T74" fmla="*/ 61 w 122"/>
              <a:gd name="T75" fmla="*/ 54 h 103"/>
              <a:gd name="T76" fmla="*/ 68 w 122"/>
              <a:gd name="T77" fmla="*/ 3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2" h="103">
                <a:moveTo>
                  <a:pt x="115" y="59"/>
                </a:moveTo>
                <a:cubicBezTo>
                  <a:pt x="105" y="75"/>
                  <a:pt x="105" y="75"/>
                  <a:pt x="105" y="75"/>
                </a:cubicBezTo>
                <a:cubicBezTo>
                  <a:pt x="105" y="77"/>
                  <a:pt x="105" y="78"/>
                  <a:pt x="107" y="78"/>
                </a:cubicBezTo>
                <a:cubicBezTo>
                  <a:pt x="109" y="79"/>
                  <a:pt x="111" y="78"/>
                  <a:pt x="113" y="78"/>
                </a:cubicBezTo>
                <a:cubicBezTo>
                  <a:pt x="117" y="78"/>
                  <a:pt x="120" y="80"/>
                  <a:pt x="121" y="83"/>
                </a:cubicBezTo>
                <a:cubicBezTo>
                  <a:pt x="122" y="87"/>
                  <a:pt x="120" y="91"/>
                  <a:pt x="120" y="91"/>
                </a:cubicBezTo>
                <a:cubicBezTo>
                  <a:pt x="120" y="91"/>
                  <a:pt x="118" y="95"/>
                  <a:pt x="114" y="96"/>
                </a:cubicBezTo>
                <a:cubicBezTo>
                  <a:pt x="111" y="97"/>
                  <a:pt x="107" y="95"/>
                  <a:pt x="105" y="92"/>
                </a:cubicBezTo>
                <a:cubicBezTo>
                  <a:pt x="104" y="90"/>
                  <a:pt x="104" y="88"/>
                  <a:pt x="103" y="86"/>
                </a:cubicBezTo>
                <a:cubicBezTo>
                  <a:pt x="102" y="85"/>
                  <a:pt x="100" y="85"/>
                  <a:pt x="99" y="86"/>
                </a:cubicBezTo>
                <a:cubicBezTo>
                  <a:pt x="89" y="103"/>
                  <a:pt x="89" y="103"/>
                  <a:pt x="89" y="103"/>
                </a:cubicBezTo>
                <a:cubicBezTo>
                  <a:pt x="72" y="93"/>
                  <a:pt x="72" y="93"/>
                  <a:pt x="72" y="93"/>
                </a:cubicBezTo>
                <a:cubicBezTo>
                  <a:pt x="72" y="92"/>
                  <a:pt x="72" y="91"/>
                  <a:pt x="73" y="90"/>
                </a:cubicBezTo>
                <a:cubicBezTo>
                  <a:pt x="74" y="89"/>
                  <a:pt x="76" y="88"/>
                  <a:pt x="78" y="87"/>
                </a:cubicBezTo>
                <a:cubicBezTo>
                  <a:pt x="80" y="86"/>
                  <a:pt x="82" y="82"/>
                  <a:pt x="81" y="79"/>
                </a:cubicBezTo>
                <a:cubicBezTo>
                  <a:pt x="80" y="76"/>
                  <a:pt x="77" y="74"/>
                  <a:pt x="77" y="74"/>
                </a:cubicBezTo>
                <a:cubicBezTo>
                  <a:pt x="77" y="74"/>
                  <a:pt x="74" y="72"/>
                  <a:pt x="70" y="73"/>
                </a:cubicBezTo>
                <a:cubicBezTo>
                  <a:pt x="67" y="74"/>
                  <a:pt x="65" y="77"/>
                  <a:pt x="65" y="80"/>
                </a:cubicBezTo>
                <a:cubicBezTo>
                  <a:pt x="65" y="82"/>
                  <a:pt x="66" y="84"/>
                  <a:pt x="66" y="86"/>
                </a:cubicBezTo>
                <a:cubicBezTo>
                  <a:pt x="65" y="87"/>
                  <a:pt x="64" y="88"/>
                  <a:pt x="63" y="88"/>
                </a:cubicBezTo>
                <a:cubicBezTo>
                  <a:pt x="45" y="77"/>
                  <a:pt x="45" y="77"/>
                  <a:pt x="45" y="77"/>
                </a:cubicBezTo>
                <a:cubicBezTo>
                  <a:pt x="55" y="59"/>
                  <a:pt x="55" y="59"/>
                  <a:pt x="55" y="59"/>
                </a:cubicBezTo>
                <a:cubicBezTo>
                  <a:pt x="56" y="58"/>
                  <a:pt x="57" y="58"/>
                  <a:pt x="58" y="59"/>
                </a:cubicBezTo>
                <a:cubicBezTo>
                  <a:pt x="59" y="61"/>
                  <a:pt x="60" y="63"/>
                  <a:pt x="61" y="64"/>
                </a:cubicBezTo>
                <a:cubicBezTo>
                  <a:pt x="62" y="67"/>
                  <a:pt x="66" y="69"/>
                  <a:pt x="69" y="68"/>
                </a:cubicBezTo>
                <a:cubicBezTo>
                  <a:pt x="72" y="67"/>
                  <a:pt x="74" y="64"/>
                  <a:pt x="74" y="64"/>
                </a:cubicBezTo>
                <a:cubicBezTo>
                  <a:pt x="74" y="64"/>
                  <a:pt x="76" y="60"/>
                  <a:pt x="75" y="57"/>
                </a:cubicBezTo>
                <a:cubicBezTo>
                  <a:pt x="74" y="54"/>
                  <a:pt x="71" y="51"/>
                  <a:pt x="68" y="52"/>
                </a:cubicBezTo>
                <a:cubicBezTo>
                  <a:pt x="66" y="52"/>
                  <a:pt x="64" y="52"/>
                  <a:pt x="62" y="52"/>
                </a:cubicBezTo>
                <a:cubicBezTo>
                  <a:pt x="61" y="52"/>
                  <a:pt x="60" y="51"/>
                  <a:pt x="60" y="50"/>
                </a:cubicBezTo>
                <a:cubicBezTo>
                  <a:pt x="70" y="33"/>
                  <a:pt x="70" y="33"/>
                  <a:pt x="70" y="33"/>
                </a:cubicBezTo>
                <a:cubicBezTo>
                  <a:pt x="88" y="43"/>
                  <a:pt x="88" y="43"/>
                  <a:pt x="88" y="43"/>
                </a:cubicBezTo>
                <a:cubicBezTo>
                  <a:pt x="89" y="43"/>
                  <a:pt x="90" y="43"/>
                  <a:pt x="90" y="41"/>
                </a:cubicBezTo>
                <a:cubicBezTo>
                  <a:pt x="91" y="39"/>
                  <a:pt x="90" y="37"/>
                  <a:pt x="90" y="35"/>
                </a:cubicBezTo>
                <a:cubicBezTo>
                  <a:pt x="90" y="32"/>
                  <a:pt x="92" y="28"/>
                  <a:pt x="95" y="27"/>
                </a:cubicBezTo>
                <a:cubicBezTo>
                  <a:pt x="99" y="26"/>
                  <a:pt x="103" y="29"/>
                  <a:pt x="103" y="29"/>
                </a:cubicBezTo>
                <a:cubicBezTo>
                  <a:pt x="103" y="29"/>
                  <a:pt x="106" y="31"/>
                  <a:pt x="107" y="34"/>
                </a:cubicBezTo>
                <a:cubicBezTo>
                  <a:pt x="108" y="37"/>
                  <a:pt x="106" y="41"/>
                  <a:pt x="103" y="43"/>
                </a:cubicBezTo>
                <a:cubicBezTo>
                  <a:pt x="102" y="44"/>
                  <a:pt x="100" y="44"/>
                  <a:pt x="98" y="45"/>
                </a:cubicBezTo>
                <a:cubicBezTo>
                  <a:pt x="97" y="46"/>
                  <a:pt x="97" y="48"/>
                  <a:pt x="97" y="49"/>
                </a:cubicBezTo>
                <a:cubicBezTo>
                  <a:pt x="115" y="59"/>
                  <a:pt x="115" y="59"/>
                  <a:pt x="115" y="59"/>
                </a:cubicBezTo>
                <a:close/>
                <a:moveTo>
                  <a:pt x="53" y="23"/>
                </a:moveTo>
                <a:cubicBezTo>
                  <a:pt x="52" y="22"/>
                  <a:pt x="52" y="20"/>
                  <a:pt x="53" y="19"/>
                </a:cubicBezTo>
                <a:cubicBezTo>
                  <a:pt x="55" y="18"/>
                  <a:pt x="57" y="18"/>
                  <a:pt x="59" y="17"/>
                </a:cubicBezTo>
                <a:cubicBezTo>
                  <a:pt x="62" y="15"/>
                  <a:pt x="64" y="11"/>
                  <a:pt x="63" y="8"/>
                </a:cubicBezTo>
                <a:cubicBezTo>
                  <a:pt x="62" y="4"/>
                  <a:pt x="58" y="2"/>
                  <a:pt x="58" y="2"/>
                </a:cubicBezTo>
                <a:cubicBezTo>
                  <a:pt x="58" y="2"/>
                  <a:pt x="54" y="0"/>
                  <a:pt x="51" y="1"/>
                </a:cubicBezTo>
                <a:cubicBezTo>
                  <a:pt x="48" y="2"/>
                  <a:pt x="45" y="6"/>
                  <a:pt x="45" y="9"/>
                </a:cubicBezTo>
                <a:cubicBezTo>
                  <a:pt x="45" y="11"/>
                  <a:pt x="46" y="13"/>
                  <a:pt x="46" y="15"/>
                </a:cubicBezTo>
                <a:cubicBezTo>
                  <a:pt x="46" y="16"/>
                  <a:pt x="44" y="17"/>
                  <a:pt x="43" y="17"/>
                </a:cubicBezTo>
                <a:cubicBezTo>
                  <a:pt x="25" y="7"/>
                  <a:pt x="25" y="7"/>
                  <a:pt x="25" y="7"/>
                </a:cubicBezTo>
                <a:cubicBezTo>
                  <a:pt x="16" y="24"/>
                  <a:pt x="16" y="24"/>
                  <a:pt x="16" y="24"/>
                </a:cubicBezTo>
                <a:cubicBezTo>
                  <a:pt x="16" y="25"/>
                  <a:pt x="16" y="26"/>
                  <a:pt x="18" y="26"/>
                </a:cubicBezTo>
                <a:cubicBezTo>
                  <a:pt x="20" y="26"/>
                  <a:pt x="21" y="26"/>
                  <a:pt x="23" y="25"/>
                </a:cubicBezTo>
                <a:cubicBezTo>
                  <a:pt x="27" y="25"/>
                  <a:pt x="30" y="28"/>
                  <a:pt x="31" y="31"/>
                </a:cubicBezTo>
                <a:cubicBezTo>
                  <a:pt x="32" y="34"/>
                  <a:pt x="30" y="38"/>
                  <a:pt x="30" y="38"/>
                </a:cubicBezTo>
                <a:cubicBezTo>
                  <a:pt x="30" y="38"/>
                  <a:pt x="28" y="41"/>
                  <a:pt x="24" y="42"/>
                </a:cubicBezTo>
                <a:cubicBezTo>
                  <a:pt x="21" y="43"/>
                  <a:pt x="17" y="41"/>
                  <a:pt x="16" y="38"/>
                </a:cubicBezTo>
                <a:cubicBezTo>
                  <a:pt x="15" y="37"/>
                  <a:pt x="15" y="35"/>
                  <a:pt x="14" y="33"/>
                </a:cubicBezTo>
                <a:cubicBezTo>
                  <a:pt x="13" y="32"/>
                  <a:pt x="12" y="32"/>
                  <a:pt x="11" y="33"/>
                </a:cubicBezTo>
                <a:cubicBezTo>
                  <a:pt x="0" y="51"/>
                  <a:pt x="0" y="51"/>
                  <a:pt x="0" y="51"/>
                </a:cubicBezTo>
                <a:cubicBezTo>
                  <a:pt x="19" y="61"/>
                  <a:pt x="19" y="61"/>
                  <a:pt x="19" y="61"/>
                </a:cubicBezTo>
                <a:cubicBezTo>
                  <a:pt x="20" y="61"/>
                  <a:pt x="21" y="61"/>
                  <a:pt x="21" y="59"/>
                </a:cubicBezTo>
                <a:cubicBezTo>
                  <a:pt x="21" y="58"/>
                  <a:pt x="21" y="56"/>
                  <a:pt x="20" y="54"/>
                </a:cubicBezTo>
                <a:cubicBezTo>
                  <a:pt x="20" y="51"/>
                  <a:pt x="23" y="48"/>
                  <a:pt x="26" y="47"/>
                </a:cubicBezTo>
                <a:cubicBezTo>
                  <a:pt x="29" y="46"/>
                  <a:pt x="32" y="48"/>
                  <a:pt x="32" y="48"/>
                </a:cubicBezTo>
                <a:cubicBezTo>
                  <a:pt x="32" y="48"/>
                  <a:pt x="36" y="50"/>
                  <a:pt x="37" y="53"/>
                </a:cubicBezTo>
                <a:cubicBezTo>
                  <a:pt x="37" y="56"/>
                  <a:pt x="36" y="60"/>
                  <a:pt x="33" y="61"/>
                </a:cubicBezTo>
                <a:cubicBezTo>
                  <a:pt x="31" y="62"/>
                  <a:pt x="29" y="62"/>
                  <a:pt x="28" y="64"/>
                </a:cubicBezTo>
                <a:cubicBezTo>
                  <a:pt x="27" y="64"/>
                  <a:pt x="27" y="65"/>
                  <a:pt x="27" y="66"/>
                </a:cubicBezTo>
                <a:cubicBezTo>
                  <a:pt x="43" y="75"/>
                  <a:pt x="43" y="75"/>
                  <a:pt x="43" y="75"/>
                </a:cubicBezTo>
                <a:cubicBezTo>
                  <a:pt x="54" y="56"/>
                  <a:pt x="54" y="56"/>
                  <a:pt x="54" y="56"/>
                </a:cubicBezTo>
                <a:cubicBezTo>
                  <a:pt x="55" y="55"/>
                  <a:pt x="58" y="55"/>
                  <a:pt x="59" y="57"/>
                </a:cubicBezTo>
                <a:cubicBezTo>
                  <a:pt x="60" y="58"/>
                  <a:pt x="61" y="60"/>
                  <a:pt x="62" y="62"/>
                </a:cubicBezTo>
                <a:cubicBezTo>
                  <a:pt x="68" y="74"/>
                  <a:pt x="80" y="55"/>
                  <a:pt x="67" y="54"/>
                </a:cubicBezTo>
                <a:cubicBezTo>
                  <a:pt x="65" y="54"/>
                  <a:pt x="63" y="55"/>
                  <a:pt x="61" y="54"/>
                </a:cubicBezTo>
                <a:cubicBezTo>
                  <a:pt x="59" y="54"/>
                  <a:pt x="57" y="51"/>
                  <a:pt x="57" y="49"/>
                </a:cubicBezTo>
                <a:cubicBezTo>
                  <a:pt x="68" y="31"/>
                  <a:pt x="68" y="31"/>
                  <a:pt x="68" y="31"/>
                </a:cubicBezTo>
                <a:lnTo>
                  <a:pt x="53" y="2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65" name="Group 164"/>
          <p:cNvGrpSpPr/>
          <p:nvPr userDrawn="1"/>
        </p:nvGrpSpPr>
        <p:grpSpPr>
          <a:xfrm>
            <a:off x="3441700" y="4216400"/>
            <a:ext cx="719667" cy="285750"/>
            <a:chOff x="2581275" y="4216400"/>
            <a:chExt cx="539750" cy="285750"/>
          </a:xfrm>
        </p:grpSpPr>
        <p:sp>
          <p:nvSpPr>
            <p:cNvPr id="166" name="Freeform 139"/>
            <p:cNvSpPr>
              <a:spLocks/>
            </p:cNvSpPr>
            <p:nvPr userDrawn="1"/>
          </p:nvSpPr>
          <p:spPr bwMode="auto">
            <a:xfrm>
              <a:off x="2581275" y="4216400"/>
              <a:ext cx="539750" cy="266700"/>
            </a:xfrm>
            <a:custGeom>
              <a:avLst/>
              <a:gdLst>
                <a:gd name="T0" fmla="*/ 140 w 140"/>
                <a:gd name="T1" fmla="*/ 67 h 69"/>
                <a:gd name="T2" fmla="*/ 137 w 140"/>
                <a:gd name="T3" fmla="*/ 50 h 69"/>
                <a:gd name="T4" fmla="*/ 136 w 140"/>
                <a:gd name="T5" fmla="*/ 47 h 69"/>
                <a:gd name="T6" fmla="*/ 135 w 140"/>
                <a:gd name="T7" fmla="*/ 44 h 69"/>
                <a:gd name="T8" fmla="*/ 126 w 140"/>
                <a:gd name="T9" fmla="*/ 28 h 69"/>
                <a:gd name="T10" fmla="*/ 124 w 140"/>
                <a:gd name="T11" fmla="*/ 26 h 69"/>
                <a:gd name="T12" fmla="*/ 122 w 140"/>
                <a:gd name="T13" fmla="*/ 24 h 69"/>
                <a:gd name="T14" fmla="*/ 108 w 140"/>
                <a:gd name="T15" fmla="*/ 11 h 69"/>
                <a:gd name="T16" fmla="*/ 103 w 140"/>
                <a:gd name="T17" fmla="*/ 8 h 69"/>
                <a:gd name="T18" fmla="*/ 85 w 140"/>
                <a:gd name="T19" fmla="*/ 2 h 69"/>
                <a:gd name="T20" fmla="*/ 82 w 140"/>
                <a:gd name="T21" fmla="*/ 2 h 69"/>
                <a:gd name="T22" fmla="*/ 79 w 140"/>
                <a:gd name="T23" fmla="*/ 1 h 69"/>
                <a:gd name="T24" fmla="*/ 61 w 140"/>
                <a:gd name="T25" fmla="*/ 1 h 69"/>
                <a:gd name="T26" fmla="*/ 58 w 140"/>
                <a:gd name="T27" fmla="*/ 2 h 69"/>
                <a:gd name="T28" fmla="*/ 55 w 140"/>
                <a:gd name="T29" fmla="*/ 2 h 69"/>
                <a:gd name="T30" fmla="*/ 37 w 140"/>
                <a:gd name="T31" fmla="*/ 9 h 69"/>
                <a:gd name="T32" fmla="*/ 35 w 140"/>
                <a:gd name="T33" fmla="*/ 10 h 69"/>
                <a:gd name="T34" fmla="*/ 32 w 140"/>
                <a:gd name="T35" fmla="*/ 12 h 69"/>
                <a:gd name="T36" fmla="*/ 18 w 140"/>
                <a:gd name="T37" fmla="*/ 24 h 69"/>
                <a:gd name="T38" fmla="*/ 14 w 140"/>
                <a:gd name="T39" fmla="*/ 28 h 69"/>
                <a:gd name="T40" fmla="*/ 5 w 140"/>
                <a:gd name="T41" fmla="*/ 44 h 69"/>
                <a:gd name="T42" fmla="*/ 4 w 140"/>
                <a:gd name="T43" fmla="*/ 47 h 69"/>
                <a:gd name="T44" fmla="*/ 3 w 140"/>
                <a:gd name="T45" fmla="*/ 50 h 69"/>
                <a:gd name="T46" fmla="*/ 6 w 140"/>
                <a:gd name="T47" fmla="*/ 69 h 69"/>
                <a:gd name="T48" fmla="*/ 19 w 140"/>
                <a:gd name="T49" fmla="*/ 56 h 69"/>
                <a:gd name="T50" fmla="*/ 11 w 140"/>
                <a:gd name="T51" fmla="*/ 46 h 69"/>
                <a:gd name="T52" fmla="*/ 27 w 140"/>
                <a:gd name="T53" fmla="*/ 39 h 69"/>
                <a:gd name="T54" fmla="*/ 23 w 140"/>
                <a:gd name="T55" fmla="*/ 28 h 69"/>
                <a:gd name="T56" fmla="*/ 41 w 140"/>
                <a:gd name="T57" fmla="*/ 26 h 69"/>
                <a:gd name="T58" fmla="*/ 40 w 140"/>
                <a:gd name="T59" fmla="*/ 14 h 69"/>
                <a:gd name="T60" fmla="*/ 58 w 140"/>
                <a:gd name="T61" fmla="*/ 19 h 69"/>
                <a:gd name="T62" fmla="*/ 62 w 140"/>
                <a:gd name="T63" fmla="*/ 7 h 69"/>
                <a:gd name="T64" fmla="*/ 76 w 140"/>
                <a:gd name="T65" fmla="*/ 17 h 69"/>
                <a:gd name="T66" fmla="*/ 84 w 140"/>
                <a:gd name="T67" fmla="*/ 8 h 69"/>
                <a:gd name="T68" fmla="*/ 94 w 140"/>
                <a:gd name="T69" fmla="*/ 23 h 69"/>
                <a:gd name="T70" fmla="*/ 105 w 140"/>
                <a:gd name="T71" fmla="*/ 17 h 69"/>
                <a:gd name="T72" fmla="*/ 109 w 140"/>
                <a:gd name="T73" fmla="*/ 34 h 69"/>
                <a:gd name="T74" fmla="*/ 121 w 140"/>
                <a:gd name="T75" fmla="*/ 32 h 69"/>
                <a:gd name="T76" fmla="*/ 119 w 140"/>
                <a:gd name="T77" fmla="*/ 50 h 69"/>
                <a:gd name="T78" fmla="*/ 131 w 140"/>
                <a:gd name="T79" fmla="*/ 52 h 69"/>
                <a:gd name="T80" fmla="*/ 140 w 140"/>
                <a:gd name="T8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69">
                  <a:moveTo>
                    <a:pt x="140" y="67"/>
                  </a:moveTo>
                  <a:cubicBezTo>
                    <a:pt x="140" y="67"/>
                    <a:pt x="140" y="67"/>
                    <a:pt x="140" y="67"/>
                  </a:cubicBezTo>
                  <a:cubicBezTo>
                    <a:pt x="140" y="61"/>
                    <a:pt x="139" y="55"/>
                    <a:pt x="137" y="50"/>
                  </a:cubicBezTo>
                  <a:cubicBezTo>
                    <a:pt x="137" y="50"/>
                    <a:pt x="137" y="50"/>
                    <a:pt x="137" y="50"/>
                  </a:cubicBezTo>
                  <a:cubicBezTo>
                    <a:pt x="136" y="47"/>
                    <a:pt x="136" y="47"/>
                    <a:pt x="136" y="47"/>
                  </a:cubicBezTo>
                  <a:cubicBezTo>
                    <a:pt x="136" y="47"/>
                    <a:pt x="136" y="47"/>
                    <a:pt x="136" y="47"/>
                  </a:cubicBezTo>
                  <a:cubicBezTo>
                    <a:pt x="135" y="44"/>
                    <a:pt x="135" y="44"/>
                    <a:pt x="135" y="44"/>
                  </a:cubicBezTo>
                  <a:cubicBezTo>
                    <a:pt x="135" y="44"/>
                    <a:pt x="135" y="44"/>
                    <a:pt x="135" y="44"/>
                  </a:cubicBezTo>
                  <a:cubicBezTo>
                    <a:pt x="133" y="38"/>
                    <a:pt x="130" y="33"/>
                    <a:pt x="126" y="28"/>
                  </a:cubicBezTo>
                  <a:cubicBezTo>
                    <a:pt x="126" y="28"/>
                    <a:pt x="126" y="28"/>
                    <a:pt x="126" y="28"/>
                  </a:cubicBezTo>
                  <a:cubicBezTo>
                    <a:pt x="124" y="26"/>
                    <a:pt x="124" y="26"/>
                    <a:pt x="124" y="26"/>
                  </a:cubicBezTo>
                  <a:cubicBezTo>
                    <a:pt x="124" y="26"/>
                    <a:pt x="124" y="26"/>
                    <a:pt x="124" y="26"/>
                  </a:cubicBezTo>
                  <a:cubicBezTo>
                    <a:pt x="122" y="23"/>
                    <a:pt x="122" y="23"/>
                    <a:pt x="122" y="23"/>
                  </a:cubicBezTo>
                  <a:cubicBezTo>
                    <a:pt x="122" y="24"/>
                    <a:pt x="122" y="24"/>
                    <a:pt x="122" y="24"/>
                  </a:cubicBezTo>
                  <a:cubicBezTo>
                    <a:pt x="118" y="19"/>
                    <a:pt x="113" y="15"/>
                    <a:pt x="108" y="11"/>
                  </a:cubicBezTo>
                  <a:cubicBezTo>
                    <a:pt x="108" y="11"/>
                    <a:pt x="108" y="11"/>
                    <a:pt x="108" y="11"/>
                  </a:cubicBezTo>
                  <a:cubicBezTo>
                    <a:pt x="105" y="10"/>
                    <a:pt x="105" y="10"/>
                    <a:pt x="105" y="10"/>
                  </a:cubicBezTo>
                  <a:cubicBezTo>
                    <a:pt x="103" y="8"/>
                    <a:pt x="103" y="8"/>
                    <a:pt x="103" y="8"/>
                  </a:cubicBezTo>
                  <a:cubicBezTo>
                    <a:pt x="103" y="8"/>
                    <a:pt x="103" y="8"/>
                    <a:pt x="103" y="8"/>
                  </a:cubicBezTo>
                  <a:cubicBezTo>
                    <a:pt x="97" y="6"/>
                    <a:pt x="91" y="3"/>
                    <a:pt x="85" y="2"/>
                  </a:cubicBezTo>
                  <a:cubicBezTo>
                    <a:pt x="85" y="2"/>
                    <a:pt x="85" y="2"/>
                    <a:pt x="85" y="2"/>
                  </a:cubicBezTo>
                  <a:cubicBezTo>
                    <a:pt x="82" y="2"/>
                    <a:pt x="82" y="2"/>
                    <a:pt x="82" y="2"/>
                  </a:cubicBezTo>
                  <a:cubicBezTo>
                    <a:pt x="79" y="1"/>
                    <a:pt x="79" y="1"/>
                    <a:pt x="79" y="1"/>
                  </a:cubicBezTo>
                  <a:cubicBezTo>
                    <a:pt x="79" y="1"/>
                    <a:pt x="79" y="1"/>
                    <a:pt x="79" y="1"/>
                  </a:cubicBezTo>
                  <a:cubicBezTo>
                    <a:pt x="73" y="0"/>
                    <a:pt x="67" y="0"/>
                    <a:pt x="61" y="1"/>
                  </a:cubicBezTo>
                  <a:cubicBezTo>
                    <a:pt x="61" y="1"/>
                    <a:pt x="61" y="1"/>
                    <a:pt x="61" y="1"/>
                  </a:cubicBezTo>
                  <a:cubicBezTo>
                    <a:pt x="58" y="2"/>
                    <a:pt x="58" y="2"/>
                    <a:pt x="58" y="2"/>
                  </a:cubicBezTo>
                  <a:cubicBezTo>
                    <a:pt x="58" y="2"/>
                    <a:pt x="58" y="2"/>
                    <a:pt x="58" y="2"/>
                  </a:cubicBezTo>
                  <a:cubicBezTo>
                    <a:pt x="55" y="2"/>
                    <a:pt x="55" y="2"/>
                    <a:pt x="55" y="2"/>
                  </a:cubicBezTo>
                  <a:cubicBezTo>
                    <a:pt x="55" y="2"/>
                    <a:pt x="55" y="2"/>
                    <a:pt x="55" y="2"/>
                  </a:cubicBezTo>
                  <a:cubicBezTo>
                    <a:pt x="49" y="4"/>
                    <a:pt x="43" y="6"/>
                    <a:pt x="37" y="9"/>
                  </a:cubicBezTo>
                  <a:cubicBezTo>
                    <a:pt x="37" y="9"/>
                    <a:pt x="37" y="9"/>
                    <a:pt x="37" y="9"/>
                  </a:cubicBezTo>
                  <a:cubicBezTo>
                    <a:pt x="35" y="10"/>
                    <a:pt x="35" y="10"/>
                    <a:pt x="35" y="10"/>
                  </a:cubicBezTo>
                  <a:cubicBezTo>
                    <a:pt x="35" y="10"/>
                    <a:pt x="35" y="10"/>
                    <a:pt x="35" y="10"/>
                  </a:cubicBezTo>
                  <a:cubicBezTo>
                    <a:pt x="32" y="12"/>
                    <a:pt x="32" y="12"/>
                    <a:pt x="32" y="12"/>
                  </a:cubicBezTo>
                  <a:cubicBezTo>
                    <a:pt x="32" y="12"/>
                    <a:pt x="32" y="12"/>
                    <a:pt x="32" y="12"/>
                  </a:cubicBezTo>
                  <a:cubicBezTo>
                    <a:pt x="27" y="15"/>
                    <a:pt x="22" y="19"/>
                    <a:pt x="18" y="24"/>
                  </a:cubicBezTo>
                  <a:cubicBezTo>
                    <a:pt x="18" y="24"/>
                    <a:pt x="18" y="24"/>
                    <a:pt x="18" y="24"/>
                  </a:cubicBezTo>
                  <a:cubicBezTo>
                    <a:pt x="16" y="26"/>
                    <a:pt x="16" y="26"/>
                    <a:pt x="16" y="26"/>
                  </a:cubicBezTo>
                  <a:cubicBezTo>
                    <a:pt x="14" y="28"/>
                    <a:pt x="14" y="28"/>
                    <a:pt x="14" y="28"/>
                  </a:cubicBezTo>
                  <a:cubicBezTo>
                    <a:pt x="14" y="28"/>
                    <a:pt x="14" y="28"/>
                    <a:pt x="14" y="28"/>
                  </a:cubicBezTo>
                  <a:cubicBezTo>
                    <a:pt x="11" y="33"/>
                    <a:pt x="8" y="39"/>
                    <a:pt x="5" y="44"/>
                  </a:cubicBezTo>
                  <a:cubicBezTo>
                    <a:pt x="5" y="44"/>
                    <a:pt x="5" y="44"/>
                    <a:pt x="5" y="44"/>
                  </a:cubicBezTo>
                  <a:cubicBezTo>
                    <a:pt x="4" y="47"/>
                    <a:pt x="4" y="47"/>
                    <a:pt x="4" y="47"/>
                  </a:cubicBezTo>
                  <a:cubicBezTo>
                    <a:pt x="3" y="50"/>
                    <a:pt x="3" y="50"/>
                    <a:pt x="3" y="50"/>
                  </a:cubicBezTo>
                  <a:cubicBezTo>
                    <a:pt x="3" y="50"/>
                    <a:pt x="3" y="50"/>
                    <a:pt x="3" y="50"/>
                  </a:cubicBezTo>
                  <a:cubicBezTo>
                    <a:pt x="1" y="56"/>
                    <a:pt x="0" y="63"/>
                    <a:pt x="0" y="69"/>
                  </a:cubicBezTo>
                  <a:cubicBezTo>
                    <a:pt x="6" y="69"/>
                    <a:pt x="6" y="69"/>
                    <a:pt x="6" y="69"/>
                  </a:cubicBezTo>
                  <a:cubicBezTo>
                    <a:pt x="6" y="63"/>
                    <a:pt x="7" y="57"/>
                    <a:pt x="9" y="52"/>
                  </a:cubicBezTo>
                  <a:cubicBezTo>
                    <a:pt x="19" y="56"/>
                    <a:pt x="19" y="56"/>
                    <a:pt x="19" y="56"/>
                  </a:cubicBezTo>
                  <a:cubicBezTo>
                    <a:pt x="21" y="50"/>
                    <a:pt x="21" y="50"/>
                    <a:pt x="21" y="50"/>
                  </a:cubicBezTo>
                  <a:cubicBezTo>
                    <a:pt x="11" y="46"/>
                    <a:pt x="11" y="46"/>
                    <a:pt x="11" y="46"/>
                  </a:cubicBezTo>
                  <a:cubicBezTo>
                    <a:pt x="13" y="41"/>
                    <a:pt x="16" y="36"/>
                    <a:pt x="19" y="32"/>
                  </a:cubicBezTo>
                  <a:cubicBezTo>
                    <a:pt x="27" y="39"/>
                    <a:pt x="27" y="39"/>
                    <a:pt x="27" y="39"/>
                  </a:cubicBezTo>
                  <a:cubicBezTo>
                    <a:pt x="31" y="34"/>
                    <a:pt x="31" y="34"/>
                    <a:pt x="31" y="34"/>
                  </a:cubicBezTo>
                  <a:cubicBezTo>
                    <a:pt x="23" y="28"/>
                    <a:pt x="23" y="28"/>
                    <a:pt x="23" y="28"/>
                  </a:cubicBezTo>
                  <a:cubicBezTo>
                    <a:pt x="26" y="23"/>
                    <a:pt x="31" y="20"/>
                    <a:pt x="35" y="17"/>
                  </a:cubicBezTo>
                  <a:cubicBezTo>
                    <a:pt x="41" y="26"/>
                    <a:pt x="41" y="26"/>
                    <a:pt x="41" y="26"/>
                  </a:cubicBezTo>
                  <a:cubicBezTo>
                    <a:pt x="46" y="23"/>
                    <a:pt x="46" y="23"/>
                    <a:pt x="46" y="23"/>
                  </a:cubicBezTo>
                  <a:cubicBezTo>
                    <a:pt x="40" y="14"/>
                    <a:pt x="40" y="14"/>
                    <a:pt x="40" y="14"/>
                  </a:cubicBezTo>
                  <a:cubicBezTo>
                    <a:pt x="45" y="11"/>
                    <a:pt x="50" y="9"/>
                    <a:pt x="56" y="8"/>
                  </a:cubicBezTo>
                  <a:cubicBezTo>
                    <a:pt x="58" y="19"/>
                    <a:pt x="58" y="19"/>
                    <a:pt x="58" y="19"/>
                  </a:cubicBezTo>
                  <a:cubicBezTo>
                    <a:pt x="64" y="17"/>
                    <a:pt x="64" y="17"/>
                    <a:pt x="64" y="17"/>
                  </a:cubicBezTo>
                  <a:cubicBezTo>
                    <a:pt x="62" y="7"/>
                    <a:pt x="62" y="7"/>
                    <a:pt x="62" y="7"/>
                  </a:cubicBezTo>
                  <a:cubicBezTo>
                    <a:pt x="67" y="6"/>
                    <a:pt x="73" y="6"/>
                    <a:pt x="78" y="7"/>
                  </a:cubicBezTo>
                  <a:cubicBezTo>
                    <a:pt x="76" y="17"/>
                    <a:pt x="76" y="17"/>
                    <a:pt x="76" y="17"/>
                  </a:cubicBezTo>
                  <a:cubicBezTo>
                    <a:pt x="82" y="18"/>
                    <a:pt x="82" y="18"/>
                    <a:pt x="82" y="18"/>
                  </a:cubicBezTo>
                  <a:cubicBezTo>
                    <a:pt x="84" y="8"/>
                    <a:pt x="84" y="8"/>
                    <a:pt x="84" y="8"/>
                  </a:cubicBezTo>
                  <a:cubicBezTo>
                    <a:pt x="90" y="9"/>
                    <a:pt x="95" y="11"/>
                    <a:pt x="100" y="14"/>
                  </a:cubicBezTo>
                  <a:cubicBezTo>
                    <a:pt x="94" y="23"/>
                    <a:pt x="94" y="23"/>
                    <a:pt x="94" y="23"/>
                  </a:cubicBezTo>
                  <a:cubicBezTo>
                    <a:pt x="99" y="26"/>
                    <a:pt x="99" y="26"/>
                    <a:pt x="99" y="26"/>
                  </a:cubicBezTo>
                  <a:cubicBezTo>
                    <a:pt x="105" y="17"/>
                    <a:pt x="105" y="17"/>
                    <a:pt x="105" y="17"/>
                  </a:cubicBezTo>
                  <a:cubicBezTo>
                    <a:pt x="109" y="20"/>
                    <a:pt x="114" y="23"/>
                    <a:pt x="117" y="27"/>
                  </a:cubicBezTo>
                  <a:cubicBezTo>
                    <a:pt x="109" y="34"/>
                    <a:pt x="109" y="34"/>
                    <a:pt x="109" y="34"/>
                  </a:cubicBezTo>
                  <a:cubicBezTo>
                    <a:pt x="113" y="39"/>
                    <a:pt x="113" y="39"/>
                    <a:pt x="113" y="39"/>
                  </a:cubicBezTo>
                  <a:cubicBezTo>
                    <a:pt x="121" y="32"/>
                    <a:pt x="121" y="32"/>
                    <a:pt x="121" y="32"/>
                  </a:cubicBezTo>
                  <a:cubicBezTo>
                    <a:pt x="125" y="36"/>
                    <a:pt x="127" y="41"/>
                    <a:pt x="129" y="46"/>
                  </a:cubicBezTo>
                  <a:cubicBezTo>
                    <a:pt x="119" y="50"/>
                    <a:pt x="119" y="50"/>
                    <a:pt x="119" y="50"/>
                  </a:cubicBezTo>
                  <a:cubicBezTo>
                    <a:pt x="121" y="55"/>
                    <a:pt x="121" y="55"/>
                    <a:pt x="121" y="55"/>
                  </a:cubicBezTo>
                  <a:cubicBezTo>
                    <a:pt x="131" y="52"/>
                    <a:pt x="131" y="52"/>
                    <a:pt x="131" y="52"/>
                  </a:cubicBezTo>
                  <a:cubicBezTo>
                    <a:pt x="133" y="57"/>
                    <a:pt x="134" y="63"/>
                    <a:pt x="134" y="69"/>
                  </a:cubicBezTo>
                  <a:cubicBezTo>
                    <a:pt x="140" y="69"/>
                    <a:pt x="140" y="69"/>
                    <a:pt x="140" y="69"/>
                  </a:cubicBezTo>
                  <a:lnTo>
                    <a:pt x="140" y="6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7" name="Freeform 140"/>
            <p:cNvSpPr>
              <a:spLocks/>
            </p:cNvSpPr>
            <p:nvPr userDrawn="1"/>
          </p:nvSpPr>
          <p:spPr bwMode="auto">
            <a:xfrm>
              <a:off x="2619375" y="4448175"/>
              <a:ext cx="34925" cy="41275"/>
            </a:xfrm>
            <a:custGeom>
              <a:avLst/>
              <a:gdLst>
                <a:gd name="T0" fmla="*/ 7 w 22"/>
                <a:gd name="T1" fmla="*/ 17 h 26"/>
                <a:gd name="T2" fmla="*/ 17 w 22"/>
                <a:gd name="T3" fmla="*/ 17 h 26"/>
                <a:gd name="T4" fmla="*/ 17 w 22"/>
                <a:gd name="T5" fmla="*/ 9 h 26"/>
                <a:gd name="T6" fmla="*/ 7 w 22"/>
                <a:gd name="T7" fmla="*/ 9 h 26"/>
                <a:gd name="T8" fmla="*/ 7 w 22"/>
                <a:gd name="T9" fmla="*/ 7 h 26"/>
                <a:gd name="T10" fmla="*/ 22 w 22"/>
                <a:gd name="T11" fmla="*/ 7 h 26"/>
                <a:gd name="T12" fmla="*/ 22 w 22"/>
                <a:gd name="T13" fmla="*/ 0 h 26"/>
                <a:gd name="T14" fmla="*/ 0 w 22"/>
                <a:gd name="T15" fmla="*/ 0 h 26"/>
                <a:gd name="T16" fmla="*/ 0 w 22"/>
                <a:gd name="T17" fmla="*/ 26 h 26"/>
                <a:gd name="T18" fmla="*/ 22 w 22"/>
                <a:gd name="T19" fmla="*/ 26 h 26"/>
                <a:gd name="T20" fmla="*/ 22 w 22"/>
                <a:gd name="T21" fmla="*/ 22 h 26"/>
                <a:gd name="T22" fmla="*/ 7 w 22"/>
                <a:gd name="T23" fmla="*/ 22 h 26"/>
                <a:gd name="T24" fmla="*/ 7 w 22"/>
                <a:gd name="T25"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6">
                  <a:moveTo>
                    <a:pt x="7" y="17"/>
                  </a:moveTo>
                  <a:lnTo>
                    <a:pt x="17" y="17"/>
                  </a:lnTo>
                  <a:lnTo>
                    <a:pt x="17" y="9"/>
                  </a:lnTo>
                  <a:lnTo>
                    <a:pt x="7" y="9"/>
                  </a:lnTo>
                  <a:lnTo>
                    <a:pt x="7" y="7"/>
                  </a:lnTo>
                  <a:lnTo>
                    <a:pt x="22" y="7"/>
                  </a:lnTo>
                  <a:lnTo>
                    <a:pt x="22" y="0"/>
                  </a:lnTo>
                  <a:lnTo>
                    <a:pt x="0" y="0"/>
                  </a:lnTo>
                  <a:lnTo>
                    <a:pt x="0" y="26"/>
                  </a:lnTo>
                  <a:lnTo>
                    <a:pt x="22" y="26"/>
                  </a:lnTo>
                  <a:lnTo>
                    <a:pt x="22" y="22"/>
                  </a:lnTo>
                  <a:lnTo>
                    <a:pt x="7" y="22"/>
                  </a:lnTo>
                  <a:lnTo>
                    <a:pt x="7" y="1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8" name="Freeform 141"/>
            <p:cNvSpPr>
              <a:spLocks/>
            </p:cNvSpPr>
            <p:nvPr userDrawn="1"/>
          </p:nvSpPr>
          <p:spPr bwMode="auto">
            <a:xfrm>
              <a:off x="2638425" y="4362450"/>
              <a:ext cx="261938" cy="139700"/>
            </a:xfrm>
            <a:custGeom>
              <a:avLst/>
              <a:gdLst>
                <a:gd name="T0" fmla="*/ 58 w 68"/>
                <a:gd name="T1" fmla="*/ 20 h 36"/>
                <a:gd name="T2" fmla="*/ 49 w 68"/>
                <a:gd name="T3" fmla="*/ 21 h 36"/>
                <a:gd name="T4" fmla="*/ 0 w 68"/>
                <a:gd name="T5" fmla="*/ 0 h 36"/>
                <a:gd name="T6" fmla="*/ 47 w 68"/>
                <a:gd name="T7" fmla="*/ 26 h 36"/>
                <a:gd name="T8" fmla="*/ 51 w 68"/>
                <a:gd name="T9" fmla="*/ 33 h 36"/>
                <a:gd name="T10" fmla="*/ 59 w 68"/>
                <a:gd name="T11" fmla="*/ 32 h 36"/>
                <a:gd name="T12" fmla="*/ 65 w 68"/>
                <a:gd name="T13" fmla="*/ 36 h 36"/>
                <a:gd name="T14" fmla="*/ 68 w 68"/>
                <a:gd name="T15" fmla="*/ 29 h 36"/>
                <a:gd name="T16" fmla="*/ 62 w 68"/>
                <a:gd name="T17" fmla="*/ 27 h 36"/>
                <a:gd name="T18" fmla="*/ 58 w 68"/>
                <a:gd name="T19"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36">
                  <a:moveTo>
                    <a:pt x="58" y="20"/>
                  </a:moveTo>
                  <a:cubicBezTo>
                    <a:pt x="55" y="18"/>
                    <a:pt x="52" y="19"/>
                    <a:pt x="49" y="21"/>
                  </a:cubicBezTo>
                  <a:cubicBezTo>
                    <a:pt x="0" y="0"/>
                    <a:pt x="0" y="0"/>
                    <a:pt x="0" y="0"/>
                  </a:cubicBezTo>
                  <a:cubicBezTo>
                    <a:pt x="47" y="26"/>
                    <a:pt x="47" y="26"/>
                    <a:pt x="47" y="26"/>
                  </a:cubicBezTo>
                  <a:cubicBezTo>
                    <a:pt x="47" y="29"/>
                    <a:pt x="49" y="31"/>
                    <a:pt x="51" y="33"/>
                  </a:cubicBezTo>
                  <a:cubicBezTo>
                    <a:pt x="54" y="34"/>
                    <a:pt x="56" y="34"/>
                    <a:pt x="59" y="32"/>
                  </a:cubicBezTo>
                  <a:cubicBezTo>
                    <a:pt x="65" y="36"/>
                    <a:pt x="65" y="36"/>
                    <a:pt x="65" y="36"/>
                  </a:cubicBezTo>
                  <a:cubicBezTo>
                    <a:pt x="68" y="29"/>
                    <a:pt x="68" y="29"/>
                    <a:pt x="68" y="29"/>
                  </a:cubicBezTo>
                  <a:cubicBezTo>
                    <a:pt x="62" y="27"/>
                    <a:pt x="62" y="27"/>
                    <a:pt x="62" y="27"/>
                  </a:cubicBezTo>
                  <a:cubicBezTo>
                    <a:pt x="62" y="24"/>
                    <a:pt x="60" y="21"/>
                    <a:pt x="58" y="2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69" name="Freeform 142"/>
            <p:cNvSpPr>
              <a:spLocks/>
            </p:cNvSpPr>
            <p:nvPr userDrawn="1"/>
          </p:nvSpPr>
          <p:spPr bwMode="auto">
            <a:xfrm>
              <a:off x="3055938" y="4448175"/>
              <a:ext cx="34925" cy="41275"/>
            </a:xfrm>
            <a:custGeom>
              <a:avLst/>
              <a:gdLst>
                <a:gd name="T0" fmla="*/ 0 w 22"/>
                <a:gd name="T1" fmla="*/ 26 h 26"/>
                <a:gd name="T2" fmla="*/ 7 w 22"/>
                <a:gd name="T3" fmla="*/ 26 h 26"/>
                <a:gd name="T4" fmla="*/ 7 w 22"/>
                <a:gd name="T5" fmla="*/ 17 h 26"/>
                <a:gd name="T6" fmla="*/ 17 w 22"/>
                <a:gd name="T7" fmla="*/ 17 h 26"/>
                <a:gd name="T8" fmla="*/ 17 w 22"/>
                <a:gd name="T9" fmla="*/ 9 h 26"/>
                <a:gd name="T10" fmla="*/ 7 w 22"/>
                <a:gd name="T11" fmla="*/ 9 h 26"/>
                <a:gd name="T12" fmla="*/ 7 w 22"/>
                <a:gd name="T13" fmla="*/ 7 h 26"/>
                <a:gd name="T14" fmla="*/ 22 w 22"/>
                <a:gd name="T15" fmla="*/ 7 h 26"/>
                <a:gd name="T16" fmla="*/ 22 w 22"/>
                <a:gd name="T17" fmla="*/ 0 h 26"/>
                <a:gd name="T18" fmla="*/ 0 w 22"/>
                <a:gd name="T19" fmla="*/ 0 h 26"/>
                <a:gd name="T20" fmla="*/ 0 w 22"/>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6">
                  <a:moveTo>
                    <a:pt x="0" y="26"/>
                  </a:moveTo>
                  <a:lnTo>
                    <a:pt x="7" y="26"/>
                  </a:lnTo>
                  <a:lnTo>
                    <a:pt x="7" y="17"/>
                  </a:lnTo>
                  <a:lnTo>
                    <a:pt x="17" y="17"/>
                  </a:lnTo>
                  <a:lnTo>
                    <a:pt x="17" y="9"/>
                  </a:lnTo>
                  <a:lnTo>
                    <a:pt x="7" y="9"/>
                  </a:lnTo>
                  <a:lnTo>
                    <a:pt x="7" y="7"/>
                  </a:lnTo>
                  <a:lnTo>
                    <a:pt x="22" y="7"/>
                  </a:lnTo>
                  <a:lnTo>
                    <a:pt x="22" y="0"/>
                  </a:lnTo>
                  <a:lnTo>
                    <a:pt x="0" y="0"/>
                  </a:lnTo>
                  <a:lnTo>
                    <a:pt x="0" y="2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70" name="Group 169"/>
          <p:cNvGrpSpPr/>
          <p:nvPr userDrawn="1"/>
        </p:nvGrpSpPr>
        <p:grpSpPr>
          <a:xfrm>
            <a:off x="4430184" y="4216400"/>
            <a:ext cx="719667" cy="285750"/>
            <a:chOff x="3322638" y="4216400"/>
            <a:chExt cx="539750" cy="285750"/>
          </a:xfrm>
        </p:grpSpPr>
        <p:sp>
          <p:nvSpPr>
            <p:cNvPr id="171" name="Freeform 143"/>
            <p:cNvSpPr>
              <a:spLocks/>
            </p:cNvSpPr>
            <p:nvPr userDrawn="1"/>
          </p:nvSpPr>
          <p:spPr bwMode="auto">
            <a:xfrm>
              <a:off x="3322638" y="4216400"/>
              <a:ext cx="539750" cy="266700"/>
            </a:xfrm>
            <a:custGeom>
              <a:avLst/>
              <a:gdLst>
                <a:gd name="T0" fmla="*/ 140 w 140"/>
                <a:gd name="T1" fmla="*/ 67 h 69"/>
                <a:gd name="T2" fmla="*/ 137 w 140"/>
                <a:gd name="T3" fmla="*/ 50 h 69"/>
                <a:gd name="T4" fmla="*/ 136 w 140"/>
                <a:gd name="T5" fmla="*/ 47 h 69"/>
                <a:gd name="T6" fmla="*/ 135 w 140"/>
                <a:gd name="T7" fmla="*/ 44 h 69"/>
                <a:gd name="T8" fmla="*/ 126 w 140"/>
                <a:gd name="T9" fmla="*/ 28 h 69"/>
                <a:gd name="T10" fmla="*/ 124 w 140"/>
                <a:gd name="T11" fmla="*/ 26 h 69"/>
                <a:gd name="T12" fmla="*/ 122 w 140"/>
                <a:gd name="T13" fmla="*/ 24 h 69"/>
                <a:gd name="T14" fmla="*/ 108 w 140"/>
                <a:gd name="T15" fmla="*/ 11 h 69"/>
                <a:gd name="T16" fmla="*/ 103 w 140"/>
                <a:gd name="T17" fmla="*/ 8 h 69"/>
                <a:gd name="T18" fmla="*/ 85 w 140"/>
                <a:gd name="T19" fmla="*/ 2 h 69"/>
                <a:gd name="T20" fmla="*/ 82 w 140"/>
                <a:gd name="T21" fmla="*/ 2 h 69"/>
                <a:gd name="T22" fmla="*/ 79 w 140"/>
                <a:gd name="T23" fmla="*/ 1 h 69"/>
                <a:gd name="T24" fmla="*/ 61 w 140"/>
                <a:gd name="T25" fmla="*/ 1 h 69"/>
                <a:gd name="T26" fmla="*/ 58 w 140"/>
                <a:gd name="T27" fmla="*/ 2 h 69"/>
                <a:gd name="T28" fmla="*/ 55 w 140"/>
                <a:gd name="T29" fmla="*/ 2 h 69"/>
                <a:gd name="T30" fmla="*/ 38 w 140"/>
                <a:gd name="T31" fmla="*/ 9 h 69"/>
                <a:gd name="T32" fmla="*/ 35 w 140"/>
                <a:gd name="T33" fmla="*/ 10 h 69"/>
                <a:gd name="T34" fmla="*/ 32 w 140"/>
                <a:gd name="T35" fmla="*/ 12 h 69"/>
                <a:gd name="T36" fmla="*/ 18 w 140"/>
                <a:gd name="T37" fmla="*/ 24 h 69"/>
                <a:gd name="T38" fmla="*/ 15 w 140"/>
                <a:gd name="T39" fmla="*/ 28 h 69"/>
                <a:gd name="T40" fmla="*/ 6 w 140"/>
                <a:gd name="T41" fmla="*/ 44 h 69"/>
                <a:gd name="T42" fmla="*/ 4 w 140"/>
                <a:gd name="T43" fmla="*/ 47 h 69"/>
                <a:gd name="T44" fmla="*/ 4 w 140"/>
                <a:gd name="T45" fmla="*/ 50 h 69"/>
                <a:gd name="T46" fmla="*/ 6 w 140"/>
                <a:gd name="T47" fmla="*/ 69 h 69"/>
                <a:gd name="T48" fmla="*/ 19 w 140"/>
                <a:gd name="T49" fmla="*/ 56 h 69"/>
                <a:gd name="T50" fmla="*/ 11 w 140"/>
                <a:gd name="T51" fmla="*/ 46 h 69"/>
                <a:gd name="T52" fmla="*/ 27 w 140"/>
                <a:gd name="T53" fmla="*/ 39 h 69"/>
                <a:gd name="T54" fmla="*/ 23 w 140"/>
                <a:gd name="T55" fmla="*/ 28 h 69"/>
                <a:gd name="T56" fmla="*/ 41 w 140"/>
                <a:gd name="T57" fmla="*/ 26 h 69"/>
                <a:gd name="T58" fmla="*/ 41 w 140"/>
                <a:gd name="T59" fmla="*/ 14 h 69"/>
                <a:gd name="T60" fmla="*/ 58 w 140"/>
                <a:gd name="T61" fmla="*/ 19 h 69"/>
                <a:gd name="T62" fmla="*/ 62 w 140"/>
                <a:gd name="T63" fmla="*/ 7 h 69"/>
                <a:gd name="T64" fmla="*/ 77 w 140"/>
                <a:gd name="T65" fmla="*/ 17 h 69"/>
                <a:gd name="T66" fmla="*/ 84 w 140"/>
                <a:gd name="T67" fmla="*/ 8 h 69"/>
                <a:gd name="T68" fmla="*/ 95 w 140"/>
                <a:gd name="T69" fmla="*/ 23 h 69"/>
                <a:gd name="T70" fmla="*/ 105 w 140"/>
                <a:gd name="T71" fmla="*/ 17 h 69"/>
                <a:gd name="T72" fmla="*/ 109 w 140"/>
                <a:gd name="T73" fmla="*/ 34 h 69"/>
                <a:gd name="T74" fmla="*/ 121 w 140"/>
                <a:gd name="T75" fmla="*/ 32 h 69"/>
                <a:gd name="T76" fmla="*/ 119 w 140"/>
                <a:gd name="T77" fmla="*/ 50 h 69"/>
                <a:gd name="T78" fmla="*/ 132 w 140"/>
                <a:gd name="T79" fmla="*/ 52 h 69"/>
                <a:gd name="T80" fmla="*/ 140 w 140"/>
                <a:gd name="T8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69">
                  <a:moveTo>
                    <a:pt x="140" y="67"/>
                  </a:moveTo>
                  <a:cubicBezTo>
                    <a:pt x="140" y="67"/>
                    <a:pt x="140" y="67"/>
                    <a:pt x="140" y="67"/>
                  </a:cubicBezTo>
                  <a:cubicBezTo>
                    <a:pt x="140" y="61"/>
                    <a:pt x="139" y="55"/>
                    <a:pt x="137" y="50"/>
                  </a:cubicBezTo>
                  <a:cubicBezTo>
                    <a:pt x="137" y="50"/>
                    <a:pt x="137" y="50"/>
                    <a:pt x="137" y="50"/>
                  </a:cubicBezTo>
                  <a:cubicBezTo>
                    <a:pt x="136" y="47"/>
                    <a:pt x="136" y="47"/>
                    <a:pt x="136" y="47"/>
                  </a:cubicBezTo>
                  <a:cubicBezTo>
                    <a:pt x="136" y="47"/>
                    <a:pt x="136" y="47"/>
                    <a:pt x="136" y="47"/>
                  </a:cubicBezTo>
                  <a:cubicBezTo>
                    <a:pt x="135" y="44"/>
                    <a:pt x="135" y="44"/>
                    <a:pt x="135" y="44"/>
                  </a:cubicBezTo>
                  <a:cubicBezTo>
                    <a:pt x="135" y="44"/>
                    <a:pt x="135" y="44"/>
                    <a:pt x="135" y="44"/>
                  </a:cubicBezTo>
                  <a:cubicBezTo>
                    <a:pt x="133" y="38"/>
                    <a:pt x="130" y="33"/>
                    <a:pt x="126" y="28"/>
                  </a:cubicBezTo>
                  <a:cubicBezTo>
                    <a:pt x="126" y="28"/>
                    <a:pt x="126" y="28"/>
                    <a:pt x="126" y="28"/>
                  </a:cubicBezTo>
                  <a:cubicBezTo>
                    <a:pt x="124" y="26"/>
                    <a:pt x="124" y="26"/>
                    <a:pt x="124" y="26"/>
                  </a:cubicBezTo>
                  <a:cubicBezTo>
                    <a:pt x="124" y="26"/>
                    <a:pt x="124" y="26"/>
                    <a:pt x="124" y="26"/>
                  </a:cubicBezTo>
                  <a:cubicBezTo>
                    <a:pt x="122" y="23"/>
                    <a:pt x="122" y="23"/>
                    <a:pt x="122" y="23"/>
                  </a:cubicBezTo>
                  <a:cubicBezTo>
                    <a:pt x="122" y="24"/>
                    <a:pt x="122" y="24"/>
                    <a:pt x="122" y="24"/>
                  </a:cubicBezTo>
                  <a:cubicBezTo>
                    <a:pt x="118" y="19"/>
                    <a:pt x="113" y="15"/>
                    <a:pt x="108" y="11"/>
                  </a:cubicBezTo>
                  <a:cubicBezTo>
                    <a:pt x="108" y="11"/>
                    <a:pt x="108" y="11"/>
                    <a:pt x="108" y="11"/>
                  </a:cubicBezTo>
                  <a:cubicBezTo>
                    <a:pt x="105" y="10"/>
                    <a:pt x="105" y="10"/>
                    <a:pt x="105" y="10"/>
                  </a:cubicBezTo>
                  <a:cubicBezTo>
                    <a:pt x="103" y="8"/>
                    <a:pt x="103" y="8"/>
                    <a:pt x="103" y="8"/>
                  </a:cubicBezTo>
                  <a:cubicBezTo>
                    <a:pt x="103" y="8"/>
                    <a:pt x="103" y="8"/>
                    <a:pt x="103" y="8"/>
                  </a:cubicBezTo>
                  <a:cubicBezTo>
                    <a:pt x="97" y="6"/>
                    <a:pt x="91" y="3"/>
                    <a:pt x="85" y="2"/>
                  </a:cubicBezTo>
                  <a:cubicBezTo>
                    <a:pt x="85" y="2"/>
                    <a:pt x="85" y="2"/>
                    <a:pt x="85" y="2"/>
                  </a:cubicBezTo>
                  <a:cubicBezTo>
                    <a:pt x="82" y="2"/>
                    <a:pt x="82" y="2"/>
                    <a:pt x="82" y="2"/>
                  </a:cubicBezTo>
                  <a:cubicBezTo>
                    <a:pt x="79" y="1"/>
                    <a:pt x="79" y="1"/>
                    <a:pt x="79" y="1"/>
                  </a:cubicBezTo>
                  <a:cubicBezTo>
                    <a:pt x="79" y="1"/>
                    <a:pt x="79" y="1"/>
                    <a:pt x="79" y="1"/>
                  </a:cubicBezTo>
                  <a:cubicBezTo>
                    <a:pt x="73" y="0"/>
                    <a:pt x="67" y="0"/>
                    <a:pt x="61" y="1"/>
                  </a:cubicBezTo>
                  <a:cubicBezTo>
                    <a:pt x="61" y="1"/>
                    <a:pt x="61" y="1"/>
                    <a:pt x="61" y="1"/>
                  </a:cubicBezTo>
                  <a:cubicBezTo>
                    <a:pt x="58" y="2"/>
                    <a:pt x="58" y="2"/>
                    <a:pt x="58" y="2"/>
                  </a:cubicBezTo>
                  <a:cubicBezTo>
                    <a:pt x="58" y="2"/>
                    <a:pt x="58" y="2"/>
                    <a:pt x="58" y="2"/>
                  </a:cubicBezTo>
                  <a:cubicBezTo>
                    <a:pt x="55" y="2"/>
                    <a:pt x="55" y="2"/>
                    <a:pt x="55" y="2"/>
                  </a:cubicBezTo>
                  <a:cubicBezTo>
                    <a:pt x="55" y="2"/>
                    <a:pt x="55" y="2"/>
                    <a:pt x="55" y="2"/>
                  </a:cubicBezTo>
                  <a:cubicBezTo>
                    <a:pt x="49" y="4"/>
                    <a:pt x="43" y="6"/>
                    <a:pt x="38" y="9"/>
                  </a:cubicBezTo>
                  <a:cubicBezTo>
                    <a:pt x="38" y="9"/>
                    <a:pt x="38" y="9"/>
                    <a:pt x="38" y="9"/>
                  </a:cubicBezTo>
                  <a:cubicBezTo>
                    <a:pt x="35" y="10"/>
                    <a:pt x="35" y="10"/>
                    <a:pt x="35" y="10"/>
                  </a:cubicBezTo>
                  <a:cubicBezTo>
                    <a:pt x="35" y="10"/>
                    <a:pt x="35" y="10"/>
                    <a:pt x="35" y="10"/>
                  </a:cubicBezTo>
                  <a:cubicBezTo>
                    <a:pt x="32" y="12"/>
                    <a:pt x="32" y="12"/>
                    <a:pt x="32" y="12"/>
                  </a:cubicBezTo>
                  <a:cubicBezTo>
                    <a:pt x="32" y="12"/>
                    <a:pt x="32" y="12"/>
                    <a:pt x="32" y="12"/>
                  </a:cubicBezTo>
                  <a:cubicBezTo>
                    <a:pt x="27" y="15"/>
                    <a:pt x="23" y="19"/>
                    <a:pt x="18" y="24"/>
                  </a:cubicBezTo>
                  <a:cubicBezTo>
                    <a:pt x="18" y="24"/>
                    <a:pt x="18" y="24"/>
                    <a:pt x="18" y="24"/>
                  </a:cubicBezTo>
                  <a:cubicBezTo>
                    <a:pt x="16" y="26"/>
                    <a:pt x="16" y="26"/>
                    <a:pt x="16" y="26"/>
                  </a:cubicBezTo>
                  <a:cubicBezTo>
                    <a:pt x="15" y="28"/>
                    <a:pt x="15" y="28"/>
                    <a:pt x="15" y="28"/>
                  </a:cubicBezTo>
                  <a:cubicBezTo>
                    <a:pt x="15" y="28"/>
                    <a:pt x="15" y="28"/>
                    <a:pt x="15" y="28"/>
                  </a:cubicBezTo>
                  <a:cubicBezTo>
                    <a:pt x="11" y="33"/>
                    <a:pt x="8" y="39"/>
                    <a:pt x="6" y="44"/>
                  </a:cubicBezTo>
                  <a:cubicBezTo>
                    <a:pt x="5" y="44"/>
                    <a:pt x="5" y="44"/>
                    <a:pt x="5" y="44"/>
                  </a:cubicBezTo>
                  <a:cubicBezTo>
                    <a:pt x="4" y="47"/>
                    <a:pt x="4" y="47"/>
                    <a:pt x="4" y="47"/>
                  </a:cubicBezTo>
                  <a:cubicBezTo>
                    <a:pt x="3" y="50"/>
                    <a:pt x="3" y="50"/>
                    <a:pt x="3" y="50"/>
                  </a:cubicBezTo>
                  <a:cubicBezTo>
                    <a:pt x="4" y="50"/>
                    <a:pt x="4" y="50"/>
                    <a:pt x="4" y="50"/>
                  </a:cubicBezTo>
                  <a:cubicBezTo>
                    <a:pt x="2" y="56"/>
                    <a:pt x="1" y="63"/>
                    <a:pt x="0" y="69"/>
                  </a:cubicBezTo>
                  <a:cubicBezTo>
                    <a:pt x="6" y="69"/>
                    <a:pt x="6" y="69"/>
                    <a:pt x="6" y="69"/>
                  </a:cubicBezTo>
                  <a:cubicBezTo>
                    <a:pt x="7" y="63"/>
                    <a:pt x="7" y="57"/>
                    <a:pt x="9" y="52"/>
                  </a:cubicBezTo>
                  <a:cubicBezTo>
                    <a:pt x="19" y="56"/>
                    <a:pt x="19" y="56"/>
                    <a:pt x="19" y="56"/>
                  </a:cubicBezTo>
                  <a:cubicBezTo>
                    <a:pt x="21" y="50"/>
                    <a:pt x="21" y="50"/>
                    <a:pt x="21" y="50"/>
                  </a:cubicBezTo>
                  <a:cubicBezTo>
                    <a:pt x="11" y="46"/>
                    <a:pt x="11" y="46"/>
                    <a:pt x="11" y="46"/>
                  </a:cubicBezTo>
                  <a:cubicBezTo>
                    <a:pt x="13" y="41"/>
                    <a:pt x="16" y="36"/>
                    <a:pt x="19" y="32"/>
                  </a:cubicBezTo>
                  <a:cubicBezTo>
                    <a:pt x="27" y="39"/>
                    <a:pt x="27" y="39"/>
                    <a:pt x="27" y="39"/>
                  </a:cubicBezTo>
                  <a:cubicBezTo>
                    <a:pt x="31" y="34"/>
                    <a:pt x="31" y="34"/>
                    <a:pt x="31" y="34"/>
                  </a:cubicBezTo>
                  <a:cubicBezTo>
                    <a:pt x="23" y="28"/>
                    <a:pt x="23" y="28"/>
                    <a:pt x="23" y="28"/>
                  </a:cubicBezTo>
                  <a:cubicBezTo>
                    <a:pt x="27" y="23"/>
                    <a:pt x="31" y="20"/>
                    <a:pt x="35" y="17"/>
                  </a:cubicBezTo>
                  <a:cubicBezTo>
                    <a:pt x="41" y="26"/>
                    <a:pt x="41" y="26"/>
                    <a:pt x="41" y="26"/>
                  </a:cubicBezTo>
                  <a:cubicBezTo>
                    <a:pt x="46" y="23"/>
                    <a:pt x="46" y="23"/>
                    <a:pt x="46" y="23"/>
                  </a:cubicBezTo>
                  <a:cubicBezTo>
                    <a:pt x="41" y="14"/>
                    <a:pt x="41" y="14"/>
                    <a:pt x="41" y="14"/>
                  </a:cubicBezTo>
                  <a:cubicBezTo>
                    <a:pt x="45" y="11"/>
                    <a:pt x="51" y="9"/>
                    <a:pt x="56" y="8"/>
                  </a:cubicBezTo>
                  <a:cubicBezTo>
                    <a:pt x="58" y="19"/>
                    <a:pt x="58" y="19"/>
                    <a:pt x="58" y="19"/>
                  </a:cubicBezTo>
                  <a:cubicBezTo>
                    <a:pt x="64" y="17"/>
                    <a:pt x="64" y="17"/>
                    <a:pt x="64" y="17"/>
                  </a:cubicBezTo>
                  <a:cubicBezTo>
                    <a:pt x="62" y="7"/>
                    <a:pt x="62" y="7"/>
                    <a:pt x="62" y="7"/>
                  </a:cubicBezTo>
                  <a:cubicBezTo>
                    <a:pt x="67" y="6"/>
                    <a:pt x="73" y="6"/>
                    <a:pt x="78" y="7"/>
                  </a:cubicBezTo>
                  <a:cubicBezTo>
                    <a:pt x="77" y="17"/>
                    <a:pt x="77" y="17"/>
                    <a:pt x="77" y="17"/>
                  </a:cubicBezTo>
                  <a:cubicBezTo>
                    <a:pt x="82" y="18"/>
                    <a:pt x="82" y="18"/>
                    <a:pt x="82" y="18"/>
                  </a:cubicBezTo>
                  <a:cubicBezTo>
                    <a:pt x="84" y="8"/>
                    <a:pt x="84" y="8"/>
                    <a:pt x="84" y="8"/>
                  </a:cubicBezTo>
                  <a:cubicBezTo>
                    <a:pt x="90" y="9"/>
                    <a:pt x="95" y="11"/>
                    <a:pt x="100" y="14"/>
                  </a:cubicBezTo>
                  <a:cubicBezTo>
                    <a:pt x="95" y="23"/>
                    <a:pt x="95" y="23"/>
                    <a:pt x="95" y="23"/>
                  </a:cubicBezTo>
                  <a:cubicBezTo>
                    <a:pt x="100" y="26"/>
                    <a:pt x="100" y="26"/>
                    <a:pt x="100" y="26"/>
                  </a:cubicBezTo>
                  <a:cubicBezTo>
                    <a:pt x="105" y="17"/>
                    <a:pt x="105" y="17"/>
                    <a:pt x="105" y="17"/>
                  </a:cubicBezTo>
                  <a:cubicBezTo>
                    <a:pt x="110" y="20"/>
                    <a:pt x="114" y="23"/>
                    <a:pt x="118" y="27"/>
                  </a:cubicBezTo>
                  <a:cubicBezTo>
                    <a:pt x="109" y="34"/>
                    <a:pt x="109" y="34"/>
                    <a:pt x="109" y="34"/>
                  </a:cubicBezTo>
                  <a:cubicBezTo>
                    <a:pt x="113" y="39"/>
                    <a:pt x="113" y="39"/>
                    <a:pt x="113" y="39"/>
                  </a:cubicBezTo>
                  <a:cubicBezTo>
                    <a:pt x="121" y="32"/>
                    <a:pt x="121" y="32"/>
                    <a:pt x="121" y="32"/>
                  </a:cubicBezTo>
                  <a:cubicBezTo>
                    <a:pt x="125" y="36"/>
                    <a:pt x="127" y="41"/>
                    <a:pt x="130" y="46"/>
                  </a:cubicBezTo>
                  <a:cubicBezTo>
                    <a:pt x="119" y="50"/>
                    <a:pt x="119" y="50"/>
                    <a:pt x="119" y="50"/>
                  </a:cubicBezTo>
                  <a:cubicBezTo>
                    <a:pt x="121" y="55"/>
                    <a:pt x="121" y="55"/>
                    <a:pt x="121" y="55"/>
                  </a:cubicBezTo>
                  <a:cubicBezTo>
                    <a:pt x="132" y="52"/>
                    <a:pt x="132" y="52"/>
                    <a:pt x="132" y="52"/>
                  </a:cubicBezTo>
                  <a:cubicBezTo>
                    <a:pt x="133" y="57"/>
                    <a:pt x="134" y="63"/>
                    <a:pt x="134" y="69"/>
                  </a:cubicBezTo>
                  <a:cubicBezTo>
                    <a:pt x="140" y="69"/>
                    <a:pt x="140" y="69"/>
                    <a:pt x="140" y="69"/>
                  </a:cubicBezTo>
                  <a:lnTo>
                    <a:pt x="140" y="6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2" name="Freeform 144"/>
            <p:cNvSpPr>
              <a:spLocks/>
            </p:cNvSpPr>
            <p:nvPr userDrawn="1"/>
          </p:nvSpPr>
          <p:spPr bwMode="auto">
            <a:xfrm>
              <a:off x="3363913" y="4448175"/>
              <a:ext cx="31750" cy="41275"/>
            </a:xfrm>
            <a:custGeom>
              <a:avLst/>
              <a:gdLst>
                <a:gd name="T0" fmla="*/ 8 w 20"/>
                <a:gd name="T1" fmla="*/ 17 h 26"/>
                <a:gd name="T2" fmla="*/ 15 w 20"/>
                <a:gd name="T3" fmla="*/ 17 h 26"/>
                <a:gd name="T4" fmla="*/ 15 w 20"/>
                <a:gd name="T5" fmla="*/ 9 h 26"/>
                <a:gd name="T6" fmla="*/ 8 w 20"/>
                <a:gd name="T7" fmla="*/ 9 h 26"/>
                <a:gd name="T8" fmla="*/ 8 w 20"/>
                <a:gd name="T9" fmla="*/ 7 h 26"/>
                <a:gd name="T10" fmla="*/ 20 w 20"/>
                <a:gd name="T11" fmla="*/ 7 h 26"/>
                <a:gd name="T12" fmla="*/ 20 w 20"/>
                <a:gd name="T13" fmla="*/ 0 h 26"/>
                <a:gd name="T14" fmla="*/ 0 w 20"/>
                <a:gd name="T15" fmla="*/ 0 h 26"/>
                <a:gd name="T16" fmla="*/ 0 w 20"/>
                <a:gd name="T17" fmla="*/ 26 h 26"/>
                <a:gd name="T18" fmla="*/ 20 w 20"/>
                <a:gd name="T19" fmla="*/ 26 h 26"/>
                <a:gd name="T20" fmla="*/ 20 w 20"/>
                <a:gd name="T21" fmla="*/ 22 h 26"/>
                <a:gd name="T22" fmla="*/ 8 w 20"/>
                <a:gd name="T23" fmla="*/ 22 h 26"/>
                <a:gd name="T24" fmla="*/ 8 w 20"/>
                <a:gd name="T25"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6">
                  <a:moveTo>
                    <a:pt x="8" y="17"/>
                  </a:moveTo>
                  <a:lnTo>
                    <a:pt x="15" y="17"/>
                  </a:lnTo>
                  <a:lnTo>
                    <a:pt x="15" y="9"/>
                  </a:lnTo>
                  <a:lnTo>
                    <a:pt x="8" y="9"/>
                  </a:lnTo>
                  <a:lnTo>
                    <a:pt x="8" y="7"/>
                  </a:lnTo>
                  <a:lnTo>
                    <a:pt x="20" y="7"/>
                  </a:lnTo>
                  <a:lnTo>
                    <a:pt x="20" y="0"/>
                  </a:lnTo>
                  <a:lnTo>
                    <a:pt x="0" y="0"/>
                  </a:lnTo>
                  <a:lnTo>
                    <a:pt x="0" y="26"/>
                  </a:lnTo>
                  <a:lnTo>
                    <a:pt x="20" y="26"/>
                  </a:lnTo>
                  <a:lnTo>
                    <a:pt x="20" y="22"/>
                  </a:lnTo>
                  <a:lnTo>
                    <a:pt x="8" y="22"/>
                  </a:lnTo>
                  <a:lnTo>
                    <a:pt x="8" y="1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3" name="Freeform 145"/>
            <p:cNvSpPr>
              <a:spLocks/>
            </p:cNvSpPr>
            <p:nvPr userDrawn="1"/>
          </p:nvSpPr>
          <p:spPr bwMode="auto">
            <a:xfrm>
              <a:off x="3541713" y="4362450"/>
              <a:ext cx="263525" cy="139700"/>
            </a:xfrm>
            <a:custGeom>
              <a:avLst/>
              <a:gdLst>
                <a:gd name="T0" fmla="*/ 19 w 68"/>
                <a:gd name="T1" fmla="*/ 21 h 36"/>
                <a:gd name="T2" fmla="*/ 11 w 68"/>
                <a:gd name="T3" fmla="*/ 20 h 36"/>
                <a:gd name="T4" fmla="*/ 6 w 68"/>
                <a:gd name="T5" fmla="*/ 27 h 36"/>
                <a:gd name="T6" fmla="*/ 0 w 68"/>
                <a:gd name="T7" fmla="*/ 29 h 36"/>
                <a:gd name="T8" fmla="*/ 4 w 68"/>
                <a:gd name="T9" fmla="*/ 36 h 36"/>
                <a:gd name="T10" fmla="*/ 10 w 68"/>
                <a:gd name="T11" fmla="*/ 32 h 36"/>
                <a:gd name="T12" fmla="*/ 17 w 68"/>
                <a:gd name="T13" fmla="*/ 33 h 36"/>
                <a:gd name="T14" fmla="*/ 21 w 68"/>
                <a:gd name="T15" fmla="*/ 26 h 36"/>
                <a:gd name="T16" fmla="*/ 68 w 68"/>
                <a:gd name="T17" fmla="*/ 0 h 36"/>
                <a:gd name="T18" fmla="*/ 19 w 68"/>
                <a:gd name="T19"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36">
                  <a:moveTo>
                    <a:pt x="19" y="21"/>
                  </a:moveTo>
                  <a:cubicBezTo>
                    <a:pt x="17" y="19"/>
                    <a:pt x="13" y="18"/>
                    <a:pt x="11" y="20"/>
                  </a:cubicBezTo>
                  <a:cubicBezTo>
                    <a:pt x="8" y="21"/>
                    <a:pt x="6" y="24"/>
                    <a:pt x="6" y="27"/>
                  </a:cubicBezTo>
                  <a:cubicBezTo>
                    <a:pt x="0" y="29"/>
                    <a:pt x="0" y="29"/>
                    <a:pt x="0" y="29"/>
                  </a:cubicBezTo>
                  <a:cubicBezTo>
                    <a:pt x="4" y="36"/>
                    <a:pt x="4" y="36"/>
                    <a:pt x="4" y="36"/>
                  </a:cubicBezTo>
                  <a:cubicBezTo>
                    <a:pt x="10" y="32"/>
                    <a:pt x="10" y="32"/>
                    <a:pt x="10" y="32"/>
                  </a:cubicBezTo>
                  <a:cubicBezTo>
                    <a:pt x="12" y="34"/>
                    <a:pt x="15" y="34"/>
                    <a:pt x="17" y="33"/>
                  </a:cubicBezTo>
                  <a:cubicBezTo>
                    <a:pt x="19" y="31"/>
                    <a:pt x="21" y="29"/>
                    <a:pt x="21" y="26"/>
                  </a:cubicBezTo>
                  <a:cubicBezTo>
                    <a:pt x="68" y="0"/>
                    <a:pt x="68" y="0"/>
                    <a:pt x="68" y="0"/>
                  </a:cubicBezTo>
                  <a:lnTo>
                    <a:pt x="19" y="2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4" name="Freeform 146"/>
            <p:cNvSpPr>
              <a:spLocks/>
            </p:cNvSpPr>
            <p:nvPr userDrawn="1"/>
          </p:nvSpPr>
          <p:spPr bwMode="auto">
            <a:xfrm>
              <a:off x="3797300" y="4448175"/>
              <a:ext cx="34925" cy="41275"/>
            </a:xfrm>
            <a:custGeom>
              <a:avLst/>
              <a:gdLst>
                <a:gd name="T0" fmla="*/ 0 w 22"/>
                <a:gd name="T1" fmla="*/ 26 h 26"/>
                <a:gd name="T2" fmla="*/ 7 w 22"/>
                <a:gd name="T3" fmla="*/ 26 h 26"/>
                <a:gd name="T4" fmla="*/ 7 w 22"/>
                <a:gd name="T5" fmla="*/ 17 h 26"/>
                <a:gd name="T6" fmla="*/ 17 w 22"/>
                <a:gd name="T7" fmla="*/ 17 h 26"/>
                <a:gd name="T8" fmla="*/ 17 w 22"/>
                <a:gd name="T9" fmla="*/ 9 h 26"/>
                <a:gd name="T10" fmla="*/ 7 w 22"/>
                <a:gd name="T11" fmla="*/ 9 h 26"/>
                <a:gd name="T12" fmla="*/ 7 w 22"/>
                <a:gd name="T13" fmla="*/ 7 h 26"/>
                <a:gd name="T14" fmla="*/ 22 w 22"/>
                <a:gd name="T15" fmla="*/ 7 h 26"/>
                <a:gd name="T16" fmla="*/ 22 w 22"/>
                <a:gd name="T17" fmla="*/ 0 h 26"/>
                <a:gd name="T18" fmla="*/ 0 w 22"/>
                <a:gd name="T19" fmla="*/ 0 h 26"/>
                <a:gd name="T20" fmla="*/ 0 w 22"/>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6">
                  <a:moveTo>
                    <a:pt x="0" y="26"/>
                  </a:moveTo>
                  <a:lnTo>
                    <a:pt x="7" y="26"/>
                  </a:lnTo>
                  <a:lnTo>
                    <a:pt x="7" y="17"/>
                  </a:lnTo>
                  <a:lnTo>
                    <a:pt x="17" y="17"/>
                  </a:lnTo>
                  <a:lnTo>
                    <a:pt x="17" y="9"/>
                  </a:lnTo>
                  <a:lnTo>
                    <a:pt x="7" y="9"/>
                  </a:lnTo>
                  <a:lnTo>
                    <a:pt x="7" y="7"/>
                  </a:lnTo>
                  <a:lnTo>
                    <a:pt x="22" y="7"/>
                  </a:lnTo>
                  <a:lnTo>
                    <a:pt x="22" y="0"/>
                  </a:lnTo>
                  <a:lnTo>
                    <a:pt x="0" y="0"/>
                  </a:lnTo>
                  <a:lnTo>
                    <a:pt x="0" y="2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75" name="Group 174"/>
          <p:cNvGrpSpPr/>
          <p:nvPr userDrawn="1"/>
        </p:nvGrpSpPr>
        <p:grpSpPr>
          <a:xfrm>
            <a:off x="9222317" y="4011614"/>
            <a:ext cx="582083" cy="563563"/>
            <a:chOff x="6916738" y="4011613"/>
            <a:chExt cx="436562" cy="563563"/>
          </a:xfrm>
        </p:grpSpPr>
        <p:sp>
          <p:nvSpPr>
            <p:cNvPr id="176" name="Rectangle 147"/>
            <p:cNvSpPr>
              <a:spLocks noChangeArrowheads="1"/>
            </p:cNvSpPr>
            <p:nvPr userDrawn="1"/>
          </p:nvSpPr>
          <p:spPr bwMode="auto">
            <a:xfrm>
              <a:off x="6916738" y="4529138"/>
              <a:ext cx="355600" cy="4603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7" name="Freeform 148"/>
            <p:cNvSpPr>
              <a:spLocks noEditPoints="1"/>
            </p:cNvSpPr>
            <p:nvPr userDrawn="1"/>
          </p:nvSpPr>
          <p:spPr bwMode="auto">
            <a:xfrm>
              <a:off x="6924675" y="4011613"/>
              <a:ext cx="428625" cy="490538"/>
            </a:xfrm>
            <a:custGeom>
              <a:avLst/>
              <a:gdLst>
                <a:gd name="T0" fmla="*/ 106 w 111"/>
                <a:gd name="T1" fmla="*/ 22 h 127"/>
                <a:gd name="T2" fmla="*/ 106 w 111"/>
                <a:gd name="T3" fmla="*/ 22 h 127"/>
                <a:gd name="T4" fmla="*/ 85 w 111"/>
                <a:gd name="T5" fmla="*/ 0 h 127"/>
                <a:gd name="T6" fmla="*/ 80 w 111"/>
                <a:gd name="T7" fmla="*/ 4 h 127"/>
                <a:gd name="T8" fmla="*/ 90 w 111"/>
                <a:gd name="T9" fmla="*/ 15 h 127"/>
                <a:gd name="T10" fmla="*/ 90 w 111"/>
                <a:gd name="T11" fmla="*/ 33 h 127"/>
                <a:gd name="T12" fmla="*/ 104 w 111"/>
                <a:gd name="T13" fmla="*/ 48 h 127"/>
                <a:gd name="T14" fmla="*/ 104 w 111"/>
                <a:gd name="T15" fmla="*/ 105 h 127"/>
                <a:gd name="T16" fmla="*/ 99 w 111"/>
                <a:gd name="T17" fmla="*/ 108 h 127"/>
                <a:gd name="T18" fmla="*/ 92 w 111"/>
                <a:gd name="T19" fmla="*/ 105 h 127"/>
                <a:gd name="T20" fmla="*/ 92 w 111"/>
                <a:gd name="T21" fmla="*/ 62 h 127"/>
                <a:gd name="T22" fmla="*/ 80 w 111"/>
                <a:gd name="T23" fmla="*/ 51 h 127"/>
                <a:gd name="T24" fmla="*/ 80 w 111"/>
                <a:gd name="T25" fmla="*/ 15 h 127"/>
                <a:gd name="T26" fmla="*/ 69 w 111"/>
                <a:gd name="T27" fmla="*/ 3 h 127"/>
                <a:gd name="T28" fmla="*/ 12 w 111"/>
                <a:gd name="T29" fmla="*/ 3 h 127"/>
                <a:gd name="T30" fmla="*/ 0 w 111"/>
                <a:gd name="T31" fmla="*/ 15 h 127"/>
                <a:gd name="T32" fmla="*/ 0 w 111"/>
                <a:gd name="T33" fmla="*/ 115 h 127"/>
                <a:gd name="T34" fmla="*/ 12 w 111"/>
                <a:gd name="T35" fmla="*/ 127 h 127"/>
                <a:gd name="T36" fmla="*/ 69 w 111"/>
                <a:gd name="T37" fmla="*/ 127 h 127"/>
                <a:gd name="T38" fmla="*/ 80 w 111"/>
                <a:gd name="T39" fmla="*/ 115 h 127"/>
                <a:gd name="T40" fmla="*/ 80 w 111"/>
                <a:gd name="T41" fmla="*/ 60 h 127"/>
                <a:gd name="T42" fmla="*/ 85 w 111"/>
                <a:gd name="T43" fmla="*/ 65 h 127"/>
                <a:gd name="T44" fmla="*/ 85 w 111"/>
                <a:gd name="T45" fmla="*/ 108 h 127"/>
                <a:gd name="T46" fmla="*/ 86 w 111"/>
                <a:gd name="T47" fmla="*/ 109 h 127"/>
                <a:gd name="T48" fmla="*/ 98 w 111"/>
                <a:gd name="T49" fmla="*/ 115 h 127"/>
                <a:gd name="T50" fmla="*/ 99 w 111"/>
                <a:gd name="T51" fmla="*/ 115 h 127"/>
                <a:gd name="T52" fmla="*/ 110 w 111"/>
                <a:gd name="T53" fmla="*/ 109 h 127"/>
                <a:gd name="T54" fmla="*/ 111 w 111"/>
                <a:gd name="T55" fmla="*/ 108 h 127"/>
                <a:gd name="T56" fmla="*/ 111 w 111"/>
                <a:gd name="T57" fmla="*/ 56 h 127"/>
                <a:gd name="T58" fmla="*/ 111 w 111"/>
                <a:gd name="T59" fmla="*/ 38 h 127"/>
                <a:gd name="T60" fmla="*/ 111 w 111"/>
                <a:gd name="T61" fmla="*/ 28 h 127"/>
                <a:gd name="T62" fmla="*/ 106 w 111"/>
                <a:gd name="T63" fmla="*/ 22 h 127"/>
                <a:gd name="T64" fmla="*/ 73 w 111"/>
                <a:gd name="T65" fmla="*/ 46 h 127"/>
                <a:gd name="T66" fmla="*/ 61 w 111"/>
                <a:gd name="T67" fmla="*/ 57 h 127"/>
                <a:gd name="T68" fmla="*/ 20 w 111"/>
                <a:gd name="T69" fmla="*/ 57 h 127"/>
                <a:gd name="T70" fmla="*/ 9 w 111"/>
                <a:gd name="T71" fmla="*/ 46 h 127"/>
                <a:gd name="T72" fmla="*/ 9 w 111"/>
                <a:gd name="T73" fmla="*/ 26 h 127"/>
                <a:gd name="T74" fmla="*/ 20 w 111"/>
                <a:gd name="T75" fmla="*/ 15 h 127"/>
                <a:gd name="T76" fmla="*/ 61 w 111"/>
                <a:gd name="T77" fmla="*/ 15 h 127"/>
                <a:gd name="T78" fmla="*/ 73 w 111"/>
                <a:gd name="T79" fmla="*/ 26 h 127"/>
                <a:gd name="T80" fmla="*/ 73 w 111"/>
                <a:gd name="T81" fmla="*/ 46 h 127"/>
                <a:gd name="T82" fmla="*/ 104 w 111"/>
                <a:gd name="T83" fmla="*/ 38 h 127"/>
                <a:gd name="T84" fmla="*/ 104 w 111"/>
                <a:gd name="T85" fmla="*/ 38 h 127"/>
                <a:gd name="T86" fmla="*/ 97 w 111"/>
                <a:gd name="T87" fmla="*/ 30 h 127"/>
                <a:gd name="T88" fmla="*/ 97 w 111"/>
                <a:gd name="T89" fmla="*/ 23 h 127"/>
                <a:gd name="T90" fmla="*/ 104 w 111"/>
                <a:gd name="T91" fmla="*/ 31 h 127"/>
                <a:gd name="T92" fmla="*/ 104 w 111"/>
                <a:gd name="T93" fmla="*/ 3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1" h="127">
                  <a:moveTo>
                    <a:pt x="106" y="22"/>
                  </a:moveTo>
                  <a:cubicBezTo>
                    <a:pt x="106" y="22"/>
                    <a:pt x="106" y="22"/>
                    <a:pt x="106" y="22"/>
                  </a:cubicBezTo>
                  <a:cubicBezTo>
                    <a:pt x="85" y="0"/>
                    <a:pt x="85" y="0"/>
                    <a:pt x="85" y="0"/>
                  </a:cubicBezTo>
                  <a:cubicBezTo>
                    <a:pt x="80" y="4"/>
                    <a:pt x="80" y="4"/>
                    <a:pt x="80" y="4"/>
                  </a:cubicBezTo>
                  <a:cubicBezTo>
                    <a:pt x="90" y="15"/>
                    <a:pt x="90" y="15"/>
                    <a:pt x="90" y="15"/>
                  </a:cubicBezTo>
                  <a:cubicBezTo>
                    <a:pt x="90" y="33"/>
                    <a:pt x="90" y="33"/>
                    <a:pt x="90" y="33"/>
                  </a:cubicBezTo>
                  <a:cubicBezTo>
                    <a:pt x="104" y="48"/>
                    <a:pt x="104" y="48"/>
                    <a:pt x="104" y="48"/>
                  </a:cubicBezTo>
                  <a:cubicBezTo>
                    <a:pt x="104" y="105"/>
                    <a:pt x="104" y="105"/>
                    <a:pt x="104" y="105"/>
                  </a:cubicBezTo>
                  <a:cubicBezTo>
                    <a:pt x="103" y="106"/>
                    <a:pt x="101" y="108"/>
                    <a:pt x="99" y="108"/>
                  </a:cubicBezTo>
                  <a:cubicBezTo>
                    <a:pt x="96" y="108"/>
                    <a:pt x="94" y="107"/>
                    <a:pt x="92" y="105"/>
                  </a:cubicBezTo>
                  <a:cubicBezTo>
                    <a:pt x="92" y="62"/>
                    <a:pt x="92" y="62"/>
                    <a:pt x="92" y="62"/>
                  </a:cubicBezTo>
                  <a:cubicBezTo>
                    <a:pt x="80" y="51"/>
                    <a:pt x="80" y="51"/>
                    <a:pt x="80" y="51"/>
                  </a:cubicBezTo>
                  <a:cubicBezTo>
                    <a:pt x="80" y="15"/>
                    <a:pt x="80" y="15"/>
                    <a:pt x="80" y="15"/>
                  </a:cubicBezTo>
                  <a:cubicBezTo>
                    <a:pt x="80" y="9"/>
                    <a:pt x="75" y="3"/>
                    <a:pt x="69" y="3"/>
                  </a:cubicBezTo>
                  <a:cubicBezTo>
                    <a:pt x="12" y="3"/>
                    <a:pt x="12" y="3"/>
                    <a:pt x="12" y="3"/>
                  </a:cubicBezTo>
                  <a:cubicBezTo>
                    <a:pt x="5" y="3"/>
                    <a:pt x="0" y="9"/>
                    <a:pt x="0" y="15"/>
                  </a:cubicBezTo>
                  <a:cubicBezTo>
                    <a:pt x="0" y="115"/>
                    <a:pt x="0" y="115"/>
                    <a:pt x="0" y="115"/>
                  </a:cubicBezTo>
                  <a:cubicBezTo>
                    <a:pt x="0" y="122"/>
                    <a:pt x="5" y="127"/>
                    <a:pt x="12" y="127"/>
                  </a:cubicBezTo>
                  <a:cubicBezTo>
                    <a:pt x="69" y="127"/>
                    <a:pt x="69" y="127"/>
                    <a:pt x="69" y="127"/>
                  </a:cubicBezTo>
                  <a:cubicBezTo>
                    <a:pt x="75" y="127"/>
                    <a:pt x="80" y="122"/>
                    <a:pt x="80" y="115"/>
                  </a:cubicBezTo>
                  <a:cubicBezTo>
                    <a:pt x="80" y="60"/>
                    <a:pt x="80" y="60"/>
                    <a:pt x="80" y="60"/>
                  </a:cubicBezTo>
                  <a:cubicBezTo>
                    <a:pt x="85" y="65"/>
                    <a:pt x="85" y="65"/>
                    <a:pt x="85" y="65"/>
                  </a:cubicBezTo>
                  <a:cubicBezTo>
                    <a:pt x="85" y="108"/>
                    <a:pt x="85" y="108"/>
                    <a:pt x="85" y="108"/>
                  </a:cubicBezTo>
                  <a:cubicBezTo>
                    <a:pt x="86" y="109"/>
                    <a:pt x="86" y="109"/>
                    <a:pt x="86" y="109"/>
                  </a:cubicBezTo>
                  <a:cubicBezTo>
                    <a:pt x="90" y="113"/>
                    <a:pt x="94" y="115"/>
                    <a:pt x="98" y="115"/>
                  </a:cubicBezTo>
                  <a:cubicBezTo>
                    <a:pt x="98" y="115"/>
                    <a:pt x="99" y="115"/>
                    <a:pt x="99" y="115"/>
                  </a:cubicBezTo>
                  <a:cubicBezTo>
                    <a:pt x="106" y="115"/>
                    <a:pt x="110" y="109"/>
                    <a:pt x="110" y="109"/>
                  </a:cubicBezTo>
                  <a:cubicBezTo>
                    <a:pt x="111" y="108"/>
                    <a:pt x="111" y="108"/>
                    <a:pt x="111" y="108"/>
                  </a:cubicBezTo>
                  <a:cubicBezTo>
                    <a:pt x="111" y="56"/>
                    <a:pt x="111" y="56"/>
                    <a:pt x="111" y="56"/>
                  </a:cubicBezTo>
                  <a:cubicBezTo>
                    <a:pt x="111" y="38"/>
                    <a:pt x="111" y="38"/>
                    <a:pt x="111" y="38"/>
                  </a:cubicBezTo>
                  <a:cubicBezTo>
                    <a:pt x="111" y="28"/>
                    <a:pt x="111" y="28"/>
                    <a:pt x="111" y="28"/>
                  </a:cubicBezTo>
                  <a:lnTo>
                    <a:pt x="106" y="22"/>
                  </a:lnTo>
                  <a:close/>
                  <a:moveTo>
                    <a:pt x="73" y="46"/>
                  </a:moveTo>
                  <a:cubicBezTo>
                    <a:pt x="73" y="52"/>
                    <a:pt x="68" y="57"/>
                    <a:pt x="61" y="57"/>
                  </a:cubicBezTo>
                  <a:cubicBezTo>
                    <a:pt x="20" y="57"/>
                    <a:pt x="20" y="57"/>
                    <a:pt x="20" y="57"/>
                  </a:cubicBezTo>
                  <a:cubicBezTo>
                    <a:pt x="14" y="57"/>
                    <a:pt x="9" y="52"/>
                    <a:pt x="9" y="46"/>
                  </a:cubicBezTo>
                  <a:cubicBezTo>
                    <a:pt x="9" y="26"/>
                    <a:pt x="9" y="26"/>
                    <a:pt x="9" y="26"/>
                  </a:cubicBezTo>
                  <a:cubicBezTo>
                    <a:pt x="9" y="20"/>
                    <a:pt x="14" y="15"/>
                    <a:pt x="20" y="15"/>
                  </a:cubicBezTo>
                  <a:cubicBezTo>
                    <a:pt x="61" y="15"/>
                    <a:pt x="61" y="15"/>
                    <a:pt x="61" y="15"/>
                  </a:cubicBezTo>
                  <a:cubicBezTo>
                    <a:pt x="68" y="15"/>
                    <a:pt x="73" y="20"/>
                    <a:pt x="73" y="26"/>
                  </a:cubicBezTo>
                  <a:lnTo>
                    <a:pt x="73" y="46"/>
                  </a:lnTo>
                  <a:close/>
                  <a:moveTo>
                    <a:pt x="104" y="38"/>
                  </a:moveTo>
                  <a:cubicBezTo>
                    <a:pt x="104" y="38"/>
                    <a:pt x="104" y="38"/>
                    <a:pt x="104" y="38"/>
                  </a:cubicBezTo>
                  <a:cubicBezTo>
                    <a:pt x="97" y="30"/>
                    <a:pt x="97" y="30"/>
                    <a:pt x="97" y="30"/>
                  </a:cubicBezTo>
                  <a:cubicBezTo>
                    <a:pt x="97" y="23"/>
                    <a:pt x="97" y="23"/>
                    <a:pt x="97" y="23"/>
                  </a:cubicBezTo>
                  <a:cubicBezTo>
                    <a:pt x="104" y="31"/>
                    <a:pt x="104" y="31"/>
                    <a:pt x="104" y="31"/>
                  </a:cubicBezTo>
                  <a:lnTo>
                    <a:pt x="104" y="3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78" name="Freeform 149"/>
          <p:cNvSpPr>
            <a:spLocks noEditPoints="1"/>
          </p:cNvSpPr>
          <p:nvPr userDrawn="1"/>
        </p:nvSpPr>
        <p:spPr bwMode="auto">
          <a:xfrm>
            <a:off x="10113434" y="4003676"/>
            <a:ext cx="395817" cy="404813"/>
          </a:xfrm>
          <a:custGeom>
            <a:avLst/>
            <a:gdLst>
              <a:gd name="T0" fmla="*/ 66 w 77"/>
              <a:gd name="T1" fmla="*/ 57 h 105"/>
              <a:gd name="T2" fmla="*/ 66 w 77"/>
              <a:gd name="T3" fmla="*/ 6 h 105"/>
              <a:gd name="T4" fmla="*/ 60 w 77"/>
              <a:gd name="T5" fmla="*/ 0 h 105"/>
              <a:gd name="T6" fmla="*/ 22 w 77"/>
              <a:gd name="T7" fmla="*/ 0 h 105"/>
              <a:gd name="T8" fmla="*/ 0 w 77"/>
              <a:gd name="T9" fmla="*/ 22 h 105"/>
              <a:gd name="T10" fmla="*/ 0 w 77"/>
              <a:gd name="T11" fmla="*/ 86 h 105"/>
              <a:gd name="T12" fmla="*/ 6 w 77"/>
              <a:gd name="T13" fmla="*/ 92 h 105"/>
              <a:gd name="T14" fmla="*/ 26 w 77"/>
              <a:gd name="T15" fmla="*/ 92 h 105"/>
              <a:gd name="T16" fmla="*/ 50 w 77"/>
              <a:gd name="T17" fmla="*/ 105 h 105"/>
              <a:gd name="T18" fmla="*/ 77 w 77"/>
              <a:gd name="T19" fmla="*/ 78 h 105"/>
              <a:gd name="T20" fmla="*/ 66 w 77"/>
              <a:gd name="T21" fmla="*/ 57 h 105"/>
              <a:gd name="T22" fmla="*/ 20 w 77"/>
              <a:gd name="T23" fmla="*/ 9 h 105"/>
              <a:gd name="T24" fmla="*/ 20 w 77"/>
              <a:gd name="T25" fmla="*/ 19 h 105"/>
              <a:gd name="T26" fmla="*/ 20 w 77"/>
              <a:gd name="T27" fmla="*/ 20 h 105"/>
              <a:gd name="T28" fmla="*/ 9 w 77"/>
              <a:gd name="T29" fmla="*/ 20 h 105"/>
              <a:gd name="T30" fmla="*/ 20 w 77"/>
              <a:gd name="T31" fmla="*/ 9 h 105"/>
              <a:gd name="T32" fmla="*/ 23 w 77"/>
              <a:gd name="T33" fmla="*/ 72 h 105"/>
              <a:gd name="T34" fmla="*/ 10 w 77"/>
              <a:gd name="T35" fmla="*/ 72 h 105"/>
              <a:gd name="T36" fmla="*/ 10 w 77"/>
              <a:gd name="T37" fmla="*/ 78 h 105"/>
              <a:gd name="T38" fmla="*/ 23 w 77"/>
              <a:gd name="T39" fmla="*/ 78 h 105"/>
              <a:gd name="T40" fmla="*/ 23 w 77"/>
              <a:gd name="T41" fmla="*/ 78 h 105"/>
              <a:gd name="T42" fmla="*/ 24 w 77"/>
              <a:gd name="T43" fmla="*/ 86 h 105"/>
              <a:gd name="T44" fmla="*/ 6 w 77"/>
              <a:gd name="T45" fmla="*/ 86 h 105"/>
              <a:gd name="T46" fmla="*/ 5 w 77"/>
              <a:gd name="T47" fmla="*/ 86 h 105"/>
              <a:gd name="T48" fmla="*/ 5 w 77"/>
              <a:gd name="T49" fmla="*/ 26 h 105"/>
              <a:gd name="T50" fmla="*/ 20 w 77"/>
              <a:gd name="T51" fmla="*/ 26 h 105"/>
              <a:gd name="T52" fmla="*/ 26 w 77"/>
              <a:gd name="T53" fmla="*/ 19 h 105"/>
              <a:gd name="T54" fmla="*/ 26 w 77"/>
              <a:gd name="T55" fmla="*/ 5 h 105"/>
              <a:gd name="T56" fmla="*/ 60 w 77"/>
              <a:gd name="T57" fmla="*/ 5 h 105"/>
              <a:gd name="T58" fmla="*/ 61 w 77"/>
              <a:gd name="T59" fmla="*/ 6 h 105"/>
              <a:gd name="T60" fmla="*/ 61 w 77"/>
              <a:gd name="T61" fmla="*/ 53 h 105"/>
              <a:gd name="T62" fmla="*/ 50 w 77"/>
              <a:gd name="T63" fmla="*/ 51 h 105"/>
              <a:gd name="T64" fmla="*/ 32 w 77"/>
              <a:gd name="T65" fmla="*/ 58 h 105"/>
              <a:gd name="T66" fmla="*/ 10 w 77"/>
              <a:gd name="T67" fmla="*/ 58 h 105"/>
              <a:gd name="T68" fmla="*/ 10 w 77"/>
              <a:gd name="T69" fmla="*/ 63 h 105"/>
              <a:gd name="T70" fmla="*/ 27 w 77"/>
              <a:gd name="T71" fmla="*/ 63 h 105"/>
              <a:gd name="T72" fmla="*/ 23 w 77"/>
              <a:gd name="T73" fmla="*/ 72 h 105"/>
              <a:gd name="T74" fmla="*/ 50 w 77"/>
              <a:gd name="T75" fmla="*/ 100 h 105"/>
              <a:gd name="T76" fmla="*/ 28 w 77"/>
              <a:gd name="T77" fmla="*/ 78 h 105"/>
              <a:gd name="T78" fmla="*/ 50 w 77"/>
              <a:gd name="T79" fmla="*/ 56 h 105"/>
              <a:gd name="T80" fmla="*/ 71 w 77"/>
              <a:gd name="T81" fmla="*/ 78 h 105"/>
              <a:gd name="T82" fmla="*/ 50 w 77"/>
              <a:gd name="T83" fmla="*/ 10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 h="105">
                <a:moveTo>
                  <a:pt x="66" y="57"/>
                </a:moveTo>
                <a:cubicBezTo>
                  <a:pt x="66" y="6"/>
                  <a:pt x="66" y="6"/>
                  <a:pt x="66" y="6"/>
                </a:cubicBezTo>
                <a:cubicBezTo>
                  <a:pt x="66" y="2"/>
                  <a:pt x="63" y="0"/>
                  <a:pt x="60" y="0"/>
                </a:cubicBezTo>
                <a:cubicBezTo>
                  <a:pt x="22" y="0"/>
                  <a:pt x="22" y="0"/>
                  <a:pt x="22" y="0"/>
                </a:cubicBezTo>
                <a:cubicBezTo>
                  <a:pt x="0" y="22"/>
                  <a:pt x="0" y="22"/>
                  <a:pt x="0" y="22"/>
                </a:cubicBezTo>
                <a:cubicBezTo>
                  <a:pt x="0" y="86"/>
                  <a:pt x="0" y="86"/>
                  <a:pt x="0" y="86"/>
                </a:cubicBezTo>
                <a:cubicBezTo>
                  <a:pt x="0" y="89"/>
                  <a:pt x="3" y="92"/>
                  <a:pt x="6" y="92"/>
                </a:cubicBezTo>
                <a:cubicBezTo>
                  <a:pt x="26" y="92"/>
                  <a:pt x="26" y="92"/>
                  <a:pt x="26" y="92"/>
                </a:cubicBezTo>
                <a:cubicBezTo>
                  <a:pt x="31" y="100"/>
                  <a:pt x="40" y="105"/>
                  <a:pt x="50" y="105"/>
                </a:cubicBezTo>
                <a:cubicBezTo>
                  <a:pt x="65" y="105"/>
                  <a:pt x="77" y="93"/>
                  <a:pt x="77" y="78"/>
                </a:cubicBezTo>
                <a:cubicBezTo>
                  <a:pt x="77" y="69"/>
                  <a:pt x="73" y="62"/>
                  <a:pt x="66" y="57"/>
                </a:cubicBezTo>
                <a:close/>
                <a:moveTo>
                  <a:pt x="20" y="9"/>
                </a:moveTo>
                <a:cubicBezTo>
                  <a:pt x="20" y="19"/>
                  <a:pt x="20" y="19"/>
                  <a:pt x="20" y="19"/>
                </a:cubicBezTo>
                <a:cubicBezTo>
                  <a:pt x="20" y="20"/>
                  <a:pt x="20" y="20"/>
                  <a:pt x="20" y="20"/>
                </a:cubicBezTo>
                <a:cubicBezTo>
                  <a:pt x="9" y="20"/>
                  <a:pt x="9" y="20"/>
                  <a:pt x="9" y="20"/>
                </a:cubicBezTo>
                <a:lnTo>
                  <a:pt x="20" y="9"/>
                </a:lnTo>
                <a:close/>
                <a:moveTo>
                  <a:pt x="23" y="72"/>
                </a:moveTo>
                <a:cubicBezTo>
                  <a:pt x="10" y="72"/>
                  <a:pt x="10" y="72"/>
                  <a:pt x="10" y="72"/>
                </a:cubicBezTo>
                <a:cubicBezTo>
                  <a:pt x="10" y="78"/>
                  <a:pt x="10" y="78"/>
                  <a:pt x="10" y="78"/>
                </a:cubicBezTo>
                <a:cubicBezTo>
                  <a:pt x="23" y="78"/>
                  <a:pt x="23" y="78"/>
                  <a:pt x="23" y="78"/>
                </a:cubicBezTo>
                <a:cubicBezTo>
                  <a:pt x="23" y="78"/>
                  <a:pt x="23" y="78"/>
                  <a:pt x="23" y="78"/>
                </a:cubicBezTo>
                <a:cubicBezTo>
                  <a:pt x="23" y="81"/>
                  <a:pt x="23" y="84"/>
                  <a:pt x="24" y="86"/>
                </a:cubicBezTo>
                <a:cubicBezTo>
                  <a:pt x="6" y="86"/>
                  <a:pt x="6" y="86"/>
                  <a:pt x="6" y="86"/>
                </a:cubicBezTo>
                <a:cubicBezTo>
                  <a:pt x="6" y="86"/>
                  <a:pt x="5" y="86"/>
                  <a:pt x="5" y="86"/>
                </a:cubicBezTo>
                <a:cubicBezTo>
                  <a:pt x="5" y="26"/>
                  <a:pt x="5" y="26"/>
                  <a:pt x="5" y="26"/>
                </a:cubicBezTo>
                <a:cubicBezTo>
                  <a:pt x="20" y="26"/>
                  <a:pt x="20" y="26"/>
                  <a:pt x="20" y="26"/>
                </a:cubicBezTo>
                <a:cubicBezTo>
                  <a:pt x="23" y="26"/>
                  <a:pt x="26" y="23"/>
                  <a:pt x="26" y="19"/>
                </a:cubicBezTo>
                <a:cubicBezTo>
                  <a:pt x="26" y="5"/>
                  <a:pt x="26" y="5"/>
                  <a:pt x="26" y="5"/>
                </a:cubicBezTo>
                <a:cubicBezTo>
                  <a:pt x="60" y="5"/>
                  <a:pt x="60" y="5"/>
                  <a:pt x="60" y="5"/>
                </a:cubicBezTo>
                <a:cubicBezTo>
                  <a:pt x="60" y="5"/>
                  <a:pt x="61" y="5"/>
                  <a:pt x="61" y="6"/>
                </a:cubicBezTo>
                <a:cubicBezTo>
                  <a:pt x="61" y="53"/>
                  <a:pt x="61" y="53"/>
                  <a:pt x="61" y="53"/>
                </a:cubicBezTo>
                <a:cubicBezTo>
                  <a:pt x="57" y="52"/>
                  <a:pt x="54" y="51"/>
                  <a:pt x="50" y="51"/>
                </a:cubicBezTo>
                <a:cubicBezTo>
                  <a:pt x="43" y="51"/>
                  <a:pt x="36" y="54"/>
                  <a:pt x="32" y="58"/>
                </a:cubicBezTo>
                <a:cubicBezTo>
                  <a:pt x="10" y="58"/>
                  <a:pt x="10" y="58"/>
                  <a:pt x="10" y="58"/>
                </a:cubicBezTo>
                <a:cubicBezTo>
                  <a:pt x="10" y="63"/>
                  <a:pt x="10" y="63"/>
                  <a:pt x="10" y="63"/>
                </a:cubicBezTo>
                <a:cubicBezTo>
                  <a:pt x="27" y="63"/>
                  <a:pt x="27" y="63"/>
                  <a:pt x="27" y="63"/>
                </a:cubicBezTo>
                <a:cubicBezTo>
                  <a:pt x="25" y="66"/>
                  <a:pt x="24" y="69"/>
                  <a:pt x="23" y="72"/>
                </a:cubicBezTo>
                <a:close/>
                <a:moveTo>
                  <a:pt x="50" y="100"/>
                </a:moveTo>
                <a:cubicBezTo>
                  <a:pt x="38" y="100"/>
                  <a:pt x="28" y="90"/>
                  <a:pt x="28" y="78"/>
                </a:cubicBezTo>
                <a:cubicBezTo>
                  <a:pt x="28" y="66"/>
                  <a:pt x="38" y="56"/>
                  <a:pt x="50" y="56"/>
                </a:cubicBezTo>
                <a:cubicBezTo>
                  <a:pt x="62" y="56"/>
                  <a:pt x="71" y="66"/>
                  <a:pt x="71" y="78"/>
                </a:cubicBezTo>
                <a:cubicBezTo>
                  <a:pt x="71" y="90"/>
                  <a:pt x="62" y="100"/>
                  <a:pt x="50" y="10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79" name="Rectangle 150"/>
          <p:cNvSpPr>
            <a:spLocks noChangeArrowheads="1"/>
          </p:cNvSpPr>
          <p:nvPr userDrawn="1"/>
        </p:nvSpPr>
        <p:spPr bwMode="auto">
          <a:xfrm>
            <a:off x="10274300" y="4057651"/>
            <a:ext cx="127000" cy="238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0" name="Rectangle 151"/>
          <p:cNvSpPr>
            <a:spLocks noChangeArrowheads="1"/>
          </p:cNvSpPr>
          <p:nvPr userDrawn="1"/>
        </p:nvSpPr>
        <p:spPr bwMode="auto">
          <a:xfrm>
            <a:off x="10164233" y="4114800"/>
            <a:ext cx="237067" cy="2063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1" name="Rectangle 152"/>
          <p:cNvSpPr>
            <a:spLocks noChangeArrowheads="1"/>
          </p:cNvSpPr>
          <p:nvPr userDrawn="1"/>
        </p:nvSpPr>
        <p:spPr bwMode="auto">
          <a:xfrm>
            <a:off x="10164233" y="4170364"/>
            <a:ext cx="237067" cy="2222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2" name="Freeform 153"/>
          <p:cNvSpPr>
            <a:spLocks/>
          </p:cNvSpPr>
          <p:nvPr userDrawn="1"/>
        </p:nvSpPr>
        <p:spPr bwMode="auto">
          <a:xfrm>
            <a:off x="10299701" y="4254500"/>
            <a:ext cx="165100" cy="65088"/>
          </a:xfrm>
          <a:custGeom>
            <a:avLst/>
            <a:gdLst>
              <a:gd name="T0" fmla="*/ 16 w 32"/>
              <a:gd name="T1" fmla="*/ 10 h 17"/>
              <a:gd name="T2" fmla="*/ 14 w 32"/>
              <a:gd name="T3" fmla="*/ 9 h 17"/>
              <a:gd name="T4" fmla="*/ 4 w 32"/>
              <a:gd name="T5" fmla="*/ 0 h 17"/>
              <a:gd name="T6" fmla="*/ 0 w 32"/>
              <a:gd name="T7" fmla="*/ 4 h 17"/>
              <a:gd name="T8" fmla="*/ 10 w 32"/>
              <a:gd name="T9" fmla="*/ 13 h 17"/>
              <a:gd name="T10" fmla="*/ 14 w 32"/>
              <a:gd name="T11" fmla="*/ 17 h 17"/>
              <a:gd name="T12" fmla="*/ 16 w 32"/>
              <a:gd name="T13" fmla="*/ 16 h 17"/>
              <a:gd name="T14" fmla="*/ 32 w 32"/>
              <a:gd name="T15" fmla="*/ 16 h 17"/>
              <a:gd name="T16" fmla="*/ 32 w 32"/>
              <a:gd name="T17" fmla="*/ 10 h 17"/>
              <a:gd name="T18" fmla="*/ 16 w 32"/>
              <a:gd name="T19"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7">
                <a:moveTo>
                  <a:pt x="16" y="10"/>
                </a:moveTo>
                <a:cubicBezTo>
                  <a:pt x="16" y="10"/>
                  <a:pt x="15" y="9"/>
                  <a:pt x="14" y="9"/>
                </a:cubicBezTo>
                <a:cubicBezTo>
                  <a:pt x="4" y="0"/>
                  <a:pt x="4" y="0"/>
                  <a:pt x="4" y="0"/>
                </a:cubicBezTo>
                <a:cubicBezTo>
                  <a:pt x="0" y="4"/>
                  <a:pt x="0" y="4"/>
                  <a:pt x="0" y="4"/>
                </a:cubicBezTo>
                <a:cubicBezTo>
                  <a:pt x="10" y="13"/>
                  <a:pt x="10" y="13"/>
                  <a:pt x="10" y="13"/>
                </a:cubicBezTo>
                <a:cubicBezTo>
                  <a:pt x="10" y="15"/>
                  <a:pt x="12" y="17"/>
                  <a:pt x="14" y="17"/>
                </a:cubicBezTo>
                <a:cubicBezTo>
                  <a:pt x="15" y="17"/>
                  <a:pt x="16" y="16"/>
                  <a:pt x="16" y="16"/>
                </a:cubicBezTo>
                <a:cubicBezTo>
                  <a:pt x="32" y="16"/>
                  <a:pt x="32" y="16"/>
                  <a:pt x="32" y="16"/>
                </a:cubicBezTo>
                <a:cubicBezTo>
                  <a:pt x="32" y="10"/>
                  <a:pt x="32" y="10"/>
                  <a:pt x="32" y="10"/>
                </a:cubicBezTo>
                <a:lnTo>
                  <a:pt x="16" y="1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3" name="Freeform 154"/>
          <p:cNvSpPr>
            <a:spLocks noEditPoints="1"/>
          </p:cNvSpPr>
          <p:nvPr userDrawn="1"/>
        </p:nvSpPr>
        <p:spPr bwMode="auto">
          <a:xfrm>
            <a:off x="11080751" y="3467101"/>
            <a:ext cx="747184" cy="296863"/>
          </a:xfrm>
          <a:custGeom>
            <a:avLst/>
            <a:gdLst>
              <a:gd name="T0" fmla="*/ 73 w 145"/>
              <a:gd name="T1" fmla="*/ 0 h 77"/>
              <a:gd name="T2" fmla="*/ 0 w 145"/>
              <a:gd name="T3" fmla="*/ 38 h 77"/>
              <a:gd name="T4" fmla="*/ 0 w 145"/>
              <a:gd name="T5" fmla="*/ 38 h 77"/>
              <a:gd name="T6" fmla="*/ 73 w 145"/>
              <a:gd name="T7" fmla="*/ 77 h 77"/>
              <a:gd name="T8" fmla="*/ 145 w 145"/>
              <a:gd name="T9" fmla="*/ 38 h 77"/>
              <a:gd name="T10" fmla="*/ 145 w 145"/>
              <a:gd name="T11" fmla="*/ 38 h 77"/>
              <a:gd name="T12" fmla="*/ 73 w 145"/>
              <a:gd name="T13" fmla="*/ 0 h 77"/>
              <a:gd name="T14" fmla="*/ 54 w 145"/>
              <a:gd name="T15" fmla="*/ 25 h 77"/>
              <a:gd name="T16" fmla="*/ 63 w 145"/>
              <a:gd name="T17" fmla="*/ 16 h 77"/>
              <a:gd name="T18" fmla="*/ 71 w 145"/>
              <a:gd name="T19" fmla="*/ 25 h 77"/>
              <a:gd name="T20" fmla="*/ 63 w 145"/>
              <a:gd name="T21" fmla="*/ 33 h 77"/>
              <a:gd name="T22" fmla="*/ 54 w 145"/>
              <a:gd name="T23" fmla="*/ 25 h 77"/>
              <a:gd name="T24" fmla="*/ 10 w 145"/>
              <a:gd name="T25" fmla="*/ 38 h 77"/>
              <a:gd name="T26" fmla="*/ 57 w 145"/>
              <a:gd name="T27" fmla="*/ 10 h 77"/>
              <a:gd name="T28" fmla="*/ 40 w 145"/>
              <a:gd name="T29" fmla="*/ 38 h 77"/>
              <a:gd name="T30" fmla="*/ 56 w 145"/>
              <a:gd name="T31" fmla="*/ 66 h 77"/>
              <a:gd name="T32" fmla="*/ 31 w 145"/>
              <a:gd name="T33" fmla="*/ 58 h 77"/>
              <a:gd name="T34" fmla="*/ 10 w 145"/>
              <a:gd name="T35" fmla="*/ 38 h 77"/>
              <a:gd name="T36" fmla="*/ 89 w 145"/>
              <a:gd name="T37" fmla="*/ 66 h 77"/>
              <a:gd name="T38" fmla="*/ 105 w 145"/>
              <a:gd name="T39" fmla="*/ 38 h 77"/>
              <a:gd name="T40" fmla="*/ 88 w 145"/>
              <a:gd name="T41" fmla="*/ 10 h 77"/>
              <a:gd name="T42" fmla="*/ 135 w 145"/>
              <a:gd name="T43" fmla="*/ 38 h 77"/>
              <a:gd name="T44" fmla="*/ 89 w 145"/>
              <a:gd name="T45" fmla="*/ 6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5" h="77">
                <a:moveTo>
                  <a:pt x="73" y="0"/>
                </a:moveTo>
                <a:cubicBezTo>
                  <a:pt x="38" y="0"/>
                  <a:pt x="9" y="16"/>
                  <a:pt x="0" y="38"/>
                </a:cubicBezTo>
                <a:cubicBezTo>
                  <a:pt x="0" y="38"/>
                  <a:pt x="0" y="38"/>
                  <a:pt x="0" y="38"/>
                </a:cubicBezTo>
                <a:cubicBezTo>
                  <a:pt x="9" y="60"/>
                  <a:pt x="38" y="77"/>
                  <a:pt x="73" y="77"/>
                </a:cubicBezTo>
                <a:cubicBezTo>
                  <a:pt x="107" y="77"/>
                  <a:pt x="137" y="60"/>
                  <a:pt x="145" y="38"/>
                </a:cubicBezTo>
                <a:cubicBezTo>
                  <a:pt x="145" y="38"/>
                  <a:pt x="145" y="38"/>
                  <a:pt x="145" y="38"/>
                </a:cubicBezTo>
                <a:cubicBezTo>
                  <a:pt x="137" y="16"/>
                  <a:pt x="107" y="0"/>
                  <a:pt x="73" y="0"/>
                </a:cubicBezTo>
                <a:close/>
                <a:moveTo>
                  <a:pt x="54" y="25"/>
                </a:moveTo>
                <a:cubicBezTo>
                  <a:pt x="54" y="20"/>
                  <a:pt x="58" y="16"/>
                  <a:pt x="63" y="16"/>
                </a:cubicBezTo>
                <a:cubicBezTo>
                  <a:pt x="67" y="16"/>
                  <a:pt x="71" y="20"/>
                  <a:pt x="71" y="25"/>
                </a:cubicBezTo>
                <a:cubicBezTo>
                  <a:pt x="71" y="29"/>
                  <a:pt x="67" y="33"/>
                  <a:pt x="63" y="33"/>
                </a:cubicBezTo>
                <a:cubicBezTo>
                  <a:pt x="58" y="33"/>
                  <a:pt x="54" y="29"/>
                  <a:pt x="54" y="25"/>
                </a:cubicBezTo>
                <a:close/>
                <a:moveTo>
                  <a:pt x="10" y="38"/>
                </a:moveTo>
                <a:cubicBezTo>
                  <a:pt x="18" y="24"/>
                  <a:pt x="36" y="14"/>
                  <a:pt x="57" y="10"/>
                </a:cubicBezTo>
                <a:cubicBezTo>
                  <a:pt x="47" y="16"/>
                  <a:pt x="40" y="26"/>
                  <a:pt x="40" y="38"/>
                </a:cubicBezTo>
                <a:cubicBezTo>
                  <a:pt x="40" y="50"/>
                  <a:pt x="47" y="61"/>
                  <a:pt x="56" y="66"/>
                </a:cubicBezTo>
                <a:cubicBezTo>
                  <a:pt x="47" y="65"/>
                  <a:pt x="39" y="62"/>
                  <a:pt x="31" y="58"/>
                </a:cubicBezTo>
                <a:cubicBezTo>
                  <a:pt x="21" y="53"/>
                  <a:pt x="14" y="46"/>
                  <a:pt x="10" y="38"/>
                </a:cubicBezTo>
                <a:close/>
                <a:moveTo>
                  <a:pt x="89" y="66"/>
                </a:moveTo>
                <a:cubicBezTo>
                  <a:pt x="99" y="61"/>
                  <a:pt x="105" y="50"/>
                  <a:pt x="105" y="38"/>
                </a:cubicBezTo>
                <a:cubicBezTo>
                  <a:pt x="105" y="26"/>
                  <a:pt x="98" y="16"/>
                  <a:pt x="88" y="10"/>
                </a:cubicBezTo>
                <a:cubicBezTo>
                  <a:pt x="110" y="14"/>
                  <a:pt x="128" y="24"/>
                  <a:pt x="135" y="38"/>
                </a:cubicBezTo>
                <a:cubicBezTo>
                  <a:pt x="128" y="52"/>
                  <a:pt x="110" y="62"/>
                  <a:pt x="89" y="6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4" name="Freeform 155"/>
          <p:cNvSpPr>
            <a:spLocks noEditPoints="1"/>
          </p:cNvSpPr>
          <p:nvPr userDrawn="1"/>
        </p:nvSpPr>
        <p:spPr bwMode="auto">
          <a:xfrm>
            <a:off x="11231034" y="2354263"/>
            <a:ext cx="726017" cy="838200"/>
          </a:xfrm>
          <a:custGeom>
            <a:avLst/>
            <a:gdLst>
              <a:gd name="T0" fmla="*/ 0 w 141"/>
              <a:gd name="T1" fmla="*/ 200 h 217"/>
              <a:gd name="T2" fmla="*/ 141 w 141"/>
              <a:gd name="T3" fmla="*/ 17 h 217"/>
              <a:gd name="T4" fmla="*/ 126 w 141"/>
              <a:gd name="T5" fmla="*/ 67 h 217"/>
              <a:gd name="T6" fmla="*/ 40 w 141"/>
              <a:gd name="T7" fmla="*/ 200 h 217"/>
              <a:gd name="T8" fmla="*/ 20 w 141"/>
              <a:gd name="T9" fmla="*/ 183 h 217"/>
              <a:gd name="T10" fmla="*/ 46 w 141"/>
              <a:gd name="T11" fmla="*/ 168 h 217"/>
              <a:gd name="T12" fmla="*/ 14 w 141"/>
              <a:gd name="T13" fmla="*/ 163 h 217"/>
              <a:gd name="T14" fmla="*/ 46 w 141"/>
              <a:gd name="T15" fmla="*/ 168 h 217"/>
              <a:gd name="T16" fmla="*/ 14 w 141"/>
              <a:gd name="T17" fmla="*/ 143 h 217"/>
              <a:gd name="T18" fmla="*/ 46 w 141"/>
              <a:gd name="T19" fmla="*/ 137 h 217"/>
              <a:gd name="T20" fmla="*/ 20 w 141"/>
              <a:gd name="T21" fmla="*/ 123 h 217"/>
              <a:gd name="T22" fmla="*/ 40 w 141"/>
              <a:gd name="T23" fmla="*/ 106 h 217"/>
              <a:gd name="T24" fmla="*/ 80 w 141"/>
              <a:gd name="T25" fmla="*/ 200 h 217"/>
              <a:gd name="T26" fmla="*/ 61 w 141"/>
              <a:gd name="T27" fmla="*/ 183 h 217"/>
              <a:gd name="T28" fmla="*/ 86 w 141"/>
              <a:gd name="T29" fmla="*/ 168 h 217"/>
              <a:gd name="T30" fmla="*/ 55 w 141"/>
              <a:gd name="T31" fmla="*/ 163 h 217"/>
              <a:gd name="T32" fmla="*/ 86 w 141"/>
              <a:gd name="T33" fmla="*/ 168 h 217"/>
              <a:gd name="T34" fmla="*/ 55 w 141"/>
              <a:gd name="T35" fmla="*/ 143 h 217"/>
              <a:gd name="T36" fmla="*/ 86 w 141"/>
              <a:gd name="T37" fmla="*/ 137 h 217"/>
              <a:gd name="T38" fmla="*/ 61 w 141"/>
              <a:gd name="T39" fmla="*/ 123 h 217"/>
              <a:gd name="T40" fmla="*/ 80 w 141"/>
              <a:gd name="T41" fmla="*/ 106 h 217"/>
              <a:gd name="T42" fmla="*/ 121 w 141"/>
              <a:gd name="T43" fmla="*/ 200 h 217"/>
              <a:gd name="T44" fmla="*/ 102 w 141"/>
              <a:gd name="T45" fmla="*/ 183 h 217"/>
              <a:gd name="T46" fmla="*/ 127 w 141"/>
              <a:gd name="T47" fmla="*/ 168 h 217"/>
              <a:gd name="T48" fmla="*/ 95 w 141"/>
              <a:gd name="T49" fmla="*/ 163 h 217"/>
              <a:gd name="T50" fmla="*/ 127 w 141"/>
              <a:gd name="T51" fmla="*/ 168 h 217"/>
              <a:gd name="T52" fmla="*/ 95 w 141"/>
              <a:gd name="T53" fmla="*/ 143 h 217"/>
              <a:gd name="T54" fmla="*/ 127 w 141"/>
              <a:gd name="T55" fmla="*/ 137 h 217"/>
              <a:gd name="T56" fmla="*/ 102 w 141"/>
              <a:gd name="T57" fmla="*/ 123 h 217"/>
              <a:gd name="T58" fmla="*/ 121 w 141"/>
              <a:gd name="T59" fmla="*/ 106 h 217"/>
              <a:gd name="T60" fmla="*/ 29 w 141"/>
              <a:gd name="T61" fmla="*/ 84 h 217"/>
              <a:gd name="T62" fmla="*/ 18 w 141"/>
              <a:gd name="T63" fmla="*/ 75 h 217"/>
              <a:gd name="T64" fmla="*/ 56 w 141"/>
              <a:gd name="T65" fmla="*/ 81 h 217"/>
              <a:gd name="T66" fmla="*/ 38 w 141"/>
              <a:gd name="T67" fmla="*/ 78 h 217"/>
              <a:gd name="T68" fmla="*/ 56 w 141"/>
              <a:gd name="T69" fmla="*/ 81 h 217"/>
              <a:gd name="T70" fmla="*/ 61 w 141"/>
              <a:gd name="T71" fmla="*/ 81 h 217"/>
              <a:gd name="T72" fmla="*/ 80 w 141"/>
              <a:gd name="T73" fmla="*/ 78 h 217"/>
              <a:gd name="T74" fmla="*/ 88 w 141"/>
              <a:gd name="T75" fmla="*/ 84 h 217"/>
              <a:gd name="T76" fmla="*/ 99 w 141"/>
              <a:gd name="T77" fmla="*/ 75 h 217"/>
              <a:gd name="T78" fmla="*/ 123 w 141"/>
              <a:gd name="T79" fmla="*/ 84 h 217"/>
              <a:gd name="T80" fmla="*/ 111 w 141"/>
              <a:gd name="T81" fmla="*/ 75 h 217"/>
              <a:gd name="T82" fmla="*/ 33 w 141"/>
              <a:gd name="T83" fmla="*/ 96 h 217"/>
              <a:gd name="T84" fmla="*/ 14 w 141"/>
              <a:gd name="T85" fmla="*/ 93 h 217"/>
              <a:gd name="T86" fmla="*/ 33 w 141"/>
              <a:gd name="T87" fmla="*/ 96 h 217"/>
              <a:gd name="T88" fmla="*/ 38 w 141"/>
              <a:gd name="T89" fmla="*/ 96 h 217"/>
              <a:gd name="T90" fmla="*/ 56 w 141"/>
              <a:gd name="T91" fmla="*/ 93 h 217"/>
              <a:gd name="T92" fmla="*/ 65 w 141"/>
              <a:gd name="T93" fmla="*/ 99 h 217"/>
              <a:gd name="T94" fmla="*/ 76 w 141"/>
              <a:gd name="T95" fmla="*/ 90 h 217"/>
              <a:gd name="T96" fmla="*/ 99 w 141"/>
              <a:gd name="T97" fmla="*/ 99 h 217"/>
              <a:gd name="T98" fmla="*/ 88 w 141"/>
              <a:gd name="T99" fmla="*/ 90 h 217"/>
              <a:gd name="T100" fmla="*/ 126 w 141"/>
              <a:gd name="T101" fmla="*/ 96 h 217"/>
              <a:gd name="T102" fmla="*/ 108 w 141"/>
              <a:gd name="T103" fmla="*/ 93 h 217"/>
              <a:gd name="T104" fmla="*/ 126 w 141"/>
              <a:gd name="T105" fmla="*/ 9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1" h="217">
                <a:moveTo>
                  <a:pt x="126" y="0"/>
                </a:moveTo>
                <a:cubicBezTo>
                  <a:pt x="15" y="0"/>
                  <a:pt x="15" y="0"/>
                  <a:pt x="15" y="0"/>
                </a:cubicBezTo>
                <a:cubicBezTo>
                  <a:pt x="6" y="0"/>
                  <a:pt x="0" y="8"/>
                  <a:pt x="0" y="17"/>
                </a:cubicBezTo>
                <a:cubicBezTo>
                  <a:pt x="0" y="200"/>
                  <a:pt x="0" y="200"/>
                  <a:pt x="0" y="200"/>
                </a:cubicBezTo>
                <a:cubicBezTo>
                  <a:pt x="0" y="210"/>
                  <a:pt x="6" y="217"/>
                  <a:pt x="15" y="217"/>
                </a:cubicBezTo>
                <a:cubicBezTo>
                  <a:pt x="126" y="217"/>
                  <a:pt x="126" y="217"/>
                  <a:pt x="126" y="217"/>
                </a:cubicBezTo>
                <a:cubicBezTo>
                  <a:pt x="135" y="217"/>
                  <a:pt x="141" y="210"/>
                  <a:pt x="141" y="200"/>
                </a:cubicBezTo>
                <a:cubicBezTo>
                  <a:pt x="141" y="17"/>
                  <a:pt x="141" y="17"/>
                  <a:pt x="141" y="17"/>
                </a:cubicBezTo>
                <a:cubicBezTo>
                  <a:pt x="141" y="8"/>
                  <a:pt x="135" y="0"/>
                  <a:pt x="126" y="0"/>
                </a:cubicBezTo>
                <a:close/>
                <a:moveTo>
                  <a:pt x="15" y="16"/>
                </a:moveTo>
                <a:cubicBezTo>
                  <a:pt x="126" y="16"/>
                  <a:pt x="126" y="16"/>
                  <a:pt x="126" y="16"/>
                </a:cubicBezTo>
                <a:cubicBezTo>
                  <a:pt x="126" y="67"/>
                  <a:pt x="126" y="67"/>
                  <a:pt x="126" y="67"/>
                </a:cubicBezTo>
                <a:cubicBezTo>
                  <a:pt x="15" y="67"/>
                  <a:pt x="15" y="67"/>
                  <a:pt x="15" y="67"/>
                </a:cubicBezTo>
                <a:lnTo>
                  <a:pt x="15" y="16"/>
                </a:lnTo>
                <a:close/>
                <a:moveTo>
                  <a:pt x="46" y="194"/>
                </a:moveTo>
                <a:cubicBezTo>
                  <a:pt x="46" y="197"/>
                  <a:pt x="43" y="200"/>
                  <a:pt x="40" y="200"/>
                </a:cubicBezTo>
                <a:cubicBezTo>
                  <a:pt x="20" y="200"/>
                  <a:pt x="20" y="200"/>
                  <a:pt x="20" y="200"/>
                </a:cubicBezTo>
                <a:cubicBezTo>
                  <a:pt x="17" y="200"/>
                  <a:pt x="14" y="197"/>
                  <a:pt x="14" y="194"/>
                </a:cubicBezTo>
                <a:cubicBezTo>
                  <a:pt x="14" y="189"/>
                  <a:pt x="14" y="189"/>
                  <a:pt x="14" y="189"/>
                </a:cubicBezTo>
                <a:cubicBezTo>
                  <a:pt x="14" y="186"/>
                  <a:pt x="17" y="183"/>
                  <a:pt x="20" y="183"/>
                </a:cubicBezTo>
                <a:cubicBezTo>
                  <a:pt x="40" y="183"/>
                  <a:pt x="40" y="183"/>
                  <a:pt x="40" y="183"/>
                </a:cubicBezTo>
                <a:cubicBezTo>
                  <a:pt x="43" y="183"/>
                  <a:pt x="46" y="186"/>
                  <a:pt x="46" y="189"/>
                </a:cubicBezTo>
                <a:lnTo>
                  <a:pt x="46" y="194"/>
                </a:lnTo>
                <a:close/>
                <a:moveTo>
                  <a:pt x="46" y="168"/>
                </a:moveTo>
                <a:cubicBezTo>
                  <a:pt x="46" y="171"/>
                  <a:pt x="43" y="174"/>
                  <a:pt x="40" y="174"/>
                </a:cubicBezTo>
                <a:cubicBezTo>
                  <a:pt x="20" y="174"/>
                  <a:pt x="20" y="174"/>
                  <a:pt x="20" y="174"/>
                </a:cubicBezTo>
                <a:cubicBezTo>
                  <a:pt x="17" y="174"/>
                  <a:pt x="14" y="171"/>
                  <a:pt x="14" y="168"/>
                </a:cubicBezTo>
                <a:cubicBezTo>
                  <a:pt x="14" y="163"/>
                  <a:pt x="14" y="163"/>
                  <a:pt x="14" y="163"/>
                </a:cubicBezTo>
                <a:cubicBezTo>
                  <a:pt x="14" y="160"/>
                  <a:pt x="17" y="157"/>
                  <a:pt x="20" y="157"/>
                </a:cubicBezTo>
                <a:cubicBezTo>
                  <a:pt x="40" y="157"/>
                  <a:pt x="40" y="157"/>
                  <a:pt x="40" y="157"/>
                </a:cubicBezTo>
                <a:cubicBezTo>
                  <a:pt x="43" y="157"/>
                  <a:pt x="46" y="160"/>
                  <a:pt x="46" y="163"/>
                </a:cubicBezTo>
                <a:lnTo>
                  <a:pt x="46" y="168"/>
                </a:lnTo>
                <a:close/>
                <a:moveTo>
                  <a:pt x="46" y="143"/>
                </a:moveTo>
                <a:cubicBezTo>
                  <a:pt x="46" y="146"/>
                  <a:pt x="43" y="148"/>
                  <a:pt x="40" y="148"/>
                </a:cubicBezTo>
                <a:cubicBezTo>
                  <a:pt x="20" y="148"/>
                  <a:pt x="20" y="148"/>
                  <a:pt x="20" y="148"/>
                </a:cubicBezTo>
                <a:cubicBezTo>
                  <a:pt x="17" y="148"/>
                  <a:pt x="14" y="146"/>
                  <a:pt x="14" y="143"/>
                </a:cubicBezTo>
                <a:cubicBezTo>
                  <a:pt x="14" y="137"/>
                  <a:pt x="14" y="137"/>
                  <a:pt x="14" y="137"/>
                </a:cubicBezTo>
                <a:cubicBezTo>
                  <a:pt x="14" y="134"/>
                  <a:pt x="17" y="132"/>
                  <a:pt x="20" y="132"/>
                </a:cubicBezTo>
                <a:cubicBezTo>
                  <a:pt x="40" y="132"/>
                  <a:pt x="40" y="132"/>
                  <a:pt x="40" y="132"/>
                </a:cubicBezTo>
                <a:cubicBezTo>
                  <a:pt x="43" y="132"/>
                  <a:pt x="46" y="134"/>
                  <a:pt x="46" y="137"/>
                </a:cubicBezTo>
                <a:lnTo>
                  <a:pt x="46" y="143"/>
                </a:lnTo>
                <a:close/>
                <a:moveTo>
                  <a:pt x="46" y="117"/>
                </a:moveTo>
                <a:cubicBezTo>
                  <a:pt x="46" y="120"/>
                  <a:pt x="43" y="123"/>
                  <a:pt x="40" y="123"/>
                </a:cubicBezTo>
                <a:cubicBezTo>
                  <a:pt x="20" y="123"/>
                  <a:pt x="20" y="123"/>
                  <a:pt x="20" y="123"/>
                </a:cubicBezTo>
                <a:cubicBezTo>
                  <a:pt x="17" y="123"/>
                  <a:pt x="14" y="120"/>
                  <a:pt x="14" y="117"/>
                </a:cubicBezTo>
                <a:cubicBezTo>
                  <a:pt x="14" y="111"/>
                  <a:pt x="14" y="111"/>
                  <a:pt x="14" y="111"/>
                </a:cubicBezTo>
                <a:cubicBezTo>
                  <a:pt x="14" y="108"/>
                  <a:pt x="17" y="106"/>
                  <a:pt x="20" y="106"/>
                </a:cubicBezTo>
                <a:cubicBezTo>
                  <a:pt x="40" y="106"/>
                  <a:pt x="40" y="106"/>
                  <a:pt x="40" y="106"/>
                </a:cubicBezTo>
                <a:cubicBezTo>
                  <a:pt x="43" y="106"/>
                  <a:pt x="46" y="108"/>
                  <a:pt x="46" y="111"/>
                </a:cubicBezTo>
                <a:lnTo>
                  <a:pt x="46" y="117"/>
                </a:lnTo>
                <a:close/>
                <a:moveTo>
                  <a:pt x="86" y="194"/>
                </a:moveTo>
                <a:cubicBezTo>
                  <a:pt x="86" y="197"/>
                  <a:pt x="84" y="200"/>
                  <a:pt x="80" y="200"/>
                </a:cubicBezTo>
                <a:cubicBezTo>
                  <a:pt x="61" y="200"/>
                  <a:pt x="61" y="200"/>
                  <a:pt x="61" y="200"/>
                </a:cubicBezTo>
                <a:cubicBezTo>
                  <a:pt x="58" y="200"/>
                  <a:pt x="55" y="197"/>
                  <a:pt x="55" y="194"/>
                </a:cubicBezTo>
                <a:cubicBezTo>
                  <a:pt x="55" y="189"/>
                  <a:pt x="55" y="189"/>
                  <a:pt x="55" y="189"/>
                </a:cubicBezTo>
                <a:cubicBezTo>
                  <a:pt x="55" y="186"/>
                  <a:pt x="58" y="183"/>
                  <a:pt x="61" y="183"/>
                </a:cubicBezTo>
                <a:cubicBezTo>
                  <a:pt x="80" y="183"/>
                  <a:pt x="80" y="183"/>
                  <a:pt x="80" y="183"/>
                </a:cubicBezTo>
                <a:cubicBezTo>
                  <a:pt x="84" y="183"/>
                  <a:pt x="86" y="186"/>
                  <a:pt x="86" y="189"/>
                </a:cubicBezTo>
                <a:lnTo>
                  <a:pt x="86" y="194"/>
                </a:lnTo>
                <a:close/>
                <a:moveTo>
                  <a:pt x="86" y="168"/>
                </a:moveTo>
                <a:cubicBezTo>
                  <a:pt x="86" y="171"/>
                  <a:pt x="84" y="174"/>
                  <a:pt x="80" y="174"/>
                </a:cubicBezTo>
                <a:cubicBezTo>
                  <a:pt x="61" y="174"/>
                  <a:pt x="61" y="174"/>
                  <a:pt x="61" y="174"/>
                </a:cubicBezTo>
                <a:cubicBezTo>
                  <a:pt x="58" y="174"/>
                  <a:pt x="55" y="171"/>
                  <a:pt x="55" y="168"/>
                </a:cubicBezTo>
                <a:cubicBezTo>
                  <a:pt x="55" y="163"/>
                  <a:pt x="55" y="163"/>
                  <a:pt x="55" y="163"/>
                </a:cubicBezTo>
                <a:cubicBezTo>
                  <a:pt x="55" y="160"/>
                  <a:pt x="58" y="157"/>
                  <a:pt x="61" y="157"/>
                </a:cubicBezTo>
                <a:cubicBezTo>
                  <a:pt x="80" y="157"/>
                  <a:pt x="80" y="157"/>
                  <a:pt x="80" y="157"/>
                </a:cubicBezTo>
                <a:cubicBezTo>
                  <a:pt x="84" y="157"/>
                  <a:pt x="86" y="160"/>
                  <a:pt x="86" y="163"/>
                </a:cubicBezTo>
                <a:lnTo>
                  <a:pt x="86" y="168"/>
                </a:lnTo>
                <a:close/>
                <a:moveTo>
                  <a:pt x="86" y="143"/>
                </a:moveTo>
                <a:cubicBezTo>
                  <a:pt x="86" y="146"/>
                  <a:pt x="84" y="148"/>
                  <a:pt x="80" y="148"/>
                </a:cubicBezTo>
                <a:cubicBezTo>
                  <a:pt x="61" y="148"/>
                  <a:pt x="61" y="148"/>
                  <a:pt x="61" y="148"/>
                </a:cubicBezTo>
                <a:cubicBezTo>
                  <a:pt x="58" y="148"/>
                  <a:pt x="55" y="146"/>
                  <a:pt x="55" y="143"/>
                </a:cubicBezTo>
                <a:cubicBezTo>
                  <a:pt x="55" y="137"/>
                  <a:pt x="55" y="137"/>
                  <a:pt x="55" y="137"/>
                </a:cubicBezTo>
                <a:cubicBezTo>
                  <a:pt x="55" y="134"/>
                  <a:pt x="58" y="132"/>
                  <a:pt x="61" y="132"/>
                </a:cubicBezTo>
                <a:cubicBezTo>
                  <a:pt x="80" y="132"/>
                  <a:pt x="80" y="132"/>
                  <a:pt x="80" y="132"/>
                </a:cubicBezTo>
                <a:cubicBezTo>
                  <a:pt x="84" y="132"/>
                  <a:pt x="86" y="134"/>
                  <a:pt x="86" y="137"/>
                </a:cubicBezTo>
                <a:lnTo>
                  <a:pt x="86" y="143"/>
                </a:lnTo>
                <a:close/>
                <a:moveTo>
                  <a:pt x="86" y="117"/>
                </a:moveTo>
                <a:cubicBezTo>
                  <a:pt x="86" y="120"/>
                  <a:pt x="84" y="123"/>
                  <a:pt x="80" y="123"/>
                </a:cubicBezTo>
                <a:cubicBezTo>
                  <a:pt x="61" y="123"/>
                  <a:pt x="61" y="123"/>
                  <a:pt x="61" y="123"/>
                </a:cubicBezTo>
                <a:cubicBezTo>
                  <a:pt x="58" y="123"/>
                  <a:pt x="55" y="120"/>
                  <a:pt x="55" y="117"/>
                </a:cubicBezTo>
                <a:cubicBezTo>
                  <a:pt x="55" y="111"/>
                  <a:pt x="55" y="111"/>
                  <a:pt x="55" y="111"/>
                </a:cubicBezTo>
                <a:cubicBezTo>
                  <a:pt x="55" y="108"/>
                  <a:pt x="58" y="106"/>
                  <a:pt x="61" y="106"/>
                </a:cubicBezTo>
                <a:cubicBezTo>
                  <a:pt x="80" y="106"/>
                  <a:pt x="80" y="106"/>
                  <a:pt x="80" y="106"/>
                </a:cubicBezTo>
                <a:cubicBezTo>
                  <a:pt x="84" y="106"/>
                  <a:pt x="86" y="108"/>
                  <a:pt x="86" y="111"/>
                </a:cubicBezTo>
                <a:lnTo>
                  <a:pt x="86" y="117"/>
                </a:lnTo>
                <a:close/>
                <a:moveTo>
                  <a:pt x="127" y="194"/>
                </a:moveTo>
                <a:cubicBezTo>
                  <a:pt x="127" y="197"/>
                  <a:pt x="124" y="200"/>
                  <a:pt x="121" y="200"/>
                </a:cubicBezTo>
                <a:cubicBezTo>
                  <a:pt x="102" y="200"/>
                  <a:pt x="102" y="200"/>
                  <a:pt x="102" y="200"/>
                </a:cubicBezTo>
                <a:cubicBezTo>
                  <a:pt x="98" y="200"/>
                  <a:pt x="95" y="197"/>
                  <a:pt x="95" y="194"/>
                </a:cubicBezTo>
                <a:cubicBezTo>
                  <a:pt x="95" y="189"/>
                  <a:pt x="95" y="189"/>
                  <a:pt x="95" y="189"/>
                </a:cubicBezTo>
                <a:cubicBezTo>
                  <a:pt x="95" y="186"/>
                  <a:pt x="98" y="183"/>
                  <a:pt x="102" y="183"/>
                </a:cubicBezTo>
                <a:cubicBezTo>
                  <a:pt x="121" y="183"/>
                  <a:pt x="121" y="183"/>
                  <a:pt x="121" y="183"/>
                </a:cubicBezTo>
                <a:cubicBezTo>
                  <a:pt x="124" y="183"/>
                  <a:pt x="127" y="186"/>
                  <a:pt x="127" y="189"/>
                </a:cubicBezTo>
                <a:lnTo>
                  <a:pt x="127" y="194"/>
                </a:lnTo>
                <a:close/>
                <a:moveTo>
                  <a:pt x="127" y="168"/>
                </a:moveTo>
                <a:cubicBezTo>
                  <a:pt x="127" y="171"/>
                  <a:pt x="124" y="174"/>
                  <a:pt x="121" y="174"/>
                </a:cubicBezTo>
                <a:cubicBezTo>
                  <a:pt x="102" y="174"/>
                  <a:pt x="102" y="174"/>
                  <a:pt x="102" y="174"/>
                </a:cubicBezTo>
                <a:cubicBezTo>
                  <a:pt x="98" y="174"/>
                  <a:pt x="95" y="171"/>
                  <a:pt x="95" y="168"/>
                </a:cubicBezTo>
                <a:cubicBezTo>
                  <a:pt x="95" y="163"/>
                  <a:pt x="95" y="163"/>
                  <a:pt x="95" y="163"/>
                </a:cubicBezTo>
                <a:cubicBezTo>
                  <a:pt x="95" y="160"/>
                  <a:pt x="98" y="157"/>
                  <a:pt x="102" y="157"/>
                </a:cubicBezTo>
                <a:cubicBezTo>
                  <a:pt x="121" y="157"/>
                  <a:pt x="121" y="157"/>
                  <a:pt x="121" y="157"/>
                </a:cubicBezTo>
                <a:cubicBezTo>
                  <a:pt x="124" y="157"/>
                  <a:pt x="127" y="160"/>
                  <a:pt x="127" y="163"/>
                </a:cubicBezTo>
                <a:lnTo>
                  <a:pt x="127" y="168"/>
                </a:lnTo>
                <a:close/>
                <a:moveTo>
                  <a:pt x="127" y="143"/>
                </a:moveTo>
                <a:cubicBezTo>
                  <a:pt x="127" y="146"/>
                  <a:pt x="124" y="148"/>
                  <a:pt x="121" y="148"/>
                </a:cubicBezTo>
                <a:cubicBezTo>
                  <a:pt x="102" y="148"/>
                  <a:pt x="102" y="148"/>
                  <a:pt x="102" y="148"/>
                </a:cubicBezTo>
                <a:cubicBezTo>
                  <a:pt x="98" y="148"/>
                  <a:pt x="95" y="146"/>
                  <a:pt x="95" y="143"/>
                </a:cubicBezTo>
                <a:cubicBezTo>
                  <a:pt x="95" y="137"/>
                  <a:pt x="95" y="137"/>
                  <a:pt x="95" y="137"/>
                </a:cubicBezTo>
                <a:cubicBezTo>
                  <a:pt x="95" y="134"/>
                  <a:pt x="98" y="132"/>
                  <a:pt x="102" y="132"/>
                </a:cubicBezTo>
                <a:cubicBezTo>
                  <a:pt x="121" y="132"/>
                  <a:pt x="121" y="132"/>
                  <a:pt x="121" y="132"/>
                </a:cubicBezTo>
                <a:cubicBezTo>
                  <a:pt x="124" y="132"/>
                  <a:pt x="127" y="134"/>
                  <a:pt x="127" y="137"/>
                </a:cubicBezTo>
                <a:lnTo>
                  <a:pt x="127" y="143"/>
                </a:lnTo>
                <a:close/>
                <a:moveTo>
                  <a:pt x="127" y="117"/>
                </a:moveTo>
                <a:cubicBezTo>
                  <a:pt x="127" y="120"/>
                  <a:pt x="124" y="123"/>
                  <a:pt x="121" y="123"/>
                </a:cubicBezTo>
                <a:cubicBezTo>
                  <a:pt x="102" y="123"/>
                  <a:pt x="102" y="123"/>
                  <a:pt x="102" y="123"/>
                </a:cubicBezTo>
                <a:cubicBezTo>
                  <a:pt x="98" y="123"/>
                  <a:pt x="95" y="120"/>
                  <a:pt x="95" y="117"/>
                </a:cubicBezTo>
                <a:cubicBezTo>
                  <a:pt x="95" y="111"/>
                  <a:pt x="95" y="111"/>
                  <a:pt x="95" y="111"/>
                </a:cubicBezTo>
                <a:cubicBezTo>
                  <a:pt x="95" y="108"/>
                  <a:pt x="98" y="106"/>
                  <a:pt x="102" y="106"/>
                </a:cubicBezTo>
                <a:cubicBezTo>
                  <a:pt x="121" y="106"/>
                  <a:pt x="121" y="106"/>
                  <a:pt x="121" y="106"/>
                </a:cubicBezTo>
                <a:cubicBezTo>
                  <a:pt x="124" y="106"/>
                  <a:pt x="127" y="108"/>
                  <a:pt x="127" y="111"/>
                </a:cubicBezTo>
                <a:lnTo>
                  <a:pt x="127" y="117"/>
                </a:lnTo>
                <a:close/>
                <a:moveTo>
                  <a:pt x="33" y="81"/>
                </a:moveTo>
                <a:cubicBezTo>
                  <a:pt x="33" y="83"/>
                  <a:pt x="31" y="84"/>
                  <a:pt x="29" y="84"/>
                </a:cubicBezTo>
                <a:cubicBezTo>
                  <a:pt x="18" y="84"/>
                  <a:pt x="18" y="84"/>
                  <a:pt x="18" y="84"/>
                </a:cubicBezTo>
                <a:cubicBezTo>
                  <a:pt x="16" y="84"/>
                  <a:pt x="14" y="83"/>
                  <a:pt x="14" y="81"/>
                </a:cubicBezTo>
                <a:cubicBezTo>
                  <a:pt x="14" y="78"/>
                  <a:pt x="14" y="78"/>
                  <a:pt x="14" y="78"/>
                </a:cubicBezTo>
                <a:cubicBezTo>
                  <a:pt x="14" y="76"/>
                  <a:pt x="16" y="75"/>
                  <a:pt x="18" y="75"/>
                </a:cubicBezTo>
                <a:cubicBezTo>
                  <a:pt x="29" y="75"/>
                  <a:pt x="29" y="75"/>
                  <a:pt x="29" y="75"/>
                </a:cubicBezTo>
                <a:cubicBezTo>
                  <a:pt x="31" y="75"/>
                  <a:pt x="33" y="76"/>
                  <a:pt x="33" y="78"/>
                </a:cubicBezTo>
                <a:lnTo>
                  <a:pt x="33" y="81"/>
                </a:lnTo>
                <a:close/>
                <a:moveTo>
                  <a:pt x="56" y="81"/>
                </a:moveTo>
                <a:cubicBezTo>
                  <a:pt x="56" y="83"/>
                  <a:pt x="54" y="84"/>
                  <a:pt x="52" y="84"/>
                </a:cubicBezTo>
                <a:cubicBezTo>
                  <a:pt x="41" y="84"/>
                  <a:pt x="41" y="84"/>
                  <a:pt x="41" y="84"/>
                </a:cubicBezTo>
                <a:cubicBezTo>
                  <a:pt x="39" y="84"/>
                  <a:pt x="38" y="83"/>
                  <a:pt x="38" y="81"/>
                </a:cubicBezTo>
                <a:cubicBezTo>
                  <a:pt x="38" y="78"/>
                  <a:pt x="38" y="78"/>
                  <a:pt x="38" y="78"/>
                </a:cubicBezTo>
                <a:cubicBezTo>
                  <a:pt x="38" y="76"/>
                  <a:pt x="39" y="75"/>
                  <a:pt x="41" y="75"/>
                </a:cubicBezTo>
                <a:cubicBezTo>
                  <a:pt x="52" y="75"/>
                  <a:pt x="52" y="75"/>
                  <a:pt x="52" y="75"/>
                </a:cubicBezTo>
                <a:cubicBezTo>
                  <a:pt x="54" y="75"/>
                  <a:pt x="56" y="76"/>
                  <a:pt x="56" y="78"/>
                </a:cubicBezTo>
                <a:lnTo>
                  <a:pt x="56" y="81"/>
                </a:lnTo>
                <a:close/>
                <a:moveTo>
                  <a:pt x="80" y="81"/>
                </a:moveTo>
                <a:cubicBezTo>
                  <a:pt x="80" y="83"/>
                  <a:pt x="78" y="84"/>
                  <a:pt x="76" y="84"/>
                </a:cubicBezTo>
                <a:cubicBezTo>
                  <a:pt x="65" y="84"/>
                  <a:pt x="65" y="84"/>
                  <a:pt x="65" y="84"/>
                </a:cubicBezTo>
                <a:cubicBezTo>
                  <a:pt x="63" y="84"/>
                  <a:pt x="61" y="83"/>
                  <a:pt x="61" y="81"/>
                </a:cubicBezTo>
                <a:cubicBezTo>
                  <a:pt x="61" y="78"/>
                  <a:pt x="61" y="78"/>
                  <a:pt x="61" y="78"/>
                </a:cubicBezTo>
                <a:cubicBezTo>
                  <a:pt x="61" y="76"/>
                  <a:pt x="63" y="75"/>
                  <a:pt x="65" y="75"/>
                </a:cubicBezTo>
                <a:cubicBezTo>
                  <a:pt x="76" y="75"/>
                  <a:pt x="76" y="75"/>
                  <a:pt x="76" y="75"/>
                </a:cubicBezTo>
                <a:cubicBezTo>
                  <a:pt x="78" y="75"/>
                  <a:pt x="80" y="76"/>
                  <a:pt x="80" y="78"/>
                </a:cubicBezTo>
                <a:lnTo>
                  <a:pt x="80" y="81"/>
                </a:lnTo>
                <a:close/>
                <a:moveTo>
                  <a:pt x="103" y="81"/>
                </a:moveTo>
                <a:cubicBezTo>
                  <a:pt x="103" y="83"/>
                  <a:pt x="101" y="84"/>
                  <a:pt x="99" y="84"/>
                </a:cubicBezTo>
                <a:cubicBezTo>
                  <a:pt x="88" y="84"/>
                  <a:pt x="88" y="84"/>
                  <a:pt x="88" y="84"/>
                </a:cubicBezTo>
                <a:cubicBezTo>
                  <a:pt x="86" y="84"/>
                  <a:pt x="84" y="83"/>
                  <a:pt x="84" y="81"/>
                </a:cubicBezTo>
                <a:cubicBezTo>
                  <a:pt x="84" y="78"/>
                  <a:pt x="84" y="78"/>
                  <a:pt x="84" y="78"/>
                </a:cubicBezTo>
                <a:cubicBezTo>
                  <a:pt x="84" y="76"/>
                  <a:pt x="86" y="75"/>
                  <a:pt x="88" y="75"/>
                </a:cubicBezTo>
                <a:cubicBezTo>
                  <a:pt x="99" y="75"/>
                  <a:pt x="99" y="75"/>
                  <a:pt x="99" y="75"/>
                </a:cubicBezTo>
                <a:cubicBezTo>
                  <a:pt x="101" y="75"/>
                  <a:pt x="103" y="76"/>
                  <a:pt x="103" y="78"/>
                </a:cubicBezTo>
                <a:lnTo>
                  <a:pt x="103" y="81"/>
                </a:lnTo>
                <a:close/>
                <a:moveTo>
                  <a:pt x="126" y="81"/>
                </a:moveTo>
                <a:cubicBezTo>
                  <a:pt x="126" y="83"/>
                  <a:pt x="125" y="84"/>
                  <a:pt x="123" y="84"/>
                </a:cubicBezTo>
                <a:cubicBezTo>
                  <a:pt x="111" y="84"/>
                  <a:pt x="111" y="84"/>
                  <a:pt x="111" y="84"/>
                </a:cubicBezTo>
                <a:cubicBezTo>
                  <a:pt x="109" y="84"/>
                  <a:pt x="108" y="83"/>
                  <a:pt x="108" y="81"/>
                </a:cubicBezTo>
                <a:cubicBezTo>
                  <a:pt x="108" y="78"/>
                  <a:pt x="108" y="78"/>
                  <a:pt x="108" y="78"/>
                </a:cubicBezTo>
                <a:cubicBezTo>
                  <a:pt x="108" y="76"/>
                  <a:pt x="109" y="75"/>
                  <a:pt x="111" y="75"/>
                </a:cubicBezTo>
                <a:cubicBezTo>
                  <a:pt x="123" y="75"/>
                  <a:pt x="123" y="75"/>
                  <a:pt x="123" y="75"/>
                </a:cubicBezTo>
                <a:cubicBezTo>
                  <a:pt x="125" y="75"/>
                  <a:pt x="126" y="76"/>
                  <a:pt x="126" y="78"/>
                </a:cubicBezTo>
                <a:lnTo>
                  <a:pt x="126" y="81"/>
                </a:lnTo>
                <a:close/>
                <a:moveTo>
                  <a:pt x="33" y="96"/>
                </a:moveTo>
                <a:cubicBezTo>
                  <a:pt x="33" y="98"/>
                  <a:pt x="31" y="99"/>
                  <a:pt x="29" y="99"/>
                </a:cubicBezTo>
                <a:cubicBezTo>
                  <a:pt x="18" y="99"/>
                  <a:pt x="18" y="99"/>
                  <a:pt x="18" y="99"/>
                </a:cubicBezTo>
                <a:cubicBezTo>
                  <a:pt x="16" y="99"/>
                  <a:pt x="14" y="98"/>
                  <a:pt x="14" y="96"/>
                </a:cubicBezTo>
                <a:cubicBezTo>
                  <a:pt x="14" y="93"/>
                  <a:pt x="14" y="93"/>
                  <a:pt x="14" y="93"/>
                </a:cubicBezTo>
                <a:cubicBezTo>
                  <a:pt x="14" y="91"/>
                  <a:pt x="16" y="90"/>
                  <a:pt x="18" y="90"/>
                </a:cubicBezTo>
                <a:cubicBezTo>
                  <a:pt x="29" y="90"/>
                  <a:pt x="29" y="90"/>
                  <a:pt x="29" y="90"/>
                </a:cubicBezTo>
                <a:cubicBezTo>
                  <a:pt x="31" y="90"/>
                  <a:pt x="33" y="91"/>
                  <a:pt x="33" y="93"/>
                </a:cubicBezTo>
                <a:lnTo>
                  <a:pt x="33" y="96"/>
                </a:lnTo>
                <a:close/>
                <a:moveTo>
                  <a:pt x="56" y="96"/>
                </a:moveTo>
                <a:cubicBezTo>
                  <a:pt x="56" y="98"/>
                  <a:pt x="54" y="99"/>
                  <a:pt x="52" y="99"/>
                </a:cubicBezTo>
                <a:cubicBezTo>
                  <a:pt x="41" y="99"/>
                  <a:pt x="41" y="99"/>
                  <a:pt x="41" y="99"/>
                </a:cubicBezTo>
                <a:cubicBezTo>
                  <a:pt x="39" y="99"/>
                  <a:pt x="38" y="98"/>
                  <a:pt x="38" y="96"/>
                </a:cubicBezTo>
                <a:cubicBezTo>
                  <a:pt x="38" y="93"/>
                  <a:pt x="38" y="93"/>
                  <a:pt x="38" y="93"/>
                </a:cubicBezTo>
                <a:cubicBezTo>
                  <a:pt x="38" y="91"/>
                  <a:pt x="39" y="90"/>
                  <a:pt x="41" y="90"/>
                </a:cubicBezTo>
                <a:cubicBezTo>
                  <a:pt x="52" y="90"/>
                  <a:pt x="52" y="90"/>
                  <a:pt x="52" y="90"/>
                </a:cubicBezTo>
                <a:cubicBezTo>
                  <a:pt x="54" y="90"/>
                  <a:pt x="56" y="91"/>
                  <a:pt x="56" y="93"/>
                </a:cubicBezTo>
                <a:lnTo>
                  <a:pt x="56" y="96"/>
                </a:lnTo>
                <a:close/>
                <a:moveTo>
                  <a:pt x="80" y="96"/>
                </a:moveTo>
                <a:cubicBezTo>
                  <a:pt x="80" y="98"/>
                  <a:pt x="78" y="99"/>
                  <a:pt x="76" y="99"/>
                </a:cubicBezTo>
                <a:cubicBezTo>
                  <a:pt x="65" y="99"/>
                  <a:pt x="65" y="99"/>
                  <a:pt x="65" y="99"/>
                </a:cubicBezTo>
                <a:cubicBezTo>
                  <a:pt x="63" y="99"/>
                  <a:pt x="61" y="98"/>
                  <a:pt x="61" y="96"/>
                </a:cubicBezTo>
                <a:cubicBezTo>
                  <a:pt x="61" y="93"/>
                  <a:pt x="61" y="93"/>
                  <a:pt x="61" y="93"/>
                </a:cubicBezTo>
                <a:cubicBezTo>
                  <a:pt x="61" y="91"/>
                  <a:pt x="63" y="90"/>
                  <a:pt x="65" y="90"/>
                </a:cubicBezTo>
                <a:cubicBezTo>
                  <a:pt x="76" y="90"/>
                  <a:pt x="76" y="90"/>
                  <a:pt x="76" y="90"/>
                </a:cubicBezTo>
                <a:cubicBezTo>
                  <a:pt x="78" y="90"/>
                  <a:pt x="80" y="91"/>
                  <a:pt x="80" y="93"/>
                </a:cubicBezTo>
                <a:lnTo>
                  <a:pt x="80" y="96"/>
                </a:lnTo>
                <a:close/>
                <a:moveTo>
                  <a:pt x="103" y="96"/>
                </a:moveTo>
                <a:cubicBezTo>
                  <a:pt x="103" y="98"/>
                  <a:pt x="101" y="99"/>
                  <a:pt x="99" y="99"/>
                </a:cubicBezTo>
                <a:cubicBezTo>
                  <a:pt x="88" y="99"/>
                  <a:pt x="88" y="99"/>
                  <a:pt x="88" y="99"/>
                </a:cubicBezTo>
                <a:cubicBezTo>
                  <a:pt x="86" y="99"/>
                  <a:pt x="84" y="98"/>
                  <a:pt x="84" y="96"/>
                </a:cubicBezTo>
                <a:cubicBezTo>
                  <a:pt x="84" y="93"/>
                  <a:pt x="84" y="93"/>
                  <a:pt x="84" y="93"/>
                </a:cubicBezTo>
                <a:cubicBezTo>
                  <a:pt x="84" y="91"/>
                  <a:pt x="86" y="90"/>
                  <a:pt x="88" y="90"/>
                </a:cubicBezTo>
                <a:cubicBezTo>
                  <a:pt x="99" y="90"/>
                  <a:pt x="99" y="90"/>
                  <a:pt x="99" y="90"/>
                </a:cubicBezTo>
                <a:cubicBezTo>
                  <a:pt x="101" y="90"/>
                  <a:pt x="103" y="91"/>
                  <a:pt x="103" y="93"/>
                </a:cubicBezTo>
                <a:lnTo>
                  <a:pt x="103" y="96"/>
                </a:lnTo>
                <a:close/>
                <a:moveTo>
                  <a:pt x="126" y="96"/>
                </a:moveTo>
                <a:cubicBezTo>
                  <a:pt x="126" y="98"/>
                  <a:pt x="125" y="99"/>
                  <a:pt x="123" y="99"/>
                </a:cubicBezTo>
                <a:cubicBezTo>
                  <a:pt x="111" y="99"/>
                  <a:pt x="111" y="99"/>
                  <a:pt x="111" y="99"/>
                </a:cubicBezTo>
                <a:cubicBezTo>
                  <a:pt x="109" y="99"/>
                  <a:pt x="108" y="98"/>
                  <a:pt x="108" y="96"/>
                </a:cubicBezTo>
                <a:cubicBezTo>
                  <a:pt x="108" y="93"/>
                  <a:pt x="108" y="93"/>
                  <a:pt x="108" y="93"/>
                </a:cubicBezTo>
                <a:cubicBezTo>
                  <a:pt x="108" y="91"/>
                  <a:pt x="109" y="90"/>
                  <a:pt x="111" y="90"/>
                </a:cubicBezTo>
                <a:cubicBezTo>
                  <a:pt x="123" y="90"/>
                  <a:pt x="123" y="90"/>
                  <a:pt x="123" y="90"/>
                </a:cubicBezTo>
                <a:cubicBezTo>
                  <a:pt x="125" y="90"/>
                  <a:pt x="126" y="91"/>
                  <a:pt x="126" y="93"/>
                </a:cubicBezTo>
                <a:lnTo>
                  <a:pt x="126" y="9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5" name="Freeform 156"/>
          <p:cNvSpPr>
            <a:spLocks noEditPoints="1"/>
          </p:cNvSpPr>
          <p:nvPr userDrawn="1"/>
        </p:nvSpPr>
        <p:spPr bwMode="auto">
          <a:xfrm>
            <a:off x="2493434" y="4054476"/>
            <a:ext cx="690033" cy="366713"/>
          </a:xfrm>
          <a:custGeom>
            <a:avLst/>
            <a:gdLst>
              <a:gd name="T0" fmla="*/ 132 w 134"/>
              <a:gd name="T1" fmla="*/ 10 h 95"/>
              <a:gd name="T2" fmla="*/ 129 w 134"/>
              <a:gd name="T3" fmla="*/ 10 h 95"/>
              <a:gd name="T4" fmla="*/ 129 w 134"/>
              <a:gd name="T5" fmla="*/ 6 h 95"/>
              <a:gd name="T6" fmla="*/ 127 w 134"/>
              <a:gd name="T7" fmla="*/ 4 h 95"/>
              <a:gd name="T8" fmla="*/ 95 w 134"/>
              <a:gd name="T9" fmla="*/ 0 h 95"/>
              <a:gd name="T10" fmla="*/ 67 w 134"/>
              <a:gd name="T11" fmla="*/ 7 h 95"/>
              <a:gd name="T12" fmla="*/ 40 w 134"/>
              <a:gd name="T13" fmla="*/ 0 h 95"/>
              <a:gd name="T14" fmla="*/ 8 w 134"/>
              <a:gd name="T15" fmla="*/ 4 h 95"/>
              <a:gd name="T16" fmla="*/ 6 w 134"/>
              <a:gd name="T17" fmla="*/ 6 h 95"/>
              <a:gd name="T18" fmla="*/ 6 w 134"/>
              <a:gd name="T19" fmla="*/ 10 h 95"/>
              <a:gd name="T20" fmla="*/ 3 w 134"/>
              <a:gd name="T21" fmla="*/ 10 h 95"/>
              <a:gd name="T22" fmla="*/ 0 w 134"/>
              <a:gd name="T23" fmla="*/ 12 h 95"/>
              <a:gd name="T24" fmla="*/ 0 w 134"/>
              <a:gd name="T25" fmla="*/ 88 h 95"/>
              <a:gd name="T26" fmla="*/ 3 w 134"/>
              <a:gd name="T27" fmla="*/ 90 h 95"/>
              <a:gd name="T28" fmla="*/ 57 w 134"/>
              <a:gd name="T29" fmla="*/ 90 h 95"/>
              <a:gd name="T30" fmla="*/ 67 w 134"/>
              <a:gd name="T31" fmla="*/ 95 h 95"/>
              <a:gd name="T32" fmla="*/ 78 w 134"/>
              <a:gd name="T33" fmla="*/ 90 h 95"/>
              <a:gd name="T34" fmla="*/ 132 w 134"/>
              <a:gd name="T35" fmla="*/ 90 h 95"/>
              <a:gd name="T36" fmla="*/ 134 w 134"/>
              <a:gd name="T37" fmla="*/ 88 h 95"/>
              <a:gd name="T38" fmla="*/ 134 w 134"/>
              <a:gd name="T39" fmla="*/ 12 h 95"/>
              <a:gd name="T40" fmla="*/ 132 w 134"/>
              <a:gd name="T41" fmla="*/ 10 h 95"/>
              <a:gd name="T42" fmla="*/ 124 w 134"/>
              <a:gd name="T43" fmla="*/ 8 h 95"/>
              <a:gd name="T44" fmla="*/ 124 w 134"/>
              <a:gd name="T45" fmla="*/ 79 h 95"/>
              <a:gd name="T46" fmla="*/ 95 w 134"/>
              <a:gd name="T47" fmla="*/ 76 h 95"/>
              <a:gd name="T48" fmla="*/ 70 w 134"/>
              <a:gd name="T49" fmla="*/ 81 h 95"/>
              <a:gd name="T50" fmla="*/ 70 w 134"/>
              <a:gd name="T51" fmla="*/ 11 h 95"/>
              <a:gd name="T52" fmla="*/ 95 w 134"/>
              <a:gd name="T53" fmla="*/ 5 h 95"/>
              <a:gd name="T54" fmla="*/ 124 w 134"/>
              <a:gd name="T55" fmla="*/ 8 h 95"/>
              <a:gd name="T56" fmla="*/ 11 w 134"/>
              <a:gd name="T57" fmla="*/ 8 h 95"/>
              <a:gd name="T58" fmla="*/ 40 w 134"/>
              <a:gd name="T59" fmla="*/ 5 h 95"/>
              <a:gd name="T60" fmla="*/ 65 w 134"/>
              <a:gd name="T61" fmla="*/ 11 h 95"/>
              <a:gd name="T62" fmla="*/ 65 w 134"/>
              <a:gd name="T63" fmla="*/ 81 h 95"/>
              <a:gd name="T64" fmla="*/ 40 w 134"/>
              <a:gd name="T65" fmla="*/ 76 h 95"/>
              <a:gd name="T66" fmla="*/ 11 w 134"/>
              <a:gd name="T67" fmla="*/ 79 h 95"/>
              <a:gd name="T68" fmla="*/ 11 w 134"/>
              <a:gd name="T69"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4" h="95">
                <a:moveTo>
                  <a:pt x="132" y="10"/>
                </a:moveTo>
                <a:cubicBezTo>
                  <a:pt x="129" y="10"/>
                  <a:pt x="129" y="10"/>
                  <a:pt x="129" y="10"/>
                </a:cubicBezTo>
                <a:cubicBezTo>
                  <a:pt x="129" y="6"/>
                  <a:pt x="129" y="6"/>
                  <a:pt x="129" y="6"/>
                </a:cubicBezTo>
                <a:cubicBezTo>
                  <a:pt x="129" y="5"/>
                  <a:pt x="128" y="4"/>
                  <a:pt x="127" y="4"/>
                </a:cubicBezTo>
                <a:cubicBezTo>
                  <a:pt x="127" y="4"/>
                  <a:pt x="111" y="0"/>
                  <a:pt x="95" y="0"/>
                </a:cubicBezTo>
                <a:cubicBezTo>
                  <a:pt x="82" y="0"/>
                  <a:pt x="73" y="3"/>
                  <a:pt x="67" y="7"/>
                </a:cubicBezTo>
                <a:cubicBezTo>
                  <a:pt x="62" y="3"/>
                  <a:pt x="53" y="0"/>
                  <a:pt x="40" y="0"/>
                </a:cubicBezTo>
                <a:cubicBezTo>
                  <a:pt x="24" y="0"/>
                  <a:pt x="8" y="4"/>
                  <a:pt x="8" y="4"/>
                </a:cubicBezTo>
                <a:cubicBezTo>
                  <a:pt x="7" y="4"/>
                  <a:pt x="6" y="5"/>
                  <a:pt x="6" y="6"/>
                </a:cubicBezTo>
                <a:cubicBezTo>
                  <a:pt x="6" y="10"/>
                  <a:pt x="6" y="10"/>
                  <a:pt x="6" y="10"/>
                </a:cubicBezTo>
                <a:cubicBezTo>
                  <a:pt x="3" y="10"/>
                  <a:pt x="3" y="10"/>
                  <a:pt x="3" y="10"/>
                </a:cubicBezTo>
                <a:cubicBezTo>
                  <a:pt x="1" y="10"/>
                  <a:pt x="0" y="11"/>
                  <a:pt x="0" y="12"/>
                </a:cubicBezTo>
                <a:cubicBezTo>
                  <a:pt x="0" y="88"/>
                  <a:pt x="0" y="88"/>
                  <a:pt x="0" y="88"/>
                </a:cubicBezTo>
                <a:cubicBezTo>
                  <a:pt x="0" y="89"/>
                  <a:pt x="1" y="90"/>
                  <a:pt x="3" y="90"/>
                </a:cubicBezTo>
                <a:cubicBezTo>
                  <a:pt x="57" y="90"/>
                  <a:pt x="57" y="90"/>
                  <a:pt x="57" y="90"/>
                </a:cubicBezTo>
                <a:cubicBezTo>
                  <a:pt x="58" y="95"/>
                  <a:pt x="62" y="95"/>
                  <a:pt x="67" y="95"/>
                </a:cubicBezTo>
                <a:cubicBezTo>
                  <a:pt x="72" y="95"/>
                  <a:pt x="77" y="95"/>
                  <a:pt x="78" y="90"/>
                </a:cubicBezTo>
                <a:cubicBezTo>
                  <a:pt x="132" y="90"/>
                  <a:pt x="132" y="90"/>
                  <a:pt x="132" y="90"/>
                </a:cubicBezTo>
                <a:cubicBezTo>
                  <a:pt x="133" y="90"/>
                  <a:pt x="134" y="89"/>
                  <a:pt x="134" y="88"/>
                </a:cubicBezTo>
                <a:cubicBezTo>
                  <a:pt x="134" y="12"/>
                  <a:pt x="134" y="12"/>
                  <a:pt x="134" y="12"/>
                </a:cubicBezTo>
                <a:cubicBezTo>
                  <a:pt x="134" y="11"/>
                  <a:pt x="133" y="10"/>
                  <a:pt x="132" y="10"/>
                </a:cubicBezTo>
                <a:close/>
                <a:moveTo>
                  <a:pt x="124" y="8"/>
                </a:moveTo>
                <a:cubicBezTo>
                  <a:pt x="124" y="79"/>
                  <a:pt x="124" y="79"/>
                  <a:pt x="124" y="79"/>
                </a:cubicBezTo>
                <a:cubicBezTo>
                  <a:pt x="119" y="78"/>
                  <a:pt x="107" y="76"/>
                  <a:pt x="95" y="76"/>
                </a:cubicBezTo>
                <a:cubicBezTo>
                  <a:pt x="84" y="76"/>
                  <a:pt x="75" y="78"/>
                  <a:pt x="70" y="81"/>
                </a:cubicBezTo>
                <a:cubicBezTo>
                  <a:pt x="70" y="11"/>
                  <a:pt x="70" y="11"/>
                  <a:pt x="70" y="11"/>
                </a:cubicBezTo>
                <a:cubicBezTo>
                  <a:pt x="74" y="7"/>
                  <a:pt x="83" y="5"/>
                  <a:pt x="95" y="5"/>
                </a:cubicBezTo>
                <a:cubicBezTo>
                  <a:pt x="107" y="5"/>
                  <a:pt x="120" y="7"/>
                  <a:pt x="124" y="8"/>
                </a:cubicBezTo>
                <a:close/>
                <a:moveTo>
                  <a:pt x="11" y="8"/>
                </a:moveTo>
                <a:cubicBezTo>
                  <a:pt x="15" y="7"/>
                  <a:pt x="28" y="5"/>
                  <a:pt x="40" y="5"/>
                </a:cubicBezTo>
                <a:cubicBezTo>
                  <a:pt x="52" y="5"/>
                  <a:pt x="60" y="7"/>
                  <a:pt x="65" y="11"/>
                </a:cubicBezTo>
                <a:cubicBezTo>
                  <a:pt x="65" y="81"/>
                  <a:pt x="65" y="81"/>
                  <a:pt x="65" y="81"/>
                </a:cubicBezTo>
                <a:cubicBezTo>
                  <a:pt x="59" y="78"/>
                  <a:pt x="51" y="76"/>
                  <a:pt x="40" y="76"/>
                </a:cubicBezTo>
                <a:cubicBezTo>
                  <a:pt x="28" y="76"/>
                  <a:pt x="16" y="78"/>
                  <a:pt x="11" y="79"/>
                </a:cubicBezTo>
                <a:lnTo>
                  <a:pt x="11" y="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6" name="Freeform 157"/>
          <p:cNvSpPr>
            <a:spLocks noEditPoints="1"/>
          </p:cNvSpPr>
          <p:nvPr userDrawn="1"/>
        </p:nvSpPr>
        <p:spPr bwMode="auto">
          <a:xfrm>
            <a:off x="6072718" y="3852863"/>
            <a:ext cx="658284" cy="223838"/>
          </a:xfrm>
          <a:custGeom>
            <a:avLst/>
            <a:gdLst>
              <a:gd name="T0" fmla="*/ 125 w 128"/>
              <a:gd name="T1" fmla="*/ 0 h 58"/>
              <a:gd name="T2" fmla="*/ 3 w 128"/>
              <a:gd name="T3" fmla="*/ 0 h 58"/>
              <a:gd name="T4" fmla="*/ 0 w 128"/>
              <a:gd name="T5" fmla="*/ 4 h 58"/>
              <a:gd name="T6" fmla="*/ 0 w 128"/>
              <a:gd name="T7" fmla="*/ 54 h 58"/>
              <a:gd name="T8" fmla="*/ 3 w 128"/>
              <a:gd name="T9" fmla="*/ 58 h 58"/>
              <a:gd name="T10" fmla="*/ 125 w 128"/>
              <a:gd name="T11" fmla="*/ 58 h 58"/>
              <a:gd name="T12" fmla="*/ 128 w 128"/>
              <a:gd name="T13" fmla="*/ 54 h 58"/>
              <a:gd name="T14" fmla="*/ 128 w 128"/>
              <a:gd name="T15" fmla="*/ 4 h 58"/>
              <a:gd name="T16" fmla="*/ 125 w 128"/>
              <a:gd name="T17" fmla="*/ 0 h 58"/>
              <a:gd name="T18" fmla="*/ 122 w 128"/>
              <a:gd name="T19" fmla="*/ 51 h 58"/>
              <a:gd name="T20" fmla="*/ 112 w 128"/>
              <a:gd name="T21" fmla="*/ 51 h 58"/>
              <a:gd name="T22" fmla="*/ 112 w 128"/>
              <a:gd name="T23" fmla="*/ 39 h 58"/>
              <a:gd name="T24" fmla="*/ 109 w 128"/>
              <a:gd name="T25" fmla="*/ 35 h 58"/>
              <a:gd name="T26" fmla="*/ 106 w 128"/>
              <a:gd name="T27" fmla="*/ 39 h 58"/>
              <a:gd name="T28" fmla="*/ 106 w 128"/>
              <a:gd name="T29" fmla="*/ 51 h 58"/>
              <a:gd name="T30" fmla="*/ 97 w 128"/>
              <a:gd name="T31" fmla="*/ 51 h 58"/>
              <a:gd name="T32" fmla="*/ 97 w 128"/>
              <a:gd name="T33" fmla="*/ 25 h 58"/>
              <a:gd name="T34" fmla="*/ 94 w 128"/>
              <a:gd name="T35" fmla="*/ 22 h 58"/>
              <a:gd name="T36" fmla="*/ 91 w 128"/>
              <a:gd name="T37" fmla="*/ 25 h 58"/>
              <a:gd name="T38" fmla="*/ 91 w 128"/>
              <a:gd name="T39" fmla="*/ 51 h 58"/>
              <a:gd name="T40" fmla="*/ 82 w 128"/>
              <a:gd name="T41" fmla="*/ 51 h 58"/>
              <a:gd name="T42" fmla="*/ 82 w 128"/>
              <a:gd name="T43" fmla="*/ 39 h 58"/>
              <a:gd name="T44" fmla="*/ 79 w 128"/>
              <a:gd name="T45" fmla="*/ 35 h 58"/>
              <a:gd name="T46" fmla="*/ 76 w 128"/>
              <a:gd name="T47" fmla="*/ 39 h 58"/>
              <a:gd name="T48" fmla="*/ 76 w 128"/>
              <a:gd name="T49" fmla="*/ 51 h 58"/>
              <a:gd name="T50" fmla="*/ 66 w 128"/>
              <a:gd name="T51" fmla="*/ 51 h 58"/>
              <a:gd name="T52" fmla="*/ 66 w 128"/>
              <a:gd name="T53" fmla="*/ 25 h 58"/>
              <a:gd name="T54" fmla="*/ 64 w 128"/>
              <a:gd name="T55" fmla="*/ 22 h 58"/>
              <a:gd name="T56" fmla="*/ 61 w 128"/>
              <a:gd name="T57" fmla="*/ 25 h 58"/>
              <a:gd name="T58" fmla="*/ 61 w 128"/>
              <a:gd name="T59" fmla="*/ 51 h 58"/>
              <a:gd name="T60" fmla="*/ 52 w 128"/>
              <a:gd name="T61" fmla="*/ 51 h 58"/>
              <a:gd name="T62" fmla="*/ 52 w 128"/>
              <a:gd name="T63" fmla="*/ 39 h 58"/>
              <a:gd name="T64" fmla="*/ 49 w 128"/>
              <a:gd name="T65" fmla="*/ 35 h 58"/>
              <a:gd name="T66" fmla="*/ 46 w 128"/>
              <a:gd name="T67" fmla="*/ 39 h 58"/>
              <a:gd name="T68" fmla="*/ 46 w 128"/>
              <a:gd name="T69" fmla="*/ 51 h 58"/>
              <a:gd name="T70" fmla="*/ 36 w 128"/>
              <a:gd name="T71" fmla="*/ 51 h 58"/>
              <a:gd name="T72" fmla="*/ 36 w 128"/>
              <a:gd name="T73" fmla="*/ 25 h 58"/>
              <a:gd name="T74" fmla="*/ 33 w 128"/>
              <a:gd name="T75" fmla="*/ 22 h 58"/>
              <a:gd name="T76" fmla="*/ 30 w 128"/>
              <a:gd name="T77" fmla="*/ 25 h 58"/>
              <a:gd name="T78" fmla="*/ 30 w 128"/>
              <a:gd name="T79" fmla="*/ 51 h 58"/>
              <a:gd name="T80" fmla="*/ 22 w 128"/>
              <a:gd name="T81" fmla="*/ 51 h 58"/>
              <a:gd name="T82" fmla="*/ 22 w 128"/>
              <a:gd name="T83" fmla="*/ 39 h 58"/>
              <a:gd name="T84" fmla="*/ 19 w 128"/>
              <a:gd name="T85" fmla="*/ 35 h 58"/>
              <a:gd name="T86" fmla="*/ 16 w 128"/>
              <a:gd name="T87" fmla="*/ 39 h 58"/>
              <a:gd name="T88" fmla="*/ 16 w 128"/>
              <a:gd name="T89" fmla="*/ 51 h 58"/>
              <a:gd name="T90" fmla="*/ 6 w 128"/>
              <a:gd name="T91" fmla="*/ 51 h 58"/>
              <a:gd name="T92" fmla="*/ 6 w 128"/>
              <a:gd name="T93" fmla="*/ 7 h 58"/>
              <a:gd name="T94" fmla="*/ 122 w 128"/>
              <a:gd name="T95" fmla="*/ 7 h 58"/>
              <a:gd name="T96" fmla="*/ 122 w 128"/>
              <a:gd name="T97"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58">
                <a:moveTo>
                  <a:pt x="125" y="0"/>
                </a:moveTo>
                <a:cubicBezTo>
                  <a:pt x="3" y="0"/>
                  <a:pt x="3" y="0"/>
                  <a:pt x="3" y="0"/>
                </a:cubicBezTo>
                <a:cubicBezTo>
                  <a:pt x="2" y="0"/>
                  <a:pt x="0" y="2"/>
                  <a:pt x="0" y="4"/>
                </a:cubicBezTo>
                <a:cubicBezTo>
                  <a:pt x="0" y="54"/>
                  <a:pt x="0" y="54"/>
                  <a:pt x="0" y="54"/>
                </a:cubicBezTo>
                <a:cubicBezTo>
                  <a:pt x="0" y="56"/>
                  <a:pt x="2" y="58"/>
                  <a:pt x="3" y="58"/>
                </a:cubicBezTo>
                <a:cubicBezTo>
                  <a:pt x="125" y="58"/>
                  <a:pt x="125" y="58"/>
                  <a:pt x="125" y="58"/>
                </a:cubicBezTo>
                <a:cubicBezTo>
                  <a:pt x="127" y="58"/>
                  <a:pt x="128" y="56"/>
                  <a:pt x="128" y="54"/>
                </a:cubicBezTo>
                <a:cubicBezTo>
                  <a:pt x="128" y="4"/>
                  <a:pt x="128" y="4"/>
                  <a:pt x="128" y="4"/>
                </a:cubicBezTo>
                <a:cubicBezTo>
                  <a:pt x="128" y="2"/>
                  <a:pt x="127" y="0"/>
                  <a:pt x="125" y="0"/>
                </a:cubicBezTo>
                <a:close/>
                <a:moveTo>
                  <a:pt x="122" y="51"/>
                </a:moveTo>
                <a:cubicBezTo>
                  <a:pt x="112" y="51"/>
                  <a:pt x="112" y="51"/>
                  <a:pt x="112" y="51"/>
                </a:cubicBezTo>
                <a:cubicBezTo>
                  <a:pt x="112" y="39"/>
                  <a:pt x="112" y="39"/>
                  <a:pt x="112" y="39"/>
                </a:cubicBezTo>
                <a:cubicBezTo>
                  <a:pt x="112" y="37"/>
                  <a:pt x="111" y="35"/>
                  <a:pt x="109" y="35"/>
                </a:cubicBezTo>
                <a:cubicBezTo>
                  <a:pt x="108" y="35"/>
                  <a:pt x="106" y="37"/>
                  <a:pt x="106" y="39"/>
                </a:cubicBezTo>
                <a:cubicBezTo>
                  <a:pt x="106" y="51"/>
                  <a:pt x="106" y="51"/>
                  <a:pt x="106" y="51"/>
                </a:cubicBezTo>
                <a:cubicBezTo>
                  <a:pt x="97" y="51"/>
                  <a:pt x="97" y="51"/>
                  <a:pt x="97" y="51"/>
                </a:cubicBezTo>
                <a:cubicBezTo>
                  <a:pt x="97" y="25"/>
                  <a:pt x="97" y="25"/>
                  <a:pt x="97" y="25"/>
                </a:cubicBezTo>
                <a:cubicBezTo>
                  <a:pt x="97" y="23"/>
                  <a:pt x="95" y="22"/>
                  <a:pt x="94" y="22"/>
                </a:cubicBezTo>
                <a:cubicBezTo>
                  <a:pt x="92" y="22"/>
                  <a:pt x="91" y="23"/>
                  <a:pt x="91" y="25"/>
                </a:cubicBezTo>
                <a:cubicBezTo>
                  <a:pt x="91" y="51"/>
                  <a:pt x="91" y="51"/>
                  <a:pt x="91" y="51"/>
                </a:cubicBezTo>
                <a:cubicBezTo>
                  <a:pt x="82" y="51"/>
                  <a:pt x="82" y="51"/>
                  <a:pt x="82" y="51"/>
                </a:cubicBezTo>
                <a:cubicBezTo>
                  <a:pt x="82" y="39"/>
                  <a:pt x="82" y="39"/>
                  <a:pt x="82" y="39"/>
                </a:cubicBezTo>
                <a:cubicBezTo>
                  <a:pt x="82" y="37"/>
                  <a:pt x="81" y="35"/>
                  <a:pt x="79" y="35"/>
                </a:cubicBezTo>
                <a:cubicBezTo>
                  <a:pt x="77" y="35"/>
                  <a:pt x="76" y="37"/>
                  <a:pt x="76" y="39"/>
                </a:cubicBezTo>
                <a:cubicBezTo>
                  <a:pt x="76" y="51"/>
                  <a:pt x="76" y="51"/>
                  <a:pt x="76" y="51"/>
                </a:cubicBezTo>
                <a:cubicBezTo>
                  <a:pt x="66" y="51"/>
                  <a:pt x="66" y="51"/>
                  <a:pt x="66" y="51"/>
                </a:cubicBezTo>
                <a:cubicBezTo>
                  <a:pt x="66" y="25"/>
                  <a:pt x="66" y="25"/>
                  <a:pt x="66" y="25"/>
                </a:cubicBezTo>
                <a:cubicBezTo>
                  <a:pt x="66" y="23"/>
                  <a:pt x="65" y="22"/>
                  <a:pt x="64" y="22"/>
                </a:cubicBezTo>
                <a:cubicBezTo>
                  <a:pt x="62" y="22"/>
                  <a:pt x="61" y="23"/>
                  <a:pt x="61" y="25"/>
                </a:cubicBezTo>
                <a:cubicBezTo>
                  <a:pt x="61" y="51"/>
                  <a:pt x="61" y="51"/>
                  <a:pt x="61" y="51"/>
                </a:cubicBezTo>
                <a:cubicBezTo>
                  <a:pt x="52" y="51"/>
                  <a:pt x="52" y="51"/>
                  <a:pt x="52" y="51"/>
                </a:cubicBezTo>
                <a:cubicBezTo>
                  <a:pt x="52" y="39"/>
                  <a:pt x="52" y="39"/>
                  <a:pt x="52" y="39"/>
                </a:cubicBezTo>
                <a:cubicBezTo>
                  <a:pt x="52" y="37"/>
                  <a:pt x="51" y="35"/>
                  <a:pt x="49" y="35"/>
                </a:cubicBezTo>
                <a:cubicBezTo>
                  <a:pt x="47" y="35"/>
                  <a:pt x="46" y="37"/>
                  <a:pt x="46" y="39"/>
                </a:cubicBezTo>
                <a:cubicBezTo>
                  <a:pt x="46" y="51"/>
                  <a:pt x="46" y="51"/>
                  <a:pt x="46" y="51"/>
                </a:cubicBezTo>
                <a:cubicBezTo>
                  <a:pt x="36" y="51"/>
                  <a:pt x="36" y="51"/>
                  <a:pt x="36" y="51"/>
                </a:cubicBezTo>
                <a:cubicBezTo>
                  <a:pt x="36" y="25"/>
                  <a:pt x="36" y="25"/>
                  <a:pt x="36" y="25"/>
                </a:cubicBezTo>
                <a:cubicBezTo>
                  <a:pt x="36" y="23"/>
                  <a:pt x="35" y="22"/>
                  <a:pt x="33" y="22"/>
                </a:cubicBezTo>
                <a:cubicBezTo>
                  <a:pt x="32" y="22"/>
                  <a:pt x="30" y="23"/>
                  <a:pt x="30" y="25"/>
                </a:cubicBezTo>
                <a:cubicBezTo>
                  <a:pt x="30" y="51"/>
                  <a:pt x="30" y="51"/>
                  <a:pt x="30" y="51"/>
                </a:cubicBezTo>
                <a:cubicBezTo>
                  <a:pt x="22" y="51"/>
                  <a:pt x="22" y="51"/>
                  <a:pt x="22" y="51"/>
                </a:cubicBezTo>
                <a:cubicBezTo>
                  <a:pt x="22" y="39"/>
                  <a:pt x="22" y="39"/>
                  <a:pt x="22" y="39"/>
                </a:cubicBezTo>
                <a:cubicBezTo>
                  <a:pt x="22" y="37"/>
                  <a:pt x="21" y="35"/>
                  <a:pt x="19" y="35"/>
                </a:cubicBezTo>
                <a:cubicBezTo>
                  <a:pt x="17" y="35"/>
                  <a:pt x="16" y="37"/>
                  <a:pt x="16" y="39"/>
                </a:cubicBezTo>
                <a:cubicBezTo>
                  <a:pt x="16" y="51"/>
                  <a:pt x="16" y="51"/>
                  <a:pt x="16" y="51"/>
                </a:cubicBezTo>
                <a:cubicBezTo>
                  <a:pt x="6" y="51"/>
                  <a:pt x="6" y="51"/>
                  <a:pt x="6" y="51"/>
                </a:cubicBezTo>
                <a:cubicBezTo>
                  <a:pt x="6" y="7"/>
                  <a:pt x="6" y="7"/>
                  <a:pt x="6" y="7"/>
                </a:cubicBezTo>
                <a:cubicBezTo>
                  <a:pt x="122" y="7"/>
                  <a:pt x="122" y="7"/>
                  <a:pt x="122" y="7"/>
                </a:cubicBezTo>
                <a:lnTo>
                  <a:pt x="122" y="5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87" name="Freeform 160"/>
          <p:cNvSpPr>
            <a:spLocks noEditPoints="1"/>
          </p:cNvSpPr>
          <p:nvPr userDrawn="1"/>
        </p:nvSpPr>
        <p:spPr bwMode="auto">
          <a:xfrm>
            <a:off x="5120217" y="3917951"/>
            <a:ext cx="730251" cy="549275"/>
          </a:xfrm>
          <a:custGeom>
            <a:avLst/>
            <a:gdLst>
              <a:gd name="T0" fmla="*/ 131 w 142"/>
              <a:gd name="T1" fmla="*/ 74 h 142"/>
              <a:gd name="T2" fmla="*/ 142 w 142"/>
              <a:gd name="T3" fmla="*/ 71 h 142"/>
              <a:gd name="T4" fmla="*/ 131 w 142"/>
              <a:gd name="T5" fmla="*/ 68 h 142"/>
              <a:gd name="T6" fmla="*/ 113 w 142"/>
              <a:gd name="T7" fmla="*/ 29 h 142"/>
              <a:gd name="T8" fmla="*/ 75 w 142"/>
              <a:gd name="T9" fmla="*/ 11 h 142"/>
              <a:gd name="T10" fmla="*/ 71 w 142"/>
              <a:gd name="T11" fmla="*/ 0 h 142"/>
              <a:gd name="T12" fmla="*/ 68 w 142"/>
              <a:gd name="T13" fmla="*/ 11 h 142"/>
              <a:gd name="T14" fmla="*/ 12 w 142"/>
              <a:gd name="T15" fmla="*/ 67 h 142"/>
              <a:gd name="T16" fmla="*/ 0 w 142"/>
              <a:gd name="T17" fmla="*/ 71 h 142"/>
              <a:gd name="T18" fmla="*/ 12 w 142"/>
              <a:gd name="T19" fmla="*/ 74 h 142"/>
              <a:gd name="T20" fmla="*/ 29 w 142"/>
              <a:gd name="T21" fmla="*/ 113 h 142"/>
              <a:gd name="T22" fmla="*/ 68 w 142"/>
              <a:gd name="T23" fmla="*/ 131 h 142"/>
              <a:gd name="T24" fmla="*/ 71 w 142"/>
              <a:gd name="T25" fmla="*/ 142 h 142"/>
              <a:gd name="T26" fmla="*/ 74 w 142"/>
              <a:gd name="T27" fmla="*/ 131 h 142"/>
              <a:gd name="T28" fmla="*/ 131 w 142"/>
              <a:gd name="T29" fmla="*/ 74 h 142"/>
              <a:gd name="T30" fmla="*/ 111 w 142"/>
              <a:gd name="T31" fmla="*/ 109 h 142"/>
              <a:gd name="T32" fmla="*/ 98 w 142"/>
              <a:gd name="T33" fmla="*/ 88 h 142"/>
              <a:gd name="T34" fmla="*/ 101 w 142"/>
              <a:gd name="T35" fmla="*/ 82 h 142"/>
              <a:gd name="T36" fmla="*/ 127 w 142"/>
              <a:gd name="T37" fmla="*/ 75 h 142"/>
              <a:gd name="T38" fmla="*/ 111 w 142"/>
              <a:gd name="T39" fmla="*/ 109 h 142"/>
              <a:gd name="T40" fmla="*/ 127 w 142"/>
              <a:gd name="T41" fmla="*/ 66 h 142"/>
              <a:gd name="T42" fmla="*/ 102 w 142"/>
              <a:gd name="T43" fmla="*/ 60 h 142"/>
              <a:gd name="T44" fmla="*/ 98 w 142"/>
              <a:gd name="T45" fmla="*/ 53 h 142"/>
              <a:gd name="T46" fmla="*/ 111 w 142"/>
              <a:gd name="T47" fmla="*/ 32 h 142"/>
              <a:gd name="T48" fmla="*/ 127 w 142"/>
              <a:gd name="T49" fmla="*/ 66 h 142"/>
              <a:gd name="T50" fmla="*/ 110 w 142"/>
              <a:gd name="T51" fmla="*/ 31 h 142"/>
              <a:gd name="T52" fmla="*/ 90 w 142"/>
              <a:gd name="T53" fmla="*/ 44 h 142"/>
              <a:gd name="T54" fmla="*/ 83 w 142"/>
              <a:gd name="T55" fmla="*/ 41 h 142"/>
              <a:gd name="T56" fmla="*/ 76 w 142"/>
              <a:gd name="T57" fmla="*/ 15 h 142"/>
              <a:gd name="T58" fmla="*/ 110 w 142"/>
              <a:gd name="T59" fmla="*/ 31 h 142"/>
              <a:gd name="T60" fmla="*/ 46 w 142"/>
              <a:gd name="T61" fmla="*/ 71 h 142"/>
              <a:gd name="T62" fmla="*/ 71 w 142"/>
              <a:gd name="T63" fmla="*/ 46 h 142"/>
              <a:gd name="T64" fmla="*/ 96 w 142"/>
              <a:gd name="T65" fmla="*/ 71 h 142"/>
              <a:gd name="T66" fmla="*/ 71 w 142"/>
              <a:gd name="T67" fmla="*/ 96 h 142"/>
              <a:gd name="T68" fmla="*/ 46 w 142"/>
              <a:gd name="T69" fmla="*/ 71 h 142"/>
              <a:gd name="T70" fmla="*/ 60 w 142"/>
              <a:gd name="T71" fmla="*/ 40 h 142"/>
              <a:gd name="T72" fmla="*/ 53 w 142"/>
              <a:gd name="T73" fmla="*/ 44 h 142"/>
              <a:gd name="T74" fmla="*/ 32 w 142"/>
              <a:gd name="T75" fmla="*/ 31 h 142"/>
              <a:gd name="T76" fmla="*/ 67 w 142"/>
              <a:gd name="T77" fmla="*/ 15 h 142"/>
              <a:gd name="T78" fmla="*/ 60 w 142"/>
              <a:gd name="T79" fmla="*/ 40 h 142"/>
              <a:gd name="T80" fmla="*/ 31 w 142"/>
              <a:gd name="T81" fmla="*/ 32 h 142"/>
              <a:gd name="T82" fmla="*/ 44 w 142"/>
              <a:gd name="T83" fmla="*/ 53 h 142"/>
              <a:gd name="T84" fmla="*/ 41 w 142"/>
              <a:gd name="T85" fmla="*/ 59 h 142"/>
              <a:gd name="T86" fmla="*/ 16 w 142"/>
              <a:gd name="T87" fmla="*/ 66 h 142"/>
              <a:gd name="T88" fmla="*/ 31 w 142"/>
              <a:gd name="T89" fmla="*/ 32 h 142"/>
              <a:gd name="T90" fmla="*/ 16 w 142"/>
              <a:gd name="T91" fmla="*/ 75 h 142"/>
              <a:gd name="T92" fmla="*/ 41 w 142"/>
              <a:gd name="T93" fmla="*/ 82 h 142"/>
              <a:gd name="T94" fmla="*/ 44 w 142"/>
              <a:gd name="T95" fmla="*/ 89 h 142"/>
              <a:gd name="T96" fmla="*/ 31 w 142"/>
              <a:gd name="T97" fmla="*/ 110 h 142"/>
              <a:gd name="T98" fmla="*/ 16 w 142"/>
              <a:gd name="T99" fmla="*/ 75 h 142"/>
              <a:gd name="T100" fmla="*/ 32 w 142"/>
              <a:gd name="T101" fmla="*/ 110 h 142"/>
              <a:gd name="T102" fmla="*/ 53 w 142"/>
              <a:gd name="T103" fmla="*/ 97 h 142"/>
              <a:gd name="T104" fmla="*/ 60 w 142"/>
              <a:gd name="T105" fmla="*/ 101 h 142"/>
              <a:gd name="T106" fmla="*/ 67 w 142"/>
              <a:gd name="T107" fmla="*/ 126 h 142"/>
              <a:gd name="T108" fmla="*/ 32 w 142"/>
              <a:gd name="T109" fmla="*/ 110 h 142"/>
              <a:gd name="T110" fmla="*/ 82 w 142"/>
              <a:gd name="T111" fmla="*/ 101 h 142"/>
              <a:gd name="T112" fmla="*/ 90 w 142"/>
              <a:gd name="T113" fmla="*/ 97 h 142"/>
              <a:gd name="T114" fmla="*/ 110 w 142"/>
              <a:gd name="T115" fmla="*/ 110 h 142"/>
              <a:gd name="T116" fmla="*/ 75 w 142"/>
              <a:gd name="T117" fmla="*/ 126 h 142"/>
              <a:gd name="T118" fmla="*/ 82 w 142"/>
              <a:gd name="T119" fmla="*/ 10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2" h="142">
                <a:moveTo>
                  <a:pt x="131" y="74"/>
                </a:moveTo>
                <a:cubicBezTo>
                  <a:pt x="142" y="71"/>
                  <a:pt x="142" y="71"/>
                  <a:pt x="142" y="71"/>
                </a:cubicBezTo>
                <a:cubicBezTo>
                  <a:pt x="131" y="68"/>
                  <a:pt x="131" y="68"/>
                  <a:pt x="131" y="68"/>
                </a:cubicBezTo>
                <a:cubicBezTo>
                  <a:pt x="130" y="53"/>
                  <a:pt x="124" y="39"/>
                  <a:pt x="113" y="29"/>
                </a:cubicBezTo>
                <a:cubicBezTo>
                  <a:pt x="103" y="18"/>
                  <a:pt x="89" y="12"/>
                  <a:pt x="75" y="11"/>
                </a:cubicBezTo>
                <a:cubicBezTo>
                  <a:pt x="71" y="0"/>
                  <a:pt x="71" y="0"/>
                  <a:pt x="71" y="0"/>
                </a:cubicBezTo>
                <a:cubicBezTo>
                  <a:pt x="68" y="11"/>
                  <a:pt x="68" y="11"/>
                  <a:pt x="68" y="11"/>
                </a:cubicBezTo>
                <a:cubicBezTo>
                  <a:pt x="38" y="13"/>
                  <a:pt x="13" y="37"/>
                  <a:pt x="12" y="67"/>
                </a:cubicBezTo>
                <a:cubicBezTo>
                  <a:pt x="0" y="71"/>
                  <a:pt x="0" y="71"/>
                  <a:pt x="0" y="71"/>
                </a:cubicBezTo>
                <a:cubicBezTo>
                  <a:pt x="12" y="74"/>
                  <a:pt x="12" y="74"/>
                  <a:pt x="12" y="74"/>
                </a:cubicBezTo>
                <a:cubicBezTo>
                  <a:pt x="12" y="89"/>
                  <a:pt x="18" y="102"/>
                  <a:pt x="29" y="113"/>
                </a:cubicBezTo>
                <a:cubicBezTo>
                  <a:pt x="39" y="124"/>
                  <a:pt x="53" y="130"/>
                  <a:pt x="68" y="131"/>
                </a:cubicBezTo>
                <a:cubicBezTo>
                  <a:pt x="71" y="142"/>
                  <a:pt x="71" y="142"/>
                  <a:pt x="71" y="142"/>
                </a:cubicBezTo>
                <a:cubicBezTo>
                  <a:pt x="74" y="131"/>
                  <a:pt x="74" y="131"/>
                  <a:pt x="74" y="131"/>
                </a:cubicBezTo>
                <a:cubicBezTo>
                  <a:pt x="105" y="129"/>
                  <a:pt x="129" y="104"/>
                  <a:pt x="131" y="74"/>
                </a:cubicBezTo>
                <a:close/>
                <a:moveTo>
                  <a:pt x="111" y="109"/>
                </a:moveTo>
                <a:cubicBezTo>
                  <a:pt x="98" y="88"/>
                  <a:pt x="98" y="88"/>
                  <a:pt x="98" y="88"/>
                </a:cubicBezTo>
                <a:cubicBezTo>
                  <a:pt x="100" y="86"/>
                  <a:pt x="101" y="84"/>
                  <a:pt x="101" y="82"/>
                </a:cubicBezTo>
                <a:cubicBezTo>
                  <a:pt x="127" y="75"/>
                  <a:pt x="127" y="75"/>
                  <a:pt x="127" y="75"/>
                </a:cubicBezTo>
                <a:cubicBezTo>
                  <a:pt x="126" y="88"/>
                  <a:pt x="120" y="100"/>
                  <a:pt x="111" y="109"/>
                </a:cubicBezTo>
                <a:close/>
                <a:moveTo>
                  <a:pt x="127" y="66"/>
                </a:moveTo>
                <a:cubicBezTo>
                  <a:pt x="102" y="60"/>
                  <a:pt x="102" y="60"/>
                  <a:pt x="102" y="60"/>
                </a:cubicBezTo>
                <a:cubicBezTo>
                  <a:pt x="101" y="57"/>
                  <a:pt x="100" y="55"/>
                  <a:pt x="98" y="53"/>
                </a:cubicBezTo>
                <a:cubicBezTo>
                  <a:pt x="111" y="32"/>
                  <a:pt x="111" y="32"/>
                  <a:pt x="111" y="32"/>
                </a:cubicBezTo>
                <a:cubicBezTo>
                  <a:pt x="120" y="42"/>
                  <a:pt x="126" y="54"/>
                  <a:pt x="127" y="66"/>
                </a:cubicBezTo>
                <a:close/>
                <a:moveTo>
                  <a:pt x="110" y="31"/>
                </a:moveTo>
                <a:cubicBezTo>
                  <a:pt x="90" y="44"/>
                  <a:pt x="90" y="44"/>
                  <a:pt x="90" y="44"/>
                </a:cubicBezTo>
                <a:cubicBezTo>
                  <a:pt x="88" y="43"/>
                  <a:pt x="85" y="42"/>
                  <a:pt x="83" y="41"/>
                </a:cubicBezTo>
                <a:cubicBezTo>
                  <a:pt x="76" y="15"/>
                  <a:pt x="76" y="15"/>
                  <a:pt x="76" y="15"/>
                </a:cubicBezTo>
                <a:cubicBezTo>
                  <a:pt x="89" y="16"/>
                  <a:pt x="101" y="22"/>
                  <a:pt x="110" y="31"/>
                </a:cubicBezTo>
                <a:close/>
                <a:moveTo>
                  <a:pt x="46" y="71"/>
                </a:moveTo>
                <a:cubicBezTo>
                  <a:pt x="46" y="57"/>
                  <a:pt x="57" y="46"/>
                  <a:pt x="71" y="46"/>
                </a:cubicBezTo>
                <a:cubicBezTo>
                  <a:pt x="85" y="46"/>
                  <a:pt x="96" y="57"/>
                  <a:pt x="96" y="71"/>
                </a:cubicBezTo>
                <a:cubicBezTo>
                  <a:pt x="96" y="85"/>
                  <a:pt x="85" y="96"/>
                  <a:pt x="71" y="96"/>
                </a:cubicBezTo>
                <a:cubicBezTo>
                  <a:pt x="57" y="96"/>
                  <a:pt x="46" y="85"/>
                  <a:pt x="46" y="71"/>
                </a:cubicBezTo>
                <a:close/>
                <a:moveTo>
                  <a:pt x="60" y="40"/>
                </a:moveTo>
                <a:cubicBezTo>
                  <a:pt x="58" y="41"/>
                  <a:pt x="55" y="43"/>
                  <a:pt x="53" y="44"/>
                </a:cubicBezTo>
                <a:cubicBezTo>
                  <a:pt x="32" y="31"/>
                  <a:pt x="32" y="31"/>
                  <a:pt x="32" y="31"/>
                </a:cubicBezTo>
                <a:cubicBezTo>
                  <a:pt x="41" y="22"/>
                  <a:pt x="54" y="16"/>
                  <a:pt x="67" y="15"/>
                </a:cubicBezTo>
                <a:lnTo>
                  <a:pt x="60" y="40"/>
                </a:lnTo>
                <a:close/>
                <a:moveTo>
                  <a:pt x="31" y="32"/>
                </a:moveTo>
                <a:cubicBezTo>
                  <a:pt x="44" y="53"/>
                  <a:pt x="44" y="53"/>
                  <a:pt x="44" y="53"/>
                </a:cubicBezTo>
                <a:cubicBezTo>
                  <a:pt x="43" y="55"/>
                  <a:pt x="42" y="57"/>
                  <a:pt x="41" y="59"/>
                </a:cubicBezTo>
                <a:cubicBezTo>
                  <a:pt x="16" y="66"/>
                  <a:pt x="16" y="66"/>
                  <a:pt x="16" y="66"/>
                </a:cubicBezTo>
                <a:cubicBezTo>
                  <a:pt x="17" y="53"/>
                  <a:pt x="22" y="41"/>
                  <a:pt x="31" y="32"/>
                </a:cubicBezTo>
                <a:close/>
                <a:moveTo>
                  <a:pt x="16" y="75"/>
                </a:moveTo>
                <a:cubicBezTo>
                  <a:pt x="41" y="82"/>
                  <a:pt x="41" y="82"/>
                  <a:pt x="41" y="82"/>
                </a:cubicBezTo>
                <a:cubicBezTo>
                  <a:pt x="42" y="84"/>
                  <a:pt x="43" y="86"/>
                  <a:pt x="44" y="89"/>
                </a:cubicBezTo>
                <a:cubicBezTo>
                  <a:pt x="31" y="110"/>
                  <a:pt x="31" y="110"/>
                  <a:pt x="31" y="110"/>
                </a:cubicBezTo>
                <a:cubicBezTo>
                  <a:pt x="22" y="100"/>
                  <a:pt x="17" y="88"/>
                  <a:pt x="16" y="75"/>
                </a:cubicBezTo>
                <a:close/>
                <a:moveTo>
                  <a:pt x="32" y="110"/>
                </a:moveTo>
                <a:cubicBezTo>
                  <a:pt x="53" y="97"/>
                  <a:pt x="53" y="97"/>
                  <a:pt x="53" y="97"/>
                </a:cubicBezTo>
                <a:cubicBezTo>
                  <a:pt x="55" y="99"/>
                  <a:pt x="57" y="100"/>
                  <a:pt x="60" y="101"/>
                </a:cubicBezTo>
                <a:cubicBezTo>
                  <a:pt x="67" y="126"/>
                  <a:pt x="67" y="126"/>
                  <a:pt x="67" y="126"/>
                </a:cubicBezTo>
                <a:cubicBezTo>
                  <a:pt x="54" y="125"/>
                  <a:pt x="41" y="120"/>
                  <a:pt x="32" y="110"/>
                </a:cubicBezTo>
                <a:close/>
                <a:moveTo>
                  <a:pt x="82" y="101"/>
                </a:moveTo>
                <a:cubicBezTo>
                  <a:pt x="85" y="100"/>
                  <a:pt x="87" y="99"/>
                  <a:pt x="90" y="97"/>
                </a:cubicBezTo>
                <a:cubicBezTo>
                  <a:pt x="110" y="110"/>
                  <a:pt x="110" y="110"/>
                  <a:pt x="110" y="110"/>
                </a:cubicBezTo>
                <a:cubicBezTo>
                  <a:pt x="101" y="119"/>
                  <a:pt x="89" y="125"/>
                  <a:pt x="75" y="126"/>
                </a:cubicBezTo>
                <a:lnTo>
                  <a:pt x="82" y="10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88" name="Group 187"/>
          <p:cNvGrpSpPr/>
          <p:nvPr userDrawn="1"/>
        </p:nvGrpSpPr>
        <p:grpSpPr>
          <a:xfrm>
            <a:off x="10490200" y="673101"/>
            <a:ext cx="891117" cy="781051"/>
            <a:chOff x="7867650" y="673100"/>
            <a:chExt cx="668338" cy="781051"/>
          </a:xfrm>
        </p:grpSpPr>
        <p:sp>
          <p:nvSpPr>
            <p:cNvPr id="189" name="Freeform 161"/>
            <p:cNvSpPr>
              <a:spLocks/>
            </p:cNvSpPr>
            <p:nvPr userDrawn="1"/>
          </p:nvSpPr>
          <p:spPr bwMode="auto">
            <a:xfrm>
              <a:off x="8172450" y="673100"/>
              <a:ext cx="57150" cy="80963"/>
            </a:xfrm>
            <a:custGeom>
              <a:avLst/>
              <a:gdLst>
                <a:gd name="T0" fmla="*/ 14 w 15"/>
                <a:gd name="T1" fmla="*/ 8 h 21"/>
                <a:gd name="T2" fmla="*/ 15 w 15"/>
                <a:gd name="T3" fmla="*/ 8 h 21"/>
                <a:gd name="T4" fmla="*/ 10 w 15"/>
                <a:gd name="T5" fmla="*/ 5 h 21"/>
                <a:gd name="T6" fmla="*/ 11 w 15"/>
                <a:gd name="T7" fmla="*/ 3 h 21"/>
                <a:gd name="T8" fmla="*/ 8 w 15"/>
                <a:gd name="T9" fmla="*/ 0 h 21"/>
                <a:gd name="T10" fmla="*/ 4 w 15"/>
                <a:gd name="T11" fmla="*/ 3 h 21"/>
                <a:gd name="T12" fmla="*/ 5 w 15"/>
                <a:gd name="T13" fmla="*/ 5 h 21"/>
                <a:gd name="T14" fmla="*/ 0 w 15"/>
                <a:gd name="T15" fmla="*/ 8 h 21"/>
                <a:gd name="T16" fmla="*/ 1 w 15"/>
                <a:gd name="T17" fmla="*/ 8 h 21"/>
                <a:gd name="T18" fmla="*/ 1 w 15"/>
                <a:gd name="T19" fmla="*/ 19 h 21"/>
                <a:gd name="T20" fmla="*/ 2 w 15"/>
                <a:gd name="T21" fmla="*/ 19 h 21"/>
                <a:gd name="T22" fmla="*/ 2 w 15"/>
                <a:gd name="T23" fmla="*/ 21 h 21"/>
                <a:gd name="T24" fmla="*/ 13 w 15"/>
                <a:gd name="T25" fmla="*/ 21 h 21"/>
                <a:gd name="T26" fmla="*/ 13 w 15"/>
                <a:gd name="T27" fmla="*/ 19 h 21"/>
                <a:gd name="T28" fmla="*/ 14 w 15"/>
                <a:gd name="T29" fmla="*/ 19 h 21"/>
                <a:gd name="T30" fmla="*/ 14 w 15"/>
                <a:gd name="T3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 h="21">
                  <a:moveTo>
                    <a:pt x="14" y="8"/>
                  </a:moveTo>
                  <a:cubicBezTo>
                    <a:pt x="15" y="8"/>
                    <a:pt x="15" y="8"/>
                    <a:pt x="15" y="8"/>
                  </a:cubicBezTo>
                  <a:cubicBezTo>
                    <a:pt x="15" y="8"/>
                    <a:pt x="15" y="5"/>
                    <a:pt x="10" y="5"/>
                  </a:cubicBezTo>
                  <a:cubicBezTo>
                    <a:pt x="11" y="4"/>
                    <a:pt x="11" y="4"/>
                    <a:pt x="11" y="3"/>
                  </a:cubicBezTo>
                  <a:cubicBezTo>
                    <a:pt x="11" y="1"/>
                    <a:pt x="9" y="0"/>
                    <a:pt x="8" y="0"/>
                  </a:cubicBezTo>
                  <a:cubicBezTo>
                    <a:pt x="6" y="0"/>
                    <a:pt x="4" y="1"/>
                    <a:pt x="4" y="3"/>
                  </a:cubicBezTo>
                  <a:cubicBezTo>
                    <a:pt x="4" y="4"/>
                    <a:pt x="4" y="4"/>
                    <a:pt x="5" y="5"/>
                  </a:cubicBezTo>
                  <a:cubicBezTo>
                    <a:pt x="0" y="5"/>
                    <a:pt x="0" y="8"/>
                    <a:pt x="0" y="8"/>
                  </a:cubicBezTo>
                  <a:cubicBezTo>
                    <a:pt x="1" y="8"/>
                    <a:pt x="1" y="8"/>
                    <a:pt x="1" y="8"/>
                  </a:cubicBezTo>
                  <a:cubicBezTo>
                    <a:pt x="1" y="19"/>
                    <a:pt x="1" y="19"/>
                    <a:pt x="1" y="19"/>
                  </a:cubicBezTo>
                  <a:cubicBezTo>
                    <a:pt x="2" y="19"/>
                    <a:pt x="2" y="19"/>
                    <a:pt x="2" y="19"/>
                  </a:cubicBezTo>
                  <a:cubicBezTo>
                    <a:pt x="2" y="21"/>
                    <a:pt x="2" y="21"/>
                    <a:pt x="2" y="21"/>
                  </a:cubicBezTo>
                  <a:cubicBezTo>
                    <a:pt x="13" y="21"/>
                    <a:pt x="13" y="21"/>
                    <a:pt x="13" y="21"/>
                  </a:cubicBezTo>
                  <a:cubicBezTo>
                    <a:pt x="13" y="19"/>
                    <a:pt x="13" y="19"/>
                    <a:pt x="13" y="19"/>
                  </a:cubicBezTo>
                  <a:cubicBezTo>
                    <a:pt x="14" y="19"/>
                    <a:pt x="14" y="19"/>
                    <a:pt x="14" y="19"/>
                  </a:cubicBezTo>
                  <a:lnTo>
                    <a:pt x="14" y="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0" name="Freeform 162"/>
            <p:cNvSpPr>
              <a:spLocks/>
            </p:cNvSpPr>
            <p:nvPr userDrawn="1"/>
          </p:nvSpPr>
          <p:spPr bwMode="auto">
            <a:xfrm>
              <a:off x="8080375" y="1427163"/>
              <a:ext cx="242888" cy="26988"/>
            </a:xfrm>
            <a:custGeom>
              <a:avLst/>
              <a:gdLst>
                <a:gd name="T0" fmla="*/ 0 w 153"/>
                <a:gd name="T1" fmla="*/ 0 h 17"/>
                <a:gd name="T2" fmla="*/ 0 w 153"/>
                <a:gd name="T3" fmla="*/ 5 h 17"/>
                <a:gd name="T4" fmla="*/ 0 w 153"/>
                <a:gd name="T5" fmla="*/ 7 h 17"/>
                <a:gd name="T6" fmla="*/ 0 w 153"/>
                <a:gd name="T7" fmla="*/ 17 h 17"/>
                <a:gd name="T8" fmla="*/ 153 w 153"/>
                <a:gd name="T9" fmla="*/ 17 h 17"/>
                <a:gd name="T10" fmla="*/ 153 w 153"/>
                <a:gd name="T11" fmla="*/ 7 h 17"/>
                <a:gd name="T12" fmla="*/ 153 w 153"/>
                <a:gd name="T13" fmla="*/ 5 h 17"/>
                <a:gd name="T14" fmla="*/ 153 w 153"/>
                <a:gd name="T15" fmla="*/ 0 h 17"/>
                <a:gd name="T16" fmla="*/ 0 w 153"/>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7">
                  <a:moveTo>
                    <a:pt x="0" y="0"/>
                  </a:moveTo>
                  <a:lnTo>
                    <a:pt x="0" y="5"/>
                  </a:lnTo>
                  <a:lnTo>
                    <a:pt x="0" y="7"/>
                  </a:lnTo>
                  <a:lnTo>
                    <a:pt x="0" y="17"/>
                  </a:lnTo>
                  <a:lnTo>
                    <a:pt x="153" y="17"/>
                  </a:lnTo>
                  <a:lnTo>
                    <a:pt x="153" y="7"/>
                  </a:lnTo>
                  <a:lnTo>
                    <a:pt x="153" y="5"/>
                  </a:lnTo>
                  <a:lnTo>
                    <a:pt x="153" y="0"/>
                  </a:lnTo>
                  <a:lnTo>
                    <a:pt x="0"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1" name="Freeform 163"/>
            <p:cNvSpPr>
              <a:spLocks noEditPoints="1"/>
            </p:cNvSpPr>
            <p:nvPr userDrawn="1"/>
          </p:nvSpPr>
          <p:spPr bwMode="auto">
            <a:xfrm>
              <a:off x="7867650" y="739775"/>
              <a:ext cx="668338" cy="674688"/>
            </a:xfrm>
            <a:custGeom>
              <a:avLst/>
              <a:gdLst>
                <a:gd name="T0" fmla="*/ 146 w 173"/>
                <a:gd name="T1" fmla="*/ 1 h 175"/>
                <a:gd name="T2" fmla="*/ 132 w 173"/>
                <a:gd name="T3" fmla="*/ 26 h 175"/>
                <a:gd name="T4" fmla="*/ 130 w 173"/>
                <a:gd name="T5" fmla="*/ 24 h 175"/>
                <a:gd name="T6" fmla="*/ 118 w 173"/>
                <a:gd name="T7" fmla="*/ 20 h 175"/>
                <a:gd name="T8" fmla="*/ 55 w 173"/>
                <a:gd name="T9" fmla="*/ 18 h 175"/>
                <a:gd name="T10" fmla="*/ 55 w 173"/>
                <a:gd name="T11" fmla="*/ 24 h 175"/>
                <a:gd name="T12" fmla="*/ 43 w 173"/>
                <a:gd name="T13" fmla="*/ 26 h 175"/>
                <a:gd name="T14" fmla="*/ 42 w 173"/>
                <a:gd name="T15" fmla="*/ 13 h 175"/>
                <a:gd name="T16" fmla="*/ 7 w 173"/>
                <a:gd name="T17" fmla="*/ 7 h 175"/>
                <a:gd name="T18" fmla="*/ 40 w 173"/>
                <a:gd name="T19" fmla="*/ 87 h 175"/>
                <a:gd name="T20" fmla="*/ 79 w 173"/>
                <a:gd name="T21" fmla="*/ 133 h 175"/>
                <a:gd name="T22" fmla="*/ 83 w 173"/>
                <a:gd name="T23" fmla="*/ 144 h 175"/>
                <a:gd name="T24" fmla="*/ 80 w 173"/>
                <a:gd name="T25" fmla="*/ 147 h 175"/>
                <a:gd name="T26" fmla="*/ 77 w 173"/>
                <a:gd name="T27" fmla="*/ 150 h 175"/>
                <a:gd name="T28" fmla="*/ 76 w 173"/>
                <a:gd name="T29" fmla="*/ 163 h 175"/>
                <a:gd name="T30" fmla="*/ 57 w 173"/>
                <a:gd name="T31" fmla="*/ 175 h 175"/>
                <a:gd name="T32" fmla="*/ 116 w 173"/>
                <a:gd name="T33" fmla="*/ 175 h 175"/>
                <a:gd name="T34" fmla="*/ 97 w 173"/>
                <a:gd name="T35" fmla="*/ 163 h 175"/>
                <a:gd name="T36" fmla="*/ 96 w 173"/>
                <a:gd name="T37" fmla="*/ 150 h 175"/>
                <a:gd name="T38" fmla="*/ 93 w 173"/>
                <a:gd name="T39" fmla="*/ 147 h 175"/>
                <a:gd name="T40" fmla="*/ 91 w 173"/>
                <a:gd name="T41" fmla="*/ 144 h 175"/>
                <a:gd name="T42" fmla="*/ 94 w 173"/>
                <a:gd name="T43" fmla="*/ 133 h 175"/>
                <a:gd name="T44" fmla="*/ 133 w 173"/>
                <a:gd name="T45" fmla="*/ 87 h 175"/>
                <a:gd name="T46" fmla="*/ 166 w 173"/>
                <a:gd name="T47" fmla="*/ 7 h 175"/>
                <a:gd name="T48" fmla="*/ 14 w 173"/>
                <a:gd name="T49" fmla="*/ 14 h 175"/>
                <a:gd name="T50" fmla="*/ 34 w 173"/>
                <a:gd name="T51" fmla="*/ 16 h 175"/>
                <a:gd name="T52" fmla="*/ 30 w 173"/>
                <a:gd name="T53" fmla="*/ 33 h 175"/>
                <a:gd name="T54" fmla="*/ 46 w 173"/>
                <a:gd name="T55" fmla="*/ 35 h 175"/>
                <a:gd name="T56" fmla="*/ 46 w 173"/>
                <a:gd name="T57" fmla="*/ 81 h 175"/>
                <a:gd name="T58" fmla="*/ 127 w 173"/>
                <a:gd name="T59" fmla="*/ 81 h 175"/>
                <a:gd name="T60" fmla="*/ 128 w 173"/>
                <a:gd name="T61" fmla="*/ 35 h 175"/>
                <a:gd name="T62" fmla="*/ 143 w 173"/>
                <a:gd name="T63" fmla="*/ 33 h 175"/>
                <a:gd name="T64" fmla="*/ 139 w 173"/>
                <a:gd name="T65" fmla="*/ 16 h 175"/>
                <a:gd name="T66" fmla="*/ 159 w 173"/>
                <a:gd name="T67" fmla="*/ 14 h 175"/>
                <a:gd name="T68" fmla="*/ 127 w 173"/>
                <a:gd name="T69" fmla="*/ 8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3" h="175">
                  <a:moveTo>
                    <a:pt x="166" y="7"/>
                  </a:moveTo>
                  <a:cubicBezTo>
                    <a:pt x="160" y="2"/>
                    <a:pt x="153" y="0"/>
                    <a:pt x="146" y="1"/>
                  </a:cubicBezTo>
                  <a:cubicBezTo>
                    <a:pt x="138" y="3"/>
                    <a:pt x="133" y="9"/>
                    <a:pt x="131" y="13"/>
                  </a:cubicBezTo>
                  <a:cubicBezTo>
                    <a:pt x="129" y="17"/>
                    <a:pt x="130" y="22"/>
                    <a:pt x="132" y="26"/>
                  </a:cubicBezTo>
                  <a:cubicBezTo>
                    <a:pt x="130" y="26"/>
                    <a:pt x="130" y="26"/>
                    <a:pt x="130" y="26"/>
                  </a:cubicBezTo>
                  <a:cubicBezTo>
                    <a:pt x="130" y="24"/>
                    <a:pt x="130" y="24"/>
                    <a:pt x="130" y="24"/>
                  </a:cubicBezTo>
                  <a:cubicBezTo>
                    <a:pt x="118" y="24"/>
                    <a:pt x="118" y="24"/>
                    <a:pt x="118" y="24"/>
                  </a:cubicBezTo>
                  <a:cubicBezTo>
                    <a:pt x="118" y="20"/>
                    <a:pt x="118" y="20"/>
                    <a:pt x="118" y="20"/>
                  </a:cubicBezTo>
                  <a:cubicBezTo>
                    <a:pt x="118" y="18"/>
                    <a:pt x="118" y="18"/>
                    <a:pt x="118" y="18"/>
                  </a:cubicBezTo>
                  <a:cubicBezTo>
                    <a:pt x="104" y="2"/>
                    <a:pt x="69" y="2"/>
                    <a:pt x="55" y="18"/>
                  </a:cubicBezTo>
                  <a:cubicBezTo>
                    <a:pt x="55" y="20"/>
                    <a:pt x="55" y="20"/>
                    <a:pt x="55" y="20"/>
                  </a:cubicBezTo>
                  <a:cubicBezTo>
                    <a:pt x="55" y="24"/>
                    <a:pt x="55" y="24"/>
                    <a:pt x="55" y="24"/>
                  </a:cubicBezTo>
                  <a:cubicBezTo>
                    <a:pt x="43" y="24"/>
                    <a:pt x="43" y="24"/>
                    <a:pt x="43" y="24"/>
                  </a:cubicBezTo>
                  <a:cubicBezTo>
                    <a:pt x="43" y="26"/>
                    <a:pt x="43" y="26"/>
                    <a:pt x="43" y="26"/>
                  </a:cubicBezTo>
                  <a:cubicBezTo>
                    <a:pt x="41" y="26"/>
                    <a:pt x="41" y="26"/>
                    <a:pt x="41" y="26"/>
                  </a:cubicBezTo>
                  <a:cubicBezTo>
                    <a:pt x="43" y="22"/>
                    <a:pt x="44" y="17"/>
                    <a:pt x="42" y="13"/>
                  </a:cubicBezTo>
                  <a:cubicBezTo>
                    <a:pt x="41" y="9"/>
                    <a:pt x="35" y="3"/>
                    <a:pt x="27" y="1"/>
                  </a:cubicBezTo>
                  <a:cubicBezTo>
                    <a:pt x="20" y="0"/>
                    <a:pt x="13" y="2"/>
                    <a:pt x="7" y="7"/>
                  </a:cubicBezTo>
                  <a:cubicBezTo>
                    <a:pt x="3" y="12"/>
                    <a:pt x="0" y="18"/>
                    <a:pt x="1" y="26"/>
                  </a:cubicBezTo>
                  <a:cubicBezTo>
                    <a:pt x="1" y="43"/>
                    <a:pt x="15" y="65"/>
                    <a:pt x="40" y="87"/>
                  </a:cubicBezTo>
                  <a:cubicBezTo>
                    <a:pt x="45" y="92"/>
                    <a:pt x="50" y="96"/>
                    <a:pt x="53" y="99"/>
                  </a:cubicBezTo>
                  <a:cubicBezTo>
                    <a:pt x="79" y="133"/>
                    <a:pt x="79" y="133"/>
                    <a:pt x="79" y="133"/>
                  </a:cubicBezTo>
                  <a:cubicBezTo>
                    <a:pt x="78" y="134"/>
                    <a:pt x="78" y="135"/>
                    <a:pt x="78" y="137"/>
                  </a:cubicBezTo>
                  <a:cubicBezTo>
                    <a:pt x="78" y="140"/>
                    <a:pt x="80" y="143"/>
                    <a:pt x="83" y="144"/>
                  </a:cubicBezTo>
                  <a:cubicBezTo>
                    <a:pt x="80" y="144"/>
                    <a:pt x="80" y="144"/>
                    <a:pt x="80" y="144"/>
                  </a:cubicBezTo>
                  <a:cubicBezTo>
                    <a:pt x="80" y="147"/>
                    <a:pt x="80" y="147"/>
                    <a:pt x="80" y="147"/>
                  </a:cubicBezTo>
                  <a:cubicBezTo>
                    <a:pt x="81" y="147"/>
                    <a:pt x="81" y="147"/>
                    <a:pt x="81" y="147"/>
                  </a:cubicBezTo>
                  <a:cubicBezTo>
                    <a:pt x="79" y="148"/>
                    <a:pt x="77" y="150"/>
                    <a:pt x="77" y="150"/>
                  </a:cubicBezTo>
                  <a:cubicBezTo>
                    <a:pt x="77" y="163"/>
                    <a:pt x="77" y="163"/>
                    <a:pt x="77" y="163"/>
                  </a:cubicBezTo>
                  <a:cubicBezTo>
                    <a:pt x="76" y="163"/>
                    <a:pt x="76" y="163"/>
                    <a:pt x="76" y="163"/>
                  </a:cubicBezTo>
                  <a:cubicBezTo>
                    <a:pt x="76" y="165"/>
                    <a:pt x="76" y="165"/>
                    <a:pt x="76" y="165"/>
                  </a:cubicBezTo>
                  <a:cubicBezTo>
                    <a:pt x="68" y="166"/>
                    <a:pt x="61" y="170"/>
                    <a:pt x="57" y="175"/>
                  </a:cubicBezTo>
                  <a:cubicBezTo>
                    <a:pt x="87" y="175"/>
                    <a:pt x="87" y="175"/>
                    <a:pt x="87" y="175"/>
                  </a:cubicBezTo>
                  <a:cubicBezTo>
                    <a:pt x="116" y="175"/>
                    <a:pt x="116" y="175"/>
                    <a:pt x="116" y="175"/>
                  </a:cubicBezTo>
                  <a:cubicBezTo>
                    <a:pt x="112" y="170"/>
                    <a:pt x="105" y="166"/>
                    <a:pt x="97" y="165"/>
                  </a:cubicBezTo>
                  <a:cubicBezTo>
                    <a:pt x="97" y="163"/>
                    <a:pt x="97" y="163"/>
                    <a:pt x="97" y="163"/>
                  </a:cubicBezTo>
                  <a:cubicBezTo>
                    <a:pt x="96" y="163"/>
                    <a:pt x="96" y="163"/>
                    <a:pt x="96" y="163"/>
                  </a:cubicBezTo>
                  <a:cubicBezTo>
                    <a:pt x="96" y="150"/>
                    <a:pt x="96" y="150"/>
                    <a:pt x="96" y="150"/>
                  </a:cubicBezTo>
                  <a:cubicBezTo>
                    <a:pt x="96" y="150"/>
                    <a:pt x="94" y="148"/>
                    <a:pt x="92" y="147"/>
                  </a:cubicBezTo>
                  <a:cubicBezTo>
                    <a:pt x="93" y="147"/>
                    <a:pt x="93" y="147"/>
                    <a:pt x="93" y="147"/>
                  </a:cubicBezTo>
                  <a:cubicBezTo>
                    <a:pt x="93" y="144"/>
                    <a:pt x="93" y="144"/>
                    <a:pt x="93" y="144"/>
                  </a:cubicBezTo>
                  <a:cubicBezTo>
                    <a:pt x="91" y="144"/>
                    <a:pt x="91" y="144"/>
                    <a:pt x="91" y="144"/>
                  </a:cubicBezTo>
                  <a:cubicBezTo>
                    <a:pt x="93" y="143"/>
                    <a:pt x="95" y="140"/>
                    <a:pt x="95" y="137"/>
                  </a:cubicBezTo>
                  <a:cubicBezTo>
                    <a:pt x="95" y="135"/>
                    <a:pt x="95" y="134"/>
                    <a:pt x="94" y="133"/>
                  </a:cubicBezTo>
                  <a:cubicBezTo>
                    <a:pt x="120" y="99"/>
                    <a:pt x="120" y="99"/>
                    <a:pt x="120" y="99"/>
                  </a:cubicBezTo>
                  <a:cubicBezTo>
                    <a:pt x="123" y="96"/>
                    <a:pt x="128" y="92"/>
                    <a:pt x="133" y="87"/>
                  </a:cubicBezTo>
                  <a:cubicBezTo>
                    <a:pt x="158" y="65"/>
                    <a:pt x="172" y="43"/>
                    <a:pt x="173" y="26"/>
                  </a:cubicBezTo>
                  <a:cubicBezTo>
                    <a:pt x="173" y="18"/>
                    <a:pt x="170" y="12"/>
                    <a:pt x="166" y="7"/>
                  </a:cubicBezTo>
                  <a:close/>
                  <a:moveTo>
                    <a:pt x="9" y="25"/>
                  </a:moveTo>
                  <a:cubicBezTo>
                    <a:pt x="9" y="20"/>
                    <a:pt x="11" y="16"/>
                    <a:pt x="14" y="14"/>
                  </a:cubicBezTo>
                  <a:cubicBezTo>
                    <a:pt x="17" y="10"/>
                    <a:pt x="21" y="9"/>
                    <a:pt x="25" y="10"/>
                  </a:cubicBezTo>
                  <a:cubicBezTo>
                    <a:pt x="30" y="11"/>
                    <a:pt x="33" y="14"/>
                    <a:pt x="34" y="16"/>
                  </a:cubicBezTo>
                  <a:cubicBezTo>
                    <a:pt x="35" y="19"/>
                    <a:pt x="32" y="25"/>
                    <a:pt x="30" y="28"/>
                  </a:cubicBezTo>
                  <a:cubicBezTo>
                    <a:pt x="29" y="30"/>
                    <a:pt x="29" y="31"/>
                    <a:pt x="30" y="33"/>
                  </a:cubicBezTo>
                  <a:cubicBezTo>
                    <a:pt x="31" y="34"/>
                    <a:pt x="32" y="35"/>
                    <a:pt x="34" y="35"/>
                  </a:cubicBezTo>
                  <a:cubicBezTo>
                    <a:pt x="46" y="35"/>
                    <a:pt x="46" y="35"/>
                    <a:pt x="46" y="35"/>
                  </a:cubicBezTo>
                  <a:cubicBezTo>
                    <a:pt x="46" y="46"/>
                    <a:pt x="49" y="76"/>
                    <a:pt x="50" y="84"/>
                  </a:cubicBezTo>
                  <a:cubicBezTo>
                    <a:pt x="49" y="83"/>
                    <a:pt x="48" y="82"/>
                    <a:pt x="46" y="81"/>
                  </a:cubicBezTo>
                  <a:cubicBezTo>
                    <a:pt x="23" y="60"/>
                    <a:pt x="10" y="40"/>
                    <a:pt x="9" y="25"/>
                  </a:cubicBezTo>
                  <a:close/>
                  <a:moveTo>
                    <a:pt x="127" y="81"/>
                  </a:moveTo>
                  <a:cubicBezTo>
                    <a:pt x="125" y="82"/>
                    <a:pt x="124" y="83"/>
                    <a:pt x="123" y="84"/>
                  </a:cubicBezTo>
                  <a:cubicBezTo>
                    <a:pt x="124" y="77"/>
                    <a:pt x="127" y="46"/>
                    <a:pt x="128" y="35"/>
                  </a:cubicBezTo>
                  <a:cubicBezTo>
                    <a:pt x="139" y="35"/>
                    <a:pt x="139" y="35"/>
                    <a:pt x="139" y="35"/>
                  </a:cubicBezTo>
                  <a:cubicBezTo>
                    <a:pt x="141" y="35"/>
                    <a:pt x="142" y="34"/>
                    <a:pt x="143" y="33"/>
                  </a:cubicBezTo>
                  <a:cubicBezTo>
                    <a:pt x="144" y="31"/>
                    <a:pt x="144" y="30"/>
                    <a:pt x="143" y="28"/>
                  </a:cubicBezTo>
                  <a:cubicBezTo>
                    <a:pt x="141" y="25"/>
                    <a:pt x="138" y="19"/>
                    <a:pt x="139" y="16"/>
                  </a:cubicBezTo>
                  <a:cubicBezTo>
                    <a:pt x="140" y="14"/>
                    <a:pt x="143" y="11"/>
                    <a:pt x="148" y="10"/>
                  </a:cubicBezTo>
                  <a:cubicBezTo>
                    <a:pt x="152" y="9"/>
                    <a:pt x="156" y="10"/>
                    <a:pt x="159" y="14"/>
                  </a:cubicBezTo>
                  <a:cubicBezTo>
                    <a:pt x="162" y="16"/>
                    <a:pt x="164" y="20"/>
                    <a:pt x="164" y="25"/>
                  </a:cubicBezTo>
                  <a:cubicBezTo>
                    <a:pt x="163" y="40"/>
                    <a:pt x="150" y="60"/>
                    <a:pt x="127" y="8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192" name="Freeform 164"/>
          <p:cNvSpPr>
            <a:spLocks noEditPoints="1"/>
          </p:cNvSpPr>
          <p:nvPr userDrawn="1"/>
        </p:nvSpPr>
        <p:spPr bwMode="auto">
          <a:xfrm>
            <a:off x="8640234" y="3473450"/>
            <a:ext cx="455084" cy="336550"/>
          </a:xfrm>
          <a:custGeom>
            <a:avLst/>
            <a:gdLst>
              <a:gd name="T0" fmla="*/ 75 w 88"/>
              <a:gd name="T1" fmla="*/ 13 h 87"/>
              <a:gd name="T2" fmla="*/ 88 w 88"/>
              <a:gd name="T3" fmla="*/ 44 h 87"/>
              <a:gd name="T4" fmla="*/ 75 w 88"/>
              <a:gd name="T5" fmla="*/ 75 h 87"/>
              <a:gd name="T6" fmla="*/ 44 w 88"/>
              <a:gd name="T7" fmla="*/ 87 h 87"/>
              <a:gd name="T8" fmla="*/ 13 w 88"/>
              <a:gd name="T9" fmla="*/ 75 h 87"/>
              <a:gd name="T10" fmla="*/ 0 w 88"/>
              <a:gd name="T11" fmla="*/ 44 h 87"/>
              <a:gd name="T12" fmla="*/ 13 w 88"/>
              <a:gd name="T13" fmla="*/ 13 h 87"/>
              <a:gd name="T14" fmla="*/ 44 w 88"/>
              <a:gd name="T15" fmla="*/ 0 h 87"/>
              <a:gd name="T16" fmla="*/ 75 w 88"/>
              <a:gd name="T17" fmla="*/ 13 h 87"/>
              <a:gd name="T18" fmla="*/ 61 w 88"/>
              <a:gd name="T19" fmla="*/ 43 h 87"/>
              <a:gd name="T20" fmla="*/ 31 w 88"/>
              <a:gd name="T21" fmla="*/ 25 h 87"/>
              <a:gd name="T22" fmla="*/ 31 w 88"/>
              <a:gd name="T23" fmla="*/ 60 h 87"/>
              <a:gd name="T24" fmla="*/ 61 w 88"/>
              <a:gd name="T25" fmla="*/ 4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7">
                <a:moveTo>
                  <a:pt x="75" y="13"/>
                </a:moveTo>
                <a:cubicBezTo>
                  <a:pt x="83" y="21"/>
                  <a:pt x="88" y="32"/>
                  <a:pt x="88" y="44"/>
                </a:cubicBezTo>
                <a:cubicBezTo>
                  <a:pt x="88" y="56"/>
                  <a:pt x="83" y="66"/>
                  <a:pt x="75" y="75"/>
                </a:cubicBezTo>
                <a:cubicBezTo>
                  <a:pt x="66" y="83"/>
                  <a:pt x="56" y="87"/>
                  <a:pt x="44" y="87"/>
                </a:cubicBezTo>
                <a:cubicBezTo>
                  <a:pt x="32" y="87"/>
                  <a:pt x="21" y="83"/>
                  <a:pt x="13" y="75"/>
                </a:cubicBezTo>
                <a:cubicBezTo>
                  <a:pt x="4" y="66"/>
                  <a:pt x="0" y="56"/>
                  <a:pt x="0" y="44"/>
                </a:cubicBezTo>
                <a:cubicBezTo>
                  <a:pt x="0" y="32"/>
                  <a:pt x="4" y="21"/>
                  <a:pt x="13" y="13"/>
                </a:cubicBezTo>
                <a:cubicBezTo>
                  <a:pt x="21" y="4"/>
                  <a:pt x="32" y="0"/>
                  <a:pt x="44" y="0"/>
                </a:cubicBezTo>
                <a:cubicBezTo>
                  <a:pt x="56" y="0"/>
                  <a:pt x="66" y="4"/>
                  <a:pt x="75" y="13"/>
                </a:cubicBezTo>
                <a:close/>
                <a:moveTo>
                  <a:pt x="61" y="43"/>
                </a:moveTo>
                <a:cubicBezTo>
                  <a:pt x="31" y="25"/>
                  <a:pt x="31" y="25"/>
                  <a:pt x="31" y="25"/>
                </a:cubicBezTo>
                <a:cubicBezTo>
                  <a:pt x="31" y="60"/>
                  <a:pt x="31" y="60"/>
                  <a:pt x="31" y="60"/>
                </a:cubicBezTo>
                <a:lnTo>
                  <a:pt x="61" y="4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193" name="Group 192"/>
          <p:cNvGrpSpPr/>
          <p:nvPr userDrawn="1"/>
        </p:nvGrpSpPr>
        <p:grpSpPr>
          <a:xfrm>
            <a:off x="11374967" y="4313238"/>
            <a:ext cx="550333" cy="215900"/>
            <a:chOff x="8531225" y="4313238"/>
            <a:chExt cx="412750" cy="215900"/>
          </a:xfrm>
        </p:grpSpPr>
        <p:sp>
          <p:nvSpPr>
            <p:cNvPr id="194" name="Freeform 165"/>
            <p:cNvSpPr>
              <a:spLocks/>
            </p:cNvSpPr>
            <p:nvPr userDrawn="1"/>
          </p:nvSpPr>
          <p:spPr bwMode="auto">
            <a:xfrm>
              <a:off x="8531225" y="4359275"/>
              <a:ext cx="147638" cy="158750"/>
            </a:xfrm>
            <a:custGeom>
              <a:avLst/>
              <a:gdLst>
                <a:gd name="T0" fmla="*/ 0 w 93"/>
                <a:gd name="T1" fmla="*/ 41 h 100"/>
                <a:gd name="T2" fmla="*/ 93 w 93"/>
                <a:gd name="T3" fmla="*/ 0 h 100"/>
                <a:gd name="T4" fmla="*/ 93 w 93"/>
                <a:gd name="T5" fmla="*/ 19 h 100"/>
                <a:gd name="T6" fmla="*/ 24 w 93"/>
                <a:gd name="T7" fmla="*/ 51 h 100"/>
                <a:gd name="T8" fmla="*/ 24 w 93"/>
                <a:gd name="T9" fmla="*/ 51 h 100"/>
                <a:gd name="T10" fmla="*/ 93 w 93"/>
                <a:gd name="T11" fmla="*/ 80 h 100"/>
                <a:gd name="T12" fmla="*/ 93 w 93"/>
                <a:gd name="T13" fmla="*/ 100 h 100"/>
                <a:gd name="T14" fmla="*/ 0 w 93"/>
                <a:gd name="T15" fmla="*/ 58 h 100"/>
                <a:gd name="T16" fmla="*/ 0 w 93"/>
                <a:gd name="T17" fmla="*/ 4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100">
                  <a:moveTo>
                    <a:pt x="0" y="41"/>
                  </a:moveTo>
                  <a:lnTo>
                    <a:pt x="93" y="0"/>
                  </a:lnTo>
                  <a:lnTo>
                    <a:pt x="93" y="19"/>
                  </a:lnTo>
                  <a:lnTo>
                    <a:pt x="24" y="51"/>
                  </a:lnTo>
                  <a:lnTo>
                    <a:pt x="24" y="51"/>
                  </a:lnTo>
                  <a:lnTo>
                    <a:pt x="93" y="80"/>
                  </a:lnTo>
                  <a:lnTo>
                    <a:pt x="93" y="100"/>
                  </a:lnTo>
                  <a:lnTo>
                    <a:pt x="0" y="58"/>
                  </a:lnTo>
                  <a:lnTo>
                    <a:pt x="0" y="4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5" name="Freeform 166"/>
            <p:cNvSpPr>
              <a:spLocks/>
            </p:cNvSpPr>
            <p:nvPr userDrawn="1"/>
          </p:nvSpPr>
          <p:spPr bwMode="auto">
            <a:xfrm>
              <a:off x="8697913" y="4313238"/>
              <a:ext cx="92075" cy="215900"/>
            </a:xfrm>
            <a:custGeom>
              <a:avLst/>
              <a:gdLst>
                <a:gd name="T0" fmla="*/ 0 w 58"/>
                <a:gd name="T1" fmla="*/ 136 h 136"/>
                <a:gd name="T2" fmla="*/ 39 w 58"/>
                <a:gd name="T3" fmla="*/ 0 h 136"/>
                <a:gd name="T4" fmla="*/ 58 w 58"/>
                <a:gd name="T5" fmla="*/ 0 h 136"/>
                <a:gd name="T6" fmla="*/ 17 w 58"/>
                <a:gd name="T7" fmla="*/ 136 h 136"/>
                <a:gd name="T8" fmla="*/ 0 w 58"/>
                <a:gd name="T9" fmla="*/ 136 h 136"/>
              </a:gdLst>
              <a:ahLst/>
              <a:cxnLst>
                <a:cxn ang="0">
                  <a:pos x="T0" y="T1"/>
                </a:cxn>
                <a:cxn ang="0">
                  <a:pos x="T2" y="T3"/>
                </a:cxn>
                <a:cxn ang="0">
                  <a:pos x="T4" y="T5"/>
                </a:cxn>
                <a:cxn ang="0">
                  <a:pos x="T6" y="T7"/>
                </a:cxn>
                <a:cxn ang="0">
                  <a:pos x="T8" y="T9"/>
                </a:cxn>
              </a:cxnLst>
              <a:rect l="0" t="0" r="r" b="b"/>
              <a:pathLst>
                <a:path w="58" h="136">
                  <a:moveTo>
                    <a:pt x="0" y="136"/>
                  </a:moveTo>
                  <a:lnTo>
                    <a:pt x="39" y="0"/>
                  </a:lnTo>
                  <a:lnTo>
                    <a:pt x="58" y="0"/>
                  </a:lnTo>
                  <a:lnTo>
                    <a:pt x="17" y="136"/>
                  </a:lnTo>
                  <a:lnTo>
                    <a:pt x="0" y="13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6" name="Freeform 167"/>
            <p:cNvSpPr>
              <a:spLocks/>
            </p:cNvSpPr>
            <p:nvPr userDrawn="1"/>
          </p:nvSpPr>
          <p:spPr bwMode="auto">
            <a:xfrm>
              <a:off x="8801100" y="4359275"/>
              <a:ext cx="142875" cy="158750"/>
            </a:xfrm>
            <a:custGeom>
              <a:avLst/>
              <a:gdLst>
                <a:gd name="T0" fmla="*/ 90 w 90"/>
                <a:gd name="T1" fmla="*/ 58 h 100"/>
                <a:gd name="T2" fmla="*/ 0 w 90"/>
                <a:gd name="T3" fmla="*/ 100 h 100"/>
                <a:gd name="T4" fmla="*/ 0 w 90"/>
                <a:gd name="T5" fmla="*/ 80 h 100"/>
                <a:gd name="T6" fmla="*/ 71 w 90"/>
                <a:gd name="T7" fmla="*/ 51 h 100"/>
                <a:gd name="T8" fmla="*/ 71 w 90"/>
                <a:gd name="T9" fmla="*/ 51 h 100"/>
                <a:gd name="T10" fmla="*/ 0 w 90"/>
                <a:gd name="T11" fmla="*/ 19 h 100"/>
                <a:gd name="T12" fmla="*/ 0 w 90"/>
                <a:gd name="T13" fmla="*/ 0 h 100"/>
                <a:gd name="T14" fmla="*/ 90 w 90"/>
                <a:gd name="T15" fmla="*/ 41 h 100"/>
                <a:gd name="T16" fmla="*/ 90 w 90"/>
                <a:gd name="T17" fmla="*/ 5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00">
                  <a:moveTo>
                    <a:pt x="90" y="58"/>
                  </a:moveTo>
                  <a:lnTo>
                    <a:pt x="0" y="100"/>
                  </a:lnTo>
                  <a:lnTo>
                    <a:pt x="0" y="80"/>
                  </a:lnTo>
                  <a:lnTo>
                    <a:pt x="71" y="51"/>
                  </a:lnTo>
                  <a:lnTo>
                    <a:pt x="71" y="51"/>
                  </a:lnTo>
                  <a:lnTo>
                    <a:pt x="0" y="19"/>
                  </a:lnTo>
                  <a:lnTo>
                    <a:pt x="0" y="0"/>
                  </a:lnTo>
                  <a:lnTo>
                    <a:pt x="90" y="41"/>
                  </a:lnTo>
                  <a:lnTo>
                    <a:pt x="90" y="5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197" name="Group 196"/>
          <p:cNvGrpSpPr/>
          <p:nvPr userDrawn="1"/>
        </p:nvGrpSpPr>
        <p:grpSpPr>
          <a:xfrm>
            <a:off x="8276167" y="3949700"/>
            <a:ext cx="704851" cy="536576"/>
            <a:chOff x="6207125" y="3949700"/>
            <a:chExt cx="528638" cy="536576"/>
          </a:xfrm>
        </p:grpSpPr>
        <p:sp>
          <p:nvSpPr>
            <p:cNvPr id="198" name="Freeform 168"/>
            <p:cNvSpPr>
              <a:spLocks/>
            </p:cNvSpPr>
            <p:nvPr userDrawn="1"/>
          </p:nvSpPr>
          <p:spPr bwMode="auto">
            <a:xfrm>
              <a:off x="6507163" y="3949700"/>
              <a:ext cx="228600" cy="227013"/>
            </a:xfrm>
            <a:custGeom>
              <a:avLst/>
              <a:gdLst>
                <a:gd name="T0" fmla="*/ 53 w 59"/>
                <a:gd name="T1" fmla="*/ 13 h 59"/>
                <a:gd name="T2" fmla="*/ 58 w 59"/>
                <a:gd name="T3" fmla="*/ 8 h 59"/>
                <a:gd name="T4" fmla="*/ 58 w 59"/>
                <a:gd name="T5" fmla="*/ 5 h 59"/>
                <a:gd name="T6" fmla="*/ 56 w 59"/>
                <a:gd name="T7" fmla="*/ 4 h 59"/>
                <a:gd name="T8" fmla="*/ 53 w 59"/>
                <a:gd name="T9" fmla="*/ 4 h 59"/>
                <a:gd name="T10" fmla="*/ 48 w 59"/>
                <a:gd name="T11" fmla="*/ 9 h 59"/>
                <a:gd name="T12" fmla="*/ 42 w 59"/>
                <a:gd name="T13" fmla="*/ 2 h 59"/>
                <a:gd name="T14" fmla="*/ 39 w 59"/>
                <a:gd name="T15" fmla="*/ 5 h 59"/>
                <a:gd name="T16" fmla="*/ 34 w 59"/>
                <a:gd name="T17" fmla="*/ 1 h 59"/>
                <a:gd name="T18" fmla="*/ 33 w 59"/>
                <a:gd name="T19" fmla="*/ 1 h 59"/>
                <a:gd name="T20" fmla="*/ 1 w 59"/>
                <a:gd name="T21" fmla="*/ 32 h 59"/>
                <a:gd name="T22" fmla="*/ 0 w 59"/>
                <a:gd name="T23" fmla="*/ 34 h 59"/>
                <a:gd name="T24" fmla="*/ 2 w 59"/>
                <a:gd name="T25" fmla="*/ 34 h 59"/>
                <a:gd name="T26" fmla="*/ 33 w 59"/>
                <a:gd name="T27" fmla="*/ 3 h 59"/>
                <a:gd name="T28" fmla="*/ 37 w 59"/>
                <a:gd name="T29" fmla="*/ 7 h 59"/>
                <a:gd name="T30" fmla="*/ 2 w 59"/>
                <a:gd name="T31" fmla="*/ 41 h 59"/>
                <a:gd name="T32" fmla="*/ 20 w 59"/>
                <a:gd name="T33" fmla="*/ 59 h 59"/>
                <a:gd name="T34" fmla="*/ 59 w 59"/>
                <a:gd name="T35" fmla="*/ 20 h 59"/>
                <a:gd name="T36" fmla="*/ 53 w 59"/>
                <a:gd name="T37" fmla="*/ 1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9">
                  <a:moveTo>
                    <a:pt x="53" y="13"/>
                  </a:moveTo>
                  <a:cubicBezTo>
                    <a:pt x="58" y="8"/>
                    <a:pt x="58" y="8"/>
                    <a:pt x="58" y="8"/>
                  </a:cubicBezTo>
                  <a:cubicBezTo>
                    <a:pt x="59" y="7"/>
                    <a:pt x="59" y="6"/>
                    <a:pt x="58" y="5"/>
                  </a:cubicBezTo>
                  <a:cubicBezTo>
                    <a:pt x="56" y="4"/>
                    <a:pt x="56" y="4"/>
                    <a:pt x="56" y="4"/>
                  </a:cubicBezTo>
                  <a:cubicBezTo>
                    <a:pt x="55" y="3"/>
                    <a:pt x="54" y="3"/>
                    <a:pt x="53" y="4"/>
                  </a:cubicBezTo>
                  <a:cubicBezTo>
                    <a:pt x="48" y="9"/>
                    <a:pt x="48" y="9"/>
                    <a:pt x="48" y="9"/>
                  </a:cubicBezTo>
                  <a:cubicBezTo>
                    <a:pt x="42" y="2"/>
                    <a:pt x="42" y="2"/>
                    <a:pt x="42" y="2"/>
                  </a:cubicBezTo>
                  <a:cubicBezTo>
                    <a:pt x="39" y="5"/>
                    <a:pt x="39" y="5"/>
                    <a:pt x="39" y="5"/>
                  </a:cubicBezTo>
                  <a:cubicBezTo>
                    <a:pt x="34" y="1"/>
                    <a:pt x="34" y="1"/>
                    <a:pt x="34" y="1"/>
                  </a:cubicBezTo>
                  <a:cubicBezTo>
                    <a:pt x="34" y="0"/>
                    <a:pt x="33" y="0"/>
                    <a:pt x="33" y="1"/>
                  </a:cubicBezTo>
                  <a:cubicBezTo>
                    <a:pt x="1" y="32"/>
                    <a:pt x="1" y="32"/>
                    <a:pt x="1" y="32"/>
                  </a:cubicBezTo>
                  <a:cubicBezTo>
                    <a:pt x="0" y="33"/>
                    <a:pt x="0" y="34"/>
                    <a:pt x="0" y="34"/>
                  </a:cubicBezTo>
                  <a:cubicBezTo>
                    <a:pt x="1" y="35"/>
                    <a:pt x="2" y="35"/>
                    <a:pt x="2" y="34"/>
                  </a:cubicBezTo>
                  <a:cubicBezTo>
                    <a:pt x="33" y="3"/>
                    <a:pt x="33" y="3"/>
                    <a:pt x="33" y="3"/>
                  </a:cubicBezTo>
                  <a:cubicBezTo>
                    <a:pt x="37" y="7"/>
                    <a:pt x="37" y="7"/>
                    <a:pt x="37" y="7"/>
                  </a:cubicBezTo>
                  <a:cubicBezTo>
                    <a:pt x="2" y="41"/>
                    <a:pt x="2" y="41"/>
                    <a:pt x="2" y="41"/>
                  </a:cubicBezTo>
                  <a:cubicBezTo>
                    <a:pt x="20" y="59"/>
                    <a:pt x="20" y="59"/>
                    <a:pt x="20" y="59"/>
                  </a:cubicBezTo>
                  <a:cubicBezTo>
                    <a:pt x="59" y="20"/>
                    <a:pt x="59" y="20"/>
                    <a:pt x="59" y="20"/>
                  </a:cubicBezTo>
                  <a:lnTo>
                    <a:pt x="53" y="13"/>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199" name="Freeform 169"/>
            <p:cNvSpPr>
              <a:spLocks/>
            </p:cNvSpPr>
            <p:nvPr userDrawn="1"/>
          </p:nvSpPr>
          <p:spPr bwMode="auto">
            <a:xfrm>
              <a:off x="6207125" y="4122738"/>
              <a:ext cx="358775" cy="363538"/>
            </a:xfrm>
            <a:custGeom>
              <a:avLst/>
              <a:gdLst>
                <a:gd name="T0" fmla="*/ 55 w 93"/>
                <a:gd name="T1" fmla="*/ 22 h 94"/>
                <a:gd name="T2" fmla="*/ 1 w 93"/>
                <a:gd name="T3" fmla="*/ 74 h 94"/>
                <a:gd name="T4" fmla="*/ 0 w 93"/>
                <a:gd name="T5" fmla="*/ 92 h 94"/>
                <a:gd name="T6" fmla="*/ 1 w 93"/>
                <a:gd name="T7" fmla="*/ 94 h 94"/>
                <a:gd name="T8" fmla="*/ 19 w 93"/>
                <a:gd name="T9" fmla="*/ 92 h 94"/>
                <a:gd name="T10" fmla="*/ 35 w 93"/>
                <a:gd name="T11" fmla="*/ 76 h 94"/>
                <a:gd name="T12" fmla="*/ 55 w 93"/>
                <a:gd name="T13" fmla="*/ 57 h 94"/>
                <a:gd name="T14" fmla="*/ 93 w 93"/>
                <a:gd name="T15" fmla="*/ 18 h 94"/>
                <a:gd name="T16" fmla="*/ 76 w 93"/>
                <a:gd name="T17" fmla="*/ 0 h 94"/>
                <a:gd name="T18" fmla="*/ 55 w 93"/>
                <a:gd name="T19"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94">
                  <a:moveTo>
                    <a:pt x="55" y="22"/>
                  </a:moveTo>
                  <a:cubicBezTo>
                    <a:pt x="1" y="74"/>
                    <a:pt x="1" y="74"/>
                    <a:pt x="1" y="74"/>
                  </a:cubicBezTo>
                  <a:cubicBezTo>
                    <a:pt x="0" y="92"/>
                    <a:pt x="0" y="92"/>
                    <a:pt x="0" y="92"/>
                  </a:cubicBezTo>
                  <a:cubicBezTo>
                    <a:pt x="0" y="93"/>
                    <a:pt x="0" y="94"/>
                    <a:pt x="1" y="94"/>
                  </a:cubicBezTo>
                  <a:cubicBezTo>
                    <a:pt x="19" y="92"/>
                    <a:pt x="19" y="92"/>
                    <a:pt x="19" y="92"/>
                  </a:cubicBezTo>
                  <a:cubicBezTo>
                    <a:pt x="35" y="76"/>
                    <a:pt x="35" y="76"/>
                    <a:pt x="35" y="76"/>
                  </a:cubicBezTo>
                  <a:cubicBezTo>
                    <a:pt x="55" y="57"/>
                    <a:pt x="55" y="57"/>
                    <a:pt x="55" y="57"/>
                  </a:cubicBezTo>
                  <a:cubicBezTo>
                    <a:pt x="93" y="18"/>
                    <a:pt x="93" y="18"/>
                    <a:pt x="93" y="18"/>
                  </a:cubicBezTo>
                  <a:cubicBezTo>
                    <a:pt x="76" y="0"/>
                    <a:pt x="76" y="0"/>
                    <a:pt x="76" y="0"/>
                  </a:cubicBezTo>
                  <a:lnTo>
                    <a:pt x="55" y="2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200" name="Freeform 170"/>
          <p:cNvSpPr>
            <a:spLocks noEditPoints="1"/>
          </p:cNvSpPr>
          <p:nvPr userDrawn="1"/>
        </p:nvSpPr>
        <p:spPr bwMode="auto">
          <a:xfrm>
            <a:off x="5882218" y="4157663"/>
            <a:ext cx="611717" cy="382588"/>
          </a:xfrm>
          <a:custGeom>
            <a:avLst/>
            <a:gdLst>
              <a:gd name="T0" fmla="*/ 253 w 289"/>
              <a:gd name="T1" fmla="*/ 78 h 241"/>
              <a:gd name="T2" fmla="*/ 253 w 289"/>
              <a:gd name="T3" fmla="*/ 212 h 241"/>
              <a:gd name="T4" fmla="*/ 253 w 289"/>
              <a:gd name="T5" fmla="*/ 236 h 241"/>
              <a:gd name="T6" fmla="*/ 253 w 289"/>
              <a:gd name="T7" fmla="*/ 241 h 241"/>
              <a:gd name="T8" fmla="*/ 39 w 289"/>
              <a:gd name="T9" fmla="*/ 241 h 241"/>
              <a:gd name="T10" fmla="*/ 39 w 289"/>
              <a:gd name="T11" fmla="*/ 236 h 241"/>
              <a:gd name="T12" fmla="*/ 39 w 289"/>
              <a:gd name="T13" fmla="*/ 212 h 241"/>
              <a:gd name="T14" fmla="*/ 39 w 289"/>
              <a:gd name="T15" fmla="*/ 78 h 241"/>
              <a:gd name="T16" fmla="*/ 68 w 289"/>
              <a:gd name="T17" fmla="*/ 78 h 241"/>
              <a:gd name="T18" fmla="*/ 68 w 289"/>
              <a:gd name="T19" fmla="*/ 212 h 241"/>
              <a:gd name="T20" fmla="*/ 99 w 289"/>
              <a:gd name="T21" fmla="*/ 212 h 241"/>
              <a:gd name="T22" fmla="*/ 99 w 289"/>
              <a:gd name="T23" fmla="*/ 78 h 241"/>
              <a:gd name="T24" fmla="*/ 129 w 289"/>
              <a:gd name="T25" fmla="*/ 78 h 241"/>
              <a:gd name="T26" fmla="*/ 129 w 289"/>
              <a:gd name="T27" fmla="*/ 212 h 241"/>
              <a:gd name="T28" fmla="*/ 160 w 289"/>
              <a:gd name="T29" fmla="*/ 212 h 241"/>
              <a:gd name="T30" fmla="*/ 160 w 289"/>
              <a:gd name="T31" fmla="*/ 78 h 241"/>
              <a:gd name="T32" fmla="*/ 197 w 289"/>
              <a:gd name="T33" fmla="*/ 78 h 241"/>
              <a:gd name="T34" fmla="*/ 197 w 289"/>
              <a:gd name="T35" fmla="*/ 212 h 241"/>
              <a:gd name="T36" fmla="*/ 221 w 289"/>
              <a:gd name="T37" fmla="*/ 212 h 241"/>
              <a:gd name="T38" fmla="*/ 221 w 289"/>
              <a:gd name="T39" fmla="*/ 78 h 241"/>
              <a:gd name="T40" fmla="*/ 253 w 289"/>
              <a:gd name="T41" fmla="*/ 78 h 241"/>
              <a:gd name="T42" fmla="*/ 289 w 289"/>
              <a:gd name="T43" fmla="*/ 68 h 241"/>
              <a:gd name="T44" fmla="*/ 143 w 289"/>
              <a:gd name="T45" fmla="*/ 0 h 241"/>
              <a:gd name="T46" fmla="*/ 0 w 289"/>
              <a:gd name="T47" fmla="*/ 68 h 241"/>
              <a:gd name="T48" fmla="*/ 289 w 289"/>
              <a:gd name="T49" fmla="*/ 6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9" h="241">
                <a:moveTo>
                  <a:pt x="253" y="78"/>
                </a:moveTo>
                <a:lnTo>
                  <a:pt x="253" y="212"/>
                </a:lnTo>
                <a:lnTo>
                  <a:pt x="253" y="236"/>
                </a:lnTo>
                <a:lnTo>
                  <a:pt x="253" y="241"/>
                </a:lnTo>
                <a:lnTo>
                  <a:pt x="39" y="241"/>
                </a:lnTo>
                <a:lnTo>
                  <a:pt x="39" y="236"/>
                </a:lnTo>
                <a:lnTo>
                  <a:pt x="39" y="212"/>
                </a:lnTo>
                <a:lnTo>
                  <a:pt x="39" y="78"/>
                </a:lnTo>
                <a:lnTo>
                  <a:pt x="68" y="78"/>
                </a:lnTo>
                <a:lnTo>
                  <a:pt x="68" y="212"/>
                </a:lnTo>
                <a:lnTo>
                  <a:pt x="99" y="212"/>
                </a:lnTo>
                <a:lnTo>
                  <a:pt x="99" y="78"/>
                </a:lnTo>
                <a:lnTo>
                  <a:pt x="129" y="78"/>
                </a:lnTo>
                <a:lnTo>
                  <a:pt x="129" y="212"/>
                </a:lnTo>
                <a:lnTo>
                  <a:pt x="160" y="212"/>
                </a:lnTo>
                <a:lnTo>
                  <a:pt x="160" y="78"/>
                </a:lnTo>
                <a:lnTo>
                  <a:pt x="197" y="78"/>
                </a:lnTo>
                <a:lnTo>
                  <a:pt x="197" y="212"/>
                </a:lnTo>
                <a:lnTo>
                  <a:pt x="221" y="212"/>
                </a:lnTo>
                <a:lnTo>
                  <a:pt x="221" y="78"/>
                </a:lnTo>
                <a:lnTo>
                  <a:pt x="253" y="78"/>
                </a:lnTo>
                <a:close/>
                <a:moveTo>
                  <a:pt x="289" y="68"/>
                </a:moveTo>
                <a:lnTo>
                  <a:pt x="143" y="0"/>
                </a:lnTo>
                <a:lnTo>
                  <a:pt x="0" y="68"/>
                </a:lnTo>
                <a:lnTo>
                  <a:pt x="289" y="6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01" name="Group 200"/>
          <p:cNvGrpSpPr/>
          <p:nvPr userDrawn="1"/>
        </p:nvGrpSpPr>
        <p:grpSpPr>
          <a:xfrm>
            <a:off x="10947400" y="3883026"/>
            <a:ext cx="433917" cy="239713"/>
            <a:chOff x="8210550" y="3883025"/>
            <a:chExt cx="325438" cy="239713"/>
          </a:xfrm>
        </p:grpSpPr>
        <p:sp>
          <p:nvSpPr>
            <p:cNvPr id="202" name="Freeform 171"/>
            <p:cNvSpPr>
              <a:spLocks/>
            </p:cNvSpPr>
            <p:nvPr userDrawn="1"/>
          </p:nvSpPr>
          <p:spPr bwMode="auto">
            <a:xfrm>
              <a:off x="8434388" y="3883025"/>
              <a:ext cx="101600" cy="239713"/>
            </a:xfrm>
            <a:custGeom>
              <a:avLst/>
              <a:gdLst>
                <a:gd name="T0" fmla="*/ 64 w 64"/>
                <a:gd name="T1" fmla="*/ 151 h 151"/>
                <a:gd name="T2" fmla="*/ 64 w 64"/>
                <a:gd name="T3" fmla="*/ 25 h 151"/>
                <a:gd name="T4" fmla="*/ 0 w 64"/>
                <a:gd name="T5" fmla="*/ 0 h 151"/>
                <a:gd name="T6" fmla="*/ 0 w 64"/>
                <a:gd name="T7" fmla="*/ 0 h 151"/>
                <a:gd name="T8" fmla="*/ 0 w 64"/>
                <a:gd name="T9" fmla="*/ 125 h 151"/>
                <a:gd name="T10" fmla="*/ 64 w 64"/>
                <a:gd name="T11" fmla="*/ 151 h 151"/>
              </a:gdLst>
              <a:ahLst/>
              <a:cxnLst>
                <a:cxn ang="0">
                  <a:pos x="T0" y="T1"/>
                </a:cxn>
                <a:cxn ang="0">
                  <a:pos x="T2" y="T3"/>
                </a:cxn>
                <a:cxn ang="0">
                  <a:pos x="T4" y="T5"/>
                </a:cxn>
                <a:cxn ang="0">
                  <a:pos x="T6" y="T7"/>
                </a:cxn>
                <a:cxn ang="0">
                  <a:pos x="T8" y="T9"/>
                </a:cxn>
                <a:cxn ang="0">
                  <a:pos x="T10" y="T11"/>
                </a:cxn>
              </a:cxnLst>
              <a:rect l="0" t="0" r="r" b="b"/>
              <a:pathLst>
                <a:path w="64" h="151">
                  <a:moveTo>
                    <a:pt x="64" y="151"/>
                  </a:moveTo>
                  <a:lnTo>
                    <a:pt x="64" y="25"/>
                  </a:lnTo>
                  <a:lnTo>
                    <a:pt x="0" y="0"/>
                  </a:lnTo>
                  <a:lnTo>
                    <a:pt x="0" y="0"/>
                  </a:lnTo>
                  <a:lnTo>
                    <a:pt x="0" y="125"/>
                  </a:lnTo>
                  <a:lnTo>
                    <a:pt x="64" y="15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3" name="Freeform 172"/>
            <p:cNvSpPr>
              <a:spLocks/>
            </p:cNvSpPr>
            <p:nvPr userDrawn="1"/>
          </p:nvSpPr>
          <p:spPr bwMode="auto">
            <a:xfrm>
              <a:off x="8210550" y="3883025"/>
              <a:ext cx="104775" cy="239713"/>
            </a:xfrm>
            <a:custGeom>
              <a:avLst/>
              <a:gdLst>
                <a:gd name="T0" fmla="*/ 66 w 66"/>
                <a:gd name="T1" fmla="*/ 151 h 151"/>
                <a:gd name="T2" fmla="*/ 66 w 66"/>
                <a:gd name="T3" fmla="*/ 25 h 151"/>
                <a:gd name="T4" fmla="*/ 0 w 66"/>
                <a:gd name="T5" fmla="*/ 0 h 151"/>
                <a:gd name="T6" fmla="*/ 0 w 66"/>
                <a:gd name="T7" fmla="*/ 125 h 151"/>
                <a:gd name="T8" fmla="*/ 66 w 66"/>
                <a:gd name="T9" fmla="*/ 151 h 151"/>
              </a:gdLst>
              <a:ahLst/>
              <a:cxnLst>
                <a:cxn ang="0">
                  <a:pos x="T0" y="T1"/>
                </a:cxn>
                <a:cxn ang="0">
                  <a:pos x="T2" y="T3"/>
                </a:cxn>
                <a:cxn ang="0">
                  <a:pos x="T4" y="T5"/>
                </a:cxn>
                <a:cxn ang="0">
                  <a:pos x="T6" y="T7"/>
                </a:cxn>
                <a:cxn ang="0">
                  <a:pos x="T8" y="T9"/>
                </a:cxn>
              </a:cxnLst>
              <a:rect l="0" t="0" r="r" b="b"/>
              <a:pathLst>
                <a:path w="66" h="151">
                  <a:moveTo>
                    <a:pt x="66" y="151"/>
                  </a:moveTo>
                  <a:lnTo>
                    <a:pt x="66" y="25"/>
                  </a:lnTo>
                  <a:lnTo>
                    <a:pt x="0" y="0"/>
                  </a:lnTo>
                  <a:lnTo>
                    <a:pt x="0" y="125"/>
                  </a:lnTo>
                  <a:lnTo>
                    <a:pt x="66" y="15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4" name="Freeform 173"/>
            <p:cNvSpPr>
              <a:spLocks/>
            </p:cNvSpPr>
            <p:nvPr userDrawn="1"/>
          </p:nvSpPr>
          <p:spPr bwMode="auto">
            <a:xfrm>
              <a:off x="8323263" y="3883025"/>
              <a:ext cx="100013" cy="239713"/>
            </a:xfrm>
            <a:custGeom>
              <a:avLst/>
              <a:gdLst>
                <a:gd name="T0" fmla="*/ 63 w 63"/>
                <a:gd name="T1" fmla="*/ 125 h 151"/>
                <a:gd name="T2" fmla="*/ 63 w 63"/>
                <a:gd name="T3" fmla="*/ 108 h 151"/>
                <a:gd name="T4" fmla="*/ 63 w 63"/>
                <a:gd name="T5" fmla="*/ 0 h 151"/>
                <a:gd name="T6" fmla="*/ 0 w 63"/>
                <a:gd name="T7" fmla="*/ 25 h 151"/>
                <a:gd name="T8" fmla="*/ 0 w 63"/>
                <a:gd name="T9" fmla="*/ 151 h 151"/>
                <a:gd name="T10" fmla="*/ 63 w 63"/>
                <a:gd name="T11" fmla="*/ 125 h 151"/>
              </a:gdLst>
              <a:ahLst/>
              <a:cxnLst>
                <a:cxn ang="0">
                  <a:pos x="T0" y="T1"/>
                </a:cxn>
                <a:cxn ang="0">
                  <a:pos x="T2" y="T3"/>
                </a:cxn>
                <a:cxn ang="0">
                  <a:pos x="T4" y="T5"/>
                </a:cxn>
                <a:cxn ang="0">
                  <a:pos x="T6" y="T7"/>
                </a:cxn>
                <a:cxn ang="0">
                  <a:pos x="T8" y="T9"/>
                </a:cxn>
                <a:cxn ang="0">
                  <a:pos x="T10" y="T11"/>
                </a:cxn>
              </a:cxnLst>
              <a:rect l="0" t="0" r="r" b="b"/>
              <a:pathLst>
                <a:path w="63" h="151">
                  <a:moveTo>
                    <a:pt x="63" y="125"/>
                  </a:moveTo>
                  <a:lnTo>
                    <a:pt x="63" y="108"/>
                  </a:lnTo>
                  <a:lnTo>
                    <a:pt x="63" y="0"/>
                  </a:lnTo>
                  <a:lnTo>
                    <a:pt x="0" y="25"/>
                  </a:lnTo>
                  <a:lnTo>
                    <a:pt x="0" y="151"/>
                  </a:lnTo>
                  <a:lnTo>
                    <a:pt x="63" y="125"/>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05" name="Group 204"/>
          <p:cNvGrpSpPr/>
          <p:nvPr userDrawn="1"/>
        </p:nvGrpSpPr>
        <p:grpSpPr>
          <a:xfrm>
            <a:off x="10073218" y="1314451"/>
            <a:ext cx="560916" cy="277813"/>
            <a:chOff x="7554913" y="1314450"/>
            <a:chExt cx="420687" cy="277813"/>
          </a:xfrm>
        </p:grpSpPr>
        <p:sp>
          <p:nvSpPr>
            <p:cNvPr id="206" name="Freeform 174"/>
            <p:cNvSpPr>
              <a:spLocks/>
            </p:cNvSpPr>
            <p:nvPr userDrawn="1"/>
          </p:nvSpPr>
          <p:spPr bwMode="auto">
            <a:xfrm>
              <a:off x="7832725" y="1314450"/>
              <a:ext cx="142875" cy="263525"/>
            </a:xfrm>
            <a:custGeom>
              <a:avLst/>
              <a:gdLst>
                <a:gd name="T0" fmla="*/ 37 w 37"/>
                <a:gd name="T1" fmla="*/ 68 h 68"/>
                <a:gd name="T2" fmla="*/ 37 w 37"/>
                <a:gd name="T3" fmla="*/ 65 h 68"/>
                <a:gd name="T4" fmla="*/ 37 w 37"/>
                <a:gd name="T5" fmla="*/ 7 h 68"/>
                <a:gd name="T6" fmla="*/ 32 w 37"/>
                <a:gd name="T7" fmla="*/ 0 h 68"/>
                <a:gd name="T8" fmla="*/ 0 w 37"/>
                <a:gd name="T9" fmla="*/ 32 h 68"/>
                <a:gd name="T10" fmla="*/ 37 w 37"/>
                <a:gd name="T11" fmla="*/ 68 h 68"/>
              </a:gdLst>
              <a:ahLst/>
              <a:cxnLst>
                <a:cxn ang="0">
                  <a:pos x="T0" y="T1"/>
                </a:cxn>
                <a:cxn ang="0">
                  <a:pos x="T2" y="T3"/>
                </a:cxn>
                <a:cxn ang="0">
                  <a:pos x="T4" y="T5"/>
                </a:cxn>
                <a:cxn ang="0">
                  <a:pos x="T6" y="T7"/>
                </a:cxn>
                <a:cxn ang="0">
                  <a:pos x="T8" y="T9"/>
                </a:cxn>
                <a:cxn ang="0">
                  <a:pos x="T10" y="T11"/>
                </a:cxn>
              </a:cxnLst>
              <a:rect l="0" t="0" r="r" b="b"/>
              <a:pathLst>
                <a:path w="37" h="68">
                  <a:moveTo>
                    <a:pt x="37" y="68"/>
                  </a:moveTo>
                  <a:cubicBezTo>
                    <a:pt x="37" y="68"/>
                    <a:pt x="37" y="66"/>
                    <a:pt x="37" y="65"/>
                  </a:cubicBezTo>
                  <a:cubicBezTo>
                    <a:pt x="37" y="7"/>
                    <a:pt x="37" y="7"/>
                    <a:pt x="37" y="7"/>
                  </a:cubicBezTo>
                  <a:cubicBezTo>
                    <a:pt x="37" y="4"/>
                    <a:pt x="35" y="1"/>
                    <a:pt x="32" y="0"/>
                  </a:cubicBezTo>
                  <a:cubicBezTo>
                    <a:pt x="0" y="32"/>
                    <a:pt x="0" y="32"/>
                    <a:pt x="0" y="32"/>
                  </a:cubicBezTo>
                  <a:lnTo>
                    <a:pt x="37" y="68"/>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7" name="Freeform 175"/>
            <p:cNvSpPr>
              <a:spLocks/>
            </p:cNvSpPr>
            <p:nvPr userDrawn="1"/>
          </p:nvSpPr>
          <p:spPr bwMode="auto">
            <a:xfrm>
              <a:off x="7554913" y="1314450"/>
              <a:ext cx="142875" cy="266700"/>
            </a:xfrm>
            <a:custGeom>
              <a:avLst/>
              <a:gdLst>
                <a:gd name="T0" fmla="*/ 5 w 37"/>
                <a:gd name="T1" fmla="*/ 0 h 69"/>
                <a:gd name="T2" fmla="*/ 0 w 37"/>
                <a:gd name="T3" fmla="*/ 7 h 69"/>
                <a:gd name="T4" fmla="*/ 0 w 37"/>
                <a:gd name="T5" fmla="*/ 65 h 69"/>
                <a:gd name="T6" fmla="*/ 1 w 37"/>
                <a:gd name="T7" fmla="*/ 69 h 69"/>
                <a:gd name="T8" fmla="*/ 37 w 37"/>
                <a:gd name="T9" fmla="*/ 32 h 69"/>
                <a:gd name="T10" fmla="*/ 5 w 37"/>
                <a:gd name="T11" fmla="*/ 0 h 69"/>
              </a:gdLst>
              <a:ahLst/>
              <a:cxnLst>
                <a:cxn ang="0">
                  <a:pos x="T0" y="T1"/>
                </a:cxn>
                <a:cxn ang="0">
                  <a:pos x="T2" y="T3"/>
                </a:cxn>
                <a:cxn ang="0">
                  <a:pos x="T4" y="T5"/>
                </a:cxn>
                <a:cxn ang="0">
                  <a:pos x="T6" y="T7"/>
                </a:cxn>
                <a:cxn ang="0">
                  <a:pos x="T8" y="T9"/>
                </a:cxn>
                <a:cxn ang="0">
                  <a:pos x="T10" y="T11"/>
                </a:cxn>
              </a:cxnLst>
              <a:rect l="0" t="0" r="r" b="b"/>
              <a:pathLst>
                <a:path w="37" h="69">
                  <a:moveTo>
                    <a:pt x="5" y="0"/>
                  </a:moveTo>
                  <a:cubicBezTo>
                    <a:pt x="2" y="1"/>
                    <a:pt x="0" y="4"/>
                    <a:pt x="0" y="7"/>
                  </a:cubicBezTo>
                  <a:cubicBezTo>
                    <a:pt x="0" y="65"/>
                    <a:pt x="0" y="65"/>
                    <a:pt x="0" y="65"/>
                  </a:cubicBezTo>
                  <a:cubicBezTo>
                    <a:pt x="0" y="66"/>
                    <a:pt x="0" y="68"/>
                    <a:pt x="1" y="69"/>
                  </a:cubicBezTo>
                  <a:cubicBezTo>
                    <a:pt x="37" y="32"/>
                    <a:pt x="37" y="32"/>
                    <a:pt x="37" y="32"/>
                  </a:cubicBezTo>
                  <a:lnTo>
                    <a:pt x="5"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8" name="Freeform 176"/>
            <p:cNvSpPr>
              <a:spLocks/>
            </p:cNvSpPr>
            <p:nvPr userDrawn="1"/>
          </p:nvSpPr>
          <p:spPr bwMode="auto">
            <a:xfrm>
              <a:off x="7573963" y="1454150"/>
              <a:ext cx="382588" cy="138113"/>
            </a:xfrm>
            <a:custGeom>
              <a:avLst/>
              <a:gdLst>
                <a:gd name="T0" fmla="*/ 57 w 99"/>
                <a:gd name="T1" fmla="*/ 6 h 36"/>
                <a:gd name="T2" fmla="*/ 50 w 99"/>
                <a:gd name="T3" fmla="*/ 9 h 36"/>
                <a:gd name="T4" fmla="*/ 43 w 99"/>
                <a:gd name="T5" fmla="*/ 6 h 36"/>
                <a:gd name="T6" fmla="*/ 36 w 99"/>
                <a:gd name="T7" fmla="*/ 0 h 36"/>
                <a:gd name="T8" fmla="*/ 0 w 99"/>
                <a:gd name="T9" fmla="*/ 36 h 36"/>
                <a:gd name="T10" fmla="*/ 2 w 99"/>
                <a:gd name="T11" fmla="*/ 36 h 36"/>
                <a:gd name="T12" fmla="*/ 97 w 99"/>
                <a:gd name="T13" fmla="*/ 36 h 36"/>
                <a:gd name="T14" fmla="*/ 99 w 99"/>
                <a:gd name="T15" fmla="*/ 36 h 36"/>
                <a:gd name="T16" fmla="*/ 63 w 99"/>
                <a:gd name="T17" fmla="*/ 0 h 36"/>
                <a:gd name="T18" fmla="*/ 57 w 99"/>
                <a:gd name="T19"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36">
                  <a:moveTo>
                    <a:pt x="57" y="6"/>
                  </a:moveTo>
                  <a:cubicBezTo>
                    <a:pt x="55" y="8"/>
                    <a:pt x="52" y="9"/>
                    <a:pt x="50" y="9"/>
                  </a:cubicBezTo>
                  <a:cubicBezTo>
                    <a:pt x="47" y="9"/>
                    <a:pt x="45" y="8"/>
                    <a:pt x="43" y="6"/>
                  </a:cubicBezTo>
                  <a:cubicBezTo>
                    <a:pt x="36" y="0"/>
                    <a:pt x="36" y="0"/>
                    <a:pt x="36" y="0"/>
                  </a:cubicBezTo>
                  <a:cubicBezTo>
                    <a:pt x="0" y="36"/>
                    <a:pt x="0" y="36"/>
                    <a:pt x="0" y="36"/>
                  </a:cubicBezTo>
                  <a:cubicBezTo>
                    <a:pt x="1" y="36"/>
                    <a:pt x="1" y="36"/>
                    <a:pt x="2" y="36"/>
                  </a:cubicBezTo>
                  <a:cubicBezTo>
                    <a:pt x="97" y="36"/>
                    <a:pt x="97" y="36"/>
                    <a:pt x="97" y="36"/>
                  </a:cubicBezTo>
                  <a:cubicBezTo>
                    <a:pt x="98" y="36"/>
                    <a:pt x="98" y="36"/>
                    <a:pt x="99" y="36"/>
                  </a:cubicBezTo>
                  <a:cubicBezTo>
                    <a:pt x="63" y="0"/>
                    <a:pt x="63" y="0"/>
                    <a:pt x="63" y="0"/>
                  </a:cubicBezTo>
                  <a:lnTo>
                    <a:pt x="57" y="6"/>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09" name="Freeform 177"/>
            <p:cNvSpPr>
              <a:spLocks/>
            </p:cNvSpPr>
            <p:nvPr userDrawn="1"/>
          </p:nvSpPr>
          <p:spPr bwMode="auto">
            <a:xfrm>
              <a:off x="7604125" y="1314450"/>
              <a:ext cx="320675" cy="155575"/>
            </a:xfrm>
            <a:custGeom>
              <a:avLst/>
              <a:gdLst>
                <a:gd name="T0" fmla="*/ 0 w 83"/>
                <a:gd name="T1" fmla="*/ 0 h 40"/>
                <a:gd name="T2" fmla="*/ 28 w 83"/>
                <a:gd name="T3" fmla="*/ 28 h 40"/>
                <a:gd name="T4" fmla="*/ 32 w 83"/>
                <a:gd name="T5" fmla="*/ 32 h 40"/>
                <a:gd name="T6" fmla="*/ 39 w 83"/>
                <a:gd name="T7" fmla="*/ 38 h 40"/>
                <a:gd name="T8" fmla="*/ 45 w 83"/>
                <a:gd name="T9" fmla="*/ 38 h 40"/>
                <a:gd name="T10" fmla="*/ 51 w 83"/>
                <a:gd name="T11" fmla="*/ 32 h 40"/>
                <a:gd name="T12" fmla="*/ 55 w 83"/>
                <a:gd name="T13" fmla="*/ 28 h 40"/>
                <a:gd name="T14" fmla="*/ 83 w 83"/>
                <a:gd name="T15" fmla="*/ 0 h 40"/>
                <a:gd name="T16" fmla="*/ 0 w 83"/>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40">
                  <a:moveTo>
                    <a:pt x="0" y="0"/>
                  </a:moveTo>
                  <a:cubicBezTo>
                    <a:pt x="28" y="28"/>
                    <a:pt x="28" y="28"/>
                    <a:pt x="28" y="28"/>
                  </a:cubicBezTo>
                  <a:cubicBezTo>
                    <a:pt x="32" y="32"/>
                    <a:pt x="32" y="32"/>
                    <a:pt x="32" y="32"/>
                  </a:cubicBezTo>
                  <a:cubicBezTo>
                    <a:pt x="39" y="38"/>
                    <a:pt x="39" y="38"/>
                    <a:pt x="39" y="38"/>
                  </a:cubicBezTo>
                  <a:cubicBezTo>
                    <a:pt x="40" y="40"/>
                    <a:pt x="43" y="40"/>
                    <a:pt x="45" y="38"/>
                  </a:cubicBezTo>
                  <a:cubicBezTo>
                    <a:pt x="51" y="32"/>
                    <a:pt x="51" y="32"/>
                    <a:pt x="51" y="32"/>
                  </a:cubicBezTo>
                  <a:cubicBezTo>
                    <a:pt x="55" y="28"/>
                    <a:pt x="55" y="28"/>
                    <a:pt x="55" y="28"/>
                  </a:cubicBezTo>
                  <a:cubicBezTo>
                    <a:pt x="83" y="0"/>
                    <a:pt x="83" y="0"/>
                    <a:pt x="83" y="0"/>
                  </a:cubicBezTo>
                  <a:lnTo>
                    <a:pt x="0"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210" name="Freeform 178"/>
          <p:cNvSpPr>
            <a:spLocks noEditPoints="1"/>
          </p:cNvSpPr>
          <p:nvPr userDrawn="1"/>
        </p:nvSpPr>
        <p:spPr bwMode="auto">
          <a:xfrm>
            <a:off x="7626350" y="4003676"/>
            <a:ext cx="603251" cy="428625"/>
          </a:xfrm>
          <a:custGeom>
            <a:avLst/>
            <a:gdLst>
              <a:gd name="T0" fmla="*/ 103 w 117"/>
              <a:gd name="T1" fmla="*/ 55 h 111"/>
              <a:gd name="T2" fmla="*/ 89 w 117"/>
              <a:gd name="T3" fmla="*/ 69 h 111"/>
              <a:gd name="T4" fmla="*/ 95 w 117"/>
              <a:gd name="T5" fmla="*/ 80 h 111"/>
              <a:gd name="T6" fmla="*/ 66 w 117"/>
              <a:gd name="T7" fmla="*/ 102 h 111"/>
              <a:gd name="T8" fmla="*/ 50 w 117"/>
              <a:gd name="T9" fmla="*/ 92 h 111"/>
              <a:gd name="T10" fmla="*/ 49 w 117"/>
              <a:gd name="T11" fmla="*/ 81 h 111"/>
              <a:gd name="T12" fmla="*/ 88 w 117"/>
              <a:gd name="T13" fmla="*/ 25 h 111"/>
              <a:gd name="T14" fmla="*/ 81 w 117"/>
              <a:gd name="T15" fmla="*/ 10 h 111"/>
              <a:gd name="T16" fmla="*/ 81 w 117"/>
              <a:gd name="T17" fmla="*/ 9 h 111"/>
              <a:gd name="T18" fmla="*/ 73 w 117"/>
              <a:gd name="T19" fmla="*/ 0 h 111"/>
              <a:gd name="T20" fmla="*/ 65 w 117"/>
              <a:gd name="T21" fmla="*/ 9 h 111"/>
              <a:gd name="T22" fmla="*/ 73 w 117"/>
              <a:gd name="T23" fmla="*/ 17 h 111"/>
              <a:gd name="T24" fmla="*/ 76 w 117"/>
              <a:gd name="T25" fmla="*/ 16 h 111"/>
              <a:gd name="T26" fmla="*/ 80 w 117"/>
              <a:gd name="T27" fmla="*/ 24 h 111"/>
              <a:gd name="T28" fmla="*/ 44 w 117"/>
              <a:gd name="T29" fmla="*/ 73 h 111"/>
              <a:gd name="T30" fmla="*/ 20 w 117"/>
              <a:gd name="T31" fmla="*/ 51 h 111"/>
              <a:gd name="T32" fmla="*/ 9 w 117"/>
              <a:gd name="T33" fmla="*/ 24 h 111"/>
              <a:gd name="T34" fmla="*/ 13 w 117"/>
              <a:gd name="T35" fmla="*/ 16 h 111"/>
              <a:gd name="T36" fmla="*/ 15 w 117"/>
              <a:gd name="T37" fmla="*/ 17 h 111"/>
              <a:gd name="T38" fmla="*/ 24 w 117"/>
              <a:gd name="T39" fmla="*/ 9 h 111"/>
              <a:gd name="T40" fmla="*/ 15 w 117"/>
              <a:gd name="T41" fmla="*/ 0 h 111"/>
              <a:gd name="T42" fmla="*/ 7 w 117"/>
              <a:gd name="T43" fmla="*/ 9 h 111"/>
              <a:gd name="T44" fmla="*/ 7 w 117"/>
              <a:gd name="T45" fmla="*/ 10 h 111"/>
              <a:gd name="T46" fmla="*/ 0 w 117"/>
              <a:gd name="T47" fmla="*/ 25 h 111"/>
              <a:gd name="T48" fmla="*/ 40 w 117"/>
              <a:gd name="T49" fmla="*/ 81 h 111"/>
              <a:gd name="T50" fmla="*/ 42 w 117"/>
              <a:gd name="T51" fmla="*/ 94 h 111"/>
              <a:gd name="T52" fmla="*/ 66 w 117"/>
              <a:gd name="T53" fmla="*/ 110 h 111"/>
              <a:gd name="T54" fmla="*/ 67 w 117"/>
              <a:gd name="T55" fmla="*/ 111 h 111"/>
              <a:gd name="T56" fmla="*/ 103 w 117"/>
              <a:gd name="T57" fmla="*/ 83 h 111"/>
              <a:gd name="T58" fmla="*/ 103 w 117"/>
              <a:gd name="T59" fmla="*/ 83 h 111"/>
              <a:gd name="T60" fmla="*/ 117 w 117"/>
              <a:gd name="T61" fmla="*/ 69 h 111"/>
              <a:gd name="T62" fmla="*/ 103 w 117"/>
              <a:gd name="T63" fmla="*/ 55 h 111"/>
              <a:gd name="T64" fmla="*/ 103 w 117"/>
              <a:gd name="T65" fmla="*/ 77 h 111"/>
              <a:gd name="T66" fmla="*/ 95 w 117"/>
              <a:gd name="T67" fmla="*/ 69 h 111"/>
              <a:gd name="T68" fmla="*/ 103 w 117"/>
              <a:gd name="T69" fmla="*/ 62 h 111"/>
              <a:gd name="T70" fmla="*/ 110 w 117"/>
              <a:gd name="T71" fmla="*/ 69 h 111"/>
              <a:gd name="T72" fmla="*/ 103 w 117"/>
              <a:gd name="T73" fmla="*/ 7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11">
                <a:moveTo>
                  <a:pt x="103" y="55"/>
                </a:moveTo>
                <a:cubicBezTo>
                  <a:pt x="95" y="55"/>
                  <a:pt x="89" y="61"/>
                  <a:pt x="89" y="69"/>
                </a:cubicBezTo>
                <a:cubicBezTo>
                  <a:pt x="89" y="74"/>
                  <a:pt x="91" y="78"/>
                  <a:pt x="95" y="80"/>
                </a:cubicBezTo>
                <a:cubicBezTo>
                  <a:pt x="87" y="95"/>
                  <a:pt x="77" y="102"/>
                  <a:pt x="66" y="102"/>
                </a:cubicBezTo>
                <a:cubicBezTo>
                  <a:pt x="58" y="102"/>
                  <a:pt x="51" y="96"/>
                  <a:pt x="50" y="92"/>
                </a:cubicBezTo>
                <a:cubicBezTo>
                  <a:pt x="49" y="90"/>
                  <a:pt x="49" y="85"/>
                  <a:pt x="49" y="81"/>
                </a:cubicBezTo>
                <a:cubicBezTo>
                  <a:pt x="72" y="76"/>
                  <a:pt x="88" y="32"/>
                  <a:pt x="88" y="25"/>
                </a:cubicBezTo>
                <a:cubicBezTo>
                  <a:pt x="89" y="20"/>
                  <a:pt x="85" y="14"/>
                  <a:pt x="81" y="10"/>
                </a:cubicBezTo>
                <a:cubicBezTo>
                  <a:pt x="81" y="9"/>
                  <a:pt x="81" y="9"/>
                  <a:pt x="81" y="9"/>
                </a:cubicBezTo>
                <a:cubicBezTo>
                  <a:pt x="81" y="4"/>
                  <a:pt x="78" y="0"/>
                  <a:pt x="73" y="0"/>
                </a:cubicBezTo>
                <a:cubicBezTo>
                  <a:pt x="69" y="0"/>
                  <a:pt x="65" y="4"/>
                  <a:pt x="65" y="9"/>
                </a:cubicBezTo>
                <a:cubicBezTo>
                  <a:pt x="65" y="13"/>
                  <a:pt x="69" y="17"/>
                  <a:pt x="73" y="17"/>
                </a:cubicBezTo>
                <a:cubicBezTo>
                  <a:pt x="74" y="17"/>
                  <a:pt x="75" y="17"/>
                  <a:pt x="76" y="16"/>
                </a:cubicBezTo>
                <a:cubicBezTo>
                  <a:pt x="78" y="19"/>
                  <a:pt x="80" y="22"/>
                  <a:pt x="80" y="24"/>
                </a:cubicBezTo>
                <a:cubicBezTo>
                  <a:pt x="79" y="30"/>
                  <a:pt x="62" y="73"/>
                  <a:pt x="44" y="73"/>
                </a:cubicBezTo>
                <a:cubicBezTo>
                  <a:pt x="37" y="73"/>
                  <a:pt x="29" y="65"/>
                  <a:pt x="20" y="51"/>
                </a:cubicBezTo>
                <a:cubicBezTo>
                  <a:pt x="14" y="40"/>
                  <a:pt x="9" y="27"/>
                  <a:pt x="9" y="24"/>
                </a:cubicBezTo>
                <a:cubicBezTo>
                  <a:pt x="9" y="22"/>
                  <a:pt x="10" y="19"/>
                  <a:pt x="13" y="16"/>
                </a:cubicBezTo>
                <a:cubicBezTo>
                  <a:pt x="14" y="17"/>
                  <a:pt x="15" y="17"/>
                  <a:pt x="15" y="17"/>
                </a:cubicBezTo>
                <a:cubicBezTo>
                  <a:pt x="20" y="17"/>
                  <a:pt x="24" y="13"/>
                  <a:pt x="24" y="9"/>
                </a:cubicBezTo>
                <a:cubicBezTo>
                  <a:pt x="24" y="4"/>
                  <a:pt x="20" y="0"/>
                  <a:pt x="15" y="0"/>
                </a:cubicBezTo>
                <a:cubicBezTo>
                  <a:pt x="11" y="0"/>
                  <a:pt x="7" y="4"/>
                  <a:pt x="7" y="9"/>
                </a:cubicBezTo>
                <a:cubicBezTo>
                  <a:pt x="7" y="9"/>
                  <a:pt x="7" y="9"/>
                  <a:pt x="7" y="10"/>
                </a:cubicBezTo>
                <a:cubicBezTo>
                  <a:pt x="4" y="14"/>
                  <a:pt x="0" y="20"/>
                  <a:pt x="0" y="25"/>
                </a:cubicBezTo>
                <a:cubicBezTo>
                  <a:pt x="1" y="32"/>
                  <a:pt x="17" y="76"/>
                  <a:pt x="40" y="81"/>
                </a:cubicBezTo>
                <a:cubicBezTo>
                  <a:pt x="40" y="85"/>
                  <a:pt x="41" y="91"/>
                  <a:pt x="42" y="94"/>
                </a:cubicBezTo>
                <a:cubicBezTo>
                  <a:pt x="44" y="102"/>
                  <a:pt x="54" y="110"/>
                  <a:pt x="66" y="110"/>
                </a:cubicBezTo>
                <a:cubicBezTo>
                  <a:pt x="66" y="111"/>
                  <a:pt x="67" y="111"/>
                  <a:pt x="67" y="111"/>
                </a:cubicBezTo>
                <a:cubicBezTo>
                  <a:pt x="76" y="111"/>
                  <a:pt x="91" y="107"/>
                  <a:pt x="103" y="83"/>
                </a:cubicBezTo>
                <a:cubicBezTo>
                  <a:pt x="103" y="83"/>
                  <a:pt x="103" y="83"/>
                  <a:pt x="103" y="83"/>
                </a:cubicBezTo>
                <a:cubicBezTo>
                  <a:pt x="110" y="83"/>
                  <a:pt x="117" y="77"/>
                  <a:pt x="117" y="69"/>
                </a:cubicBezTo>
                <a:cubicBezTo>
                  <a:pt x="117" y="61"/>
                  <a:pt x="110" y="55"/>
                  <a:pt x="103" y="55"/>
                </a:cubicBezTo>
                <a:close/>
                <a:moveTo>
                  <a:pt x="103" y="77"/>
                </a:moveTo>
                <a:cubicBezTo>
                  <a:pt x="99" y="77"/>
                  <a:pt x="95" y="73"/>
                  <a:pt x="95" y="69"/>
                </a:cubicBezTo>
                <a:cubicBezTo>
                  <a:pt x="95" y="65"/>
                  <a:pt x="99" y="62"/>
                  <a:pt x="103" y="62"/>
                </a:cubicBezTo>
                <a:cubicBezTo>
                  <a:pt x="107" y="62"/>
                  <a:pt x="110" y="65"/>
                  <a:pt x="110" y="69"/>
                </a:cubicBezTo>
                <a:cubicBezTo>
                  <a:pt x="110" y="73"/>
                  <a:pt x="107" y="77"/>
                  <a:pt x="103" y="7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1" name="Oval 179"/>
          <p:cNvSpPr>
            <a:spLocks noChangeArrowheads="1"/>
          </p:cNvSpPr>
          <p:nvPr userDrawn="1"/>
        </p:nvSpPr>
        <p:spPr bwMode="auto">
          <a:xfrm>
            <a:off x="8136467" y="4254500"/>
            <a:ext cx="42333" cy="31750"/>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2" name="Freeform 180"/>
          <p:cNvSpPr>
            <a:spLocks noEditPoints="1"/>
          </p:cNvSpPr>
          <p:nvPr userDrawn="1"/>
        </p:nvSpPr>
        <p:spPr bwMode="auto">
          <a:xfrm>
            <a:off x="10149418" y="2349500"/>
            <a:ext cx="499533" cy="363538"/>
          </a:xfrm>
          <a:custGeom>
            <a:avLst/>
            <a:gdLst>
              <a:gd name="T0" fmla="*/ 29 w 97"/>
              <a:gd name="T1" fmla="*/ 6 h 94"/>
              <a:gd name="T2" fmla="*/ 68 w 97"/>
              <a:gd name="T3" fmla="*/ 6 h 94"/>
              <a:gd name="T4" fmla="*/ 68 w 97"/>
              <a:gd name="T5" fmla="*/ 17 h 94"/>
              <a:gd name="T6" fmla="*/ 74 w 97"/>
              <a:gd name="T7" fmla="*/ 17 h 94"/>
              <a:gd name="T8" fmla="*/ 74 w 97"/>
              <a:gd name="T9" fmla="*/ 6 h 94"/>
              <a:gd name="T10" fmla="*/ 68 w 97"/>
              <a:gd name="T11" fmla="*/ 0 h 94"/>
              <a:gd name="T12" fmla="*/ 29 w 97"/>
              <a:gd name="T13" fmla="*/ 0 h 94"/>
              <a:gd name="T14" fmla="*/ 23 w 97"/>
              <a:gd name="T15" fmla="*/ 6 h 94"/>
              <a:gd name="T16" fmla="*/ 23 w 97"/>
              <a:gd name="T17" fmla="*/ 17 h 94"/>
              <a:gd name="T18" fmla="*/ 29 w 97"/>
              <a:gd name="T19" fmla="*/ 17 h 94"/>
              <a:gd name="T20" fmla="*/ 29 w 97"/>
              <a:gd name="T21" fmla="*/ 6 h 94"/>
              <a:gd name="T22" fmla="*/ 57 w 97"/>
              <a:gd name="T23" fmla="*/ 59 h 94"/>
              <a:gd name="T24" fmla="*/ 51 w 97"/>
              <a:gd name="T25" fmla="*/ 65 h 94"/>
              <a:gd name="T26" fmla="*/ 45 w 97"/>
              <a:gd name="T27" fmla="*/ 65 h 94"/>
              <a:gd name="T28" fmla="*/ 39 w 97"/>
              <a:gd name="T29" fmla="*/ 59 h 94"/>
              <a:gd name="T30" fmla="*/ 39 w 97"/>
              <a:gd name="T31" fmla="*/ 57 h 94"/>
              <a:gd name="T32" fmla="*/ 0 w 97"/>
              <a:gd name="T33" fmla="*/ 44 h 94"/>
              <a:gd name="T34" fmla="*/ 0 w 97"/>
              <a:gd name="T35" fmla="*/ 91 h 94"/>
              <a:gd name="T36" fmla="*/ 3 w 97"/>
              <a:gd name="T37" fmla="*/ 94 h 94"/>
              <a:gd name="T38" fmla="*/ 94 w 97"/>
              <a:gd name="T39" fmla="*/ 94 h 94"/>
              <a:gd name="T40" fmla="*/ 97 w 97"/>
              <a:gd name="T41" fmla="*/ 91 h 94"/>
              <a:gd name="T42" fmla="*/ 97 w 97"/>
              <a:gd name="T43" fmla="*/ 44 h 94"/>
              <a:gd name="T44" fmla="*/ 57 w 97"/>
              <a:gd name="T45" fmla="*/ 57 h 94"/>
              <a:gd name="T46" fmla="*/ 57 w 97"/>
              <a:gd name="T47" fmla="*/ 59 h 94"/>
              <a:gd name="T48" fmla="*/ 94 w 97"/>
              <a:gd name="T49" fmla="*/ 19 h 94"/>
              <a:gd name="T50" fmla="*/ 3 w 97"/>
              <a:gd name="T51" fmla="*/ 19 h 94"/>
              <a:gd name="T52" fmla="*/ 0 w 97"/>
              <a:gd name="T53" fmla="*/ 22 h 94"/>
              <a:gd name="T54" fmla="*/ 0 w 97"/>
              <a:gd name="T55" fmla="*/ 39 h 94"/>
              <a:gd name="T56" fmla="*/ 39 w 97"/>
              <a:gd name="T57" fmla="*/ 53 h 94"/>
              <a:gd name="T58" fmla="*/ 39 w 97"/>
              <a:gd name="T59" fmla="*/ 48 h 94"/>
              <a:gd name="T60" fmla="*/ 45 w 97"/>
              <a:gd name="T61" fmla="*/ 42 h 94"/>
              <a:gd name="T62" fmla="*/ 51 w 97"/>
              <a:gd name="T63" fmla="*/ 42 h 94"/>
              <a:gd name="T64" fmla="*/ 57 w 97"/>
              <a:gd name="T65" fmla="*/ 48 h 94"/>
              <a:gd name="T66" fmla="*/ 57 w 97"/>
              <a:gd name="T67" fmla="*/ 53 h 94"/>
              <a:gd name="T68" fmla="*/ 97 w 97"/>
              <a:gd name="T69" fmla="*/ 39 h 94"/>
              <a:gd name="T70" fmla="*/ 97 w 97"/>
              <a:gd name="T71" fmla="*/ 22 h 94"/>
              <a:gd name="T72" fmla="*/ 94 w 97"/>
              <a:gd name="T73" fmla="*/ 19 h 94"/>
              <a:gd name="T74" fmla="*/ 51 w 97"/>
              <a:gd name="T75" fmla="*/ 61 h 94"/>
              <a:gd name="T76" fmla="*/ 53 w 97"/>
              <a:gd name="T77" fmla="*/ 59 h 94"/>
              <a:gd name="T78" fmla="*/ 53 w 97"/>
              <a:gd name="T79" fmla="*/ 48 h 94"/>
              <a:gd name="T80" fmla="*/ 51 w 97"/>
              <a:gd name="T81" fmla="*/ 46 h 94"/>
              <a:gd name="T82" fmla="*/ 45 w 97"/>
              <a:gd name="T83" fmla="*/ 46 h 94"/>
              <a:gd name="T84" fmla="*/ 43 w 97"/>
              <a:gd name="T85" fmla="*/ 48 h 94"/>
              <a:gd name="T86" fmla="*/ 43 w 97"/>
              <a:gd name="T87" fmla="*/ 59 h 94"/>
              <a:gd name="T88" fmla="*/ 45 w 97"/>
              <a:gd name="T89" fmla="*/ 61 h 94"/>
              <a:gd name="T90" fmla="*/ 51 w 97"/>
              <a:gd name="T91" fmla="*/ 6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 h="94">
                <a:moveTo>
                  <a:pt x="29" y="6"/>
                </a:moveTo>
                <a:cubicBezTo>
                  <a:pt x="68" y="6"/>
                  <a:pt x="68" y="6"/>
                  <a:pt x="68" y="6"/>
                </a:cubicBezTo>
                <a:cubicBezTo>
                  <a:pt x="68" y="17"/>
                  <a:pt x="68" y="17"/>
                  <a:pt x="68" y="17"/>
                </a:cubicBezTo>
                <a:cubicBezTo>
                  <a:pt x="74" y="17"/>
                  <a:pt x="74" y="17"/>
                  <a:pt x="74" y="17"/>
                </a:cubicBezTo>
                <a:cubicBezTo>
                  <a:pt x="74" y="6"/>
                  <a:pt x="74" y="6"/>
                  <a:pt x="74" y="6"/>
                </a:cubicBezTo>
                <a:cubicBezTo>
                  <a:pt x="74" y="3"/>
                  <a:pt x="71" y="0"/>
                  <a:pt x="68" y="0"/>
                </a:cubicBezTo>
                <a:cubicBezTo>
                  <a:pt x="29" y="0"/>
                  <a:pt x="29" y="0"/>
                  <a:pt x="29" y="0"/>
                </a:cubicBezTo>
                <a:cubicBezTo>
                  <a:pt x="25" y="0"/>
                  <a:pt x="23" y="3"/>
                  <a:pt x="23" y="6"/>
                </a:cubicBezTo>
                <a:cubicBezTo>
                  <a:pt x="23" y="17"/>
                  <a:pt x="23" y="17"/>
                  <a:pt x="23" y="17"/>
                </a:cubicBezTo>
                <a:cubicBezTo>
                  <a:pt x="29" y="17"/>
                  <a:pt x="29" y="17"/>
                  <a:pt x="29" y="17"/>
                </a:cubicBezTo>
                <a:lnTo>
                  <a:pt x="29" y="6"/>
                </a:lnTo>
                <a:close/>
                <a:moveTo>
                  <a:pt x="57" y="59"/>
                </a:moveTo>
                <a:cubicBezTo>
                  <a:pt x="57" y="62"/>
                  <a:pt x="55" y="65"/>
                  <a:pt x="51" y="65"/>
                </a:cubicBezTo>
                <a:cubicBezTo>
                  <a:pt x="45" y="65"/>
                  <a:pt x="45" y="65"/>
                  <a:pt x="45" y="65"/>
                </a:cubicBezTo>
                <a:cubicBezTo>
                  <a:pt x="42" y="65"/>
                  <a:pt x="39" y="62"/>
                  <a:pt x="39" y="59"/>
                </a:cubicBezTo>
                <a:cubicBezTo>
                  <a:pt x="39" y="57"/>
                  <a:pt x="39" y="57"/>
                  <a:pt x="39" y="57"/>
                </a:cubicBezTo>
                <a:cubicBezTo>
                  <a:pt x="23" y="56"/>
                  <a:pt x="9" y="50"/>
                  <a:pt x="0" y="44"/>
                </a:cubicBezTo>
                <a:cubicBezTo>
                  <a:pt x="0" y="91"/>
                  <a:pt x="0" y="91"/>
                  <a:pt x="0" y="91"/>
                </a:cubicBezTo>
                <a:cubicBezTo>
                  <a:pt x="0" y="93"/>
                  <a:pt x="1" y="94"/>
                  <a:pt x="3" y="94"/>
                </a:cubicBezTo>
                <a:cubicBezTo>
                  <a:pt x="94" y="94"/>
                  <a:pt x="94" y="94"/>
                  <a:pt x="94" y="94"/>
                </a:cubicBezTo>
                <a:cubicBezTo>
                  <a:pt x="95" y="94"/>
                  <a:pt x="97" y="93"/>
                  <a:pt x="97" y="91"/>
                </a:cubicBezTo>
                <a:cubicBezTo>
                  <a:pt x="97" y="44"/>
                  <a:pt x="97" y="44"/>
                  <a:pt x="97" y="44"/>
                </a:cubicBezTo>
                <a:cubicBezTo>
                  <a:pt x="87" y="50"/>
                  <a:pt x="74" y="56"/>
                  <a:pt x="57" y="57"/>
                </a:cubicBezTo>
                <a:lnTo>
                  <a:pt x="57" y="59"/>
                </a:lnTo>
                <a:close/>
                <a:moveTo>
                  <a:pt x="94" y="19"/>
                </a:moveTo>
                <a:cubicBezTo>
                  <a:pt x="3" y="19"/>
                  <a:pt x="3" y="19"/>
                  <a:pt x="3" y="19"/>
                </a:cubicBezTo>
                <a:cubicBezTo>
                  <a:pt x="1" y="19"/>
                  <a:pt x="0" y="20"/>
                  <a:pt x="0" y="22"/>
                </a:cubicBezTo>
                <a:cubicBezTo>
                  <a:pt x="0" y="39"/>
                  <a:pt x="0" y="39"/>
                  <a:pt x="0" y="39"/>
                </a:cubicBezTo>
                <a:cubicBezTo>
                  <a:pt x="8" y="45"/>
                  <a:pt x="22" y="52"/>
                  <a:pt x="39" y="53"/>
                </a:cubicBezTo>
                <a:cubicBezTo>
                  <a:pt x="39" y="48"/>
                  <a:pt x="39" y="48"/>
                  <a:pt x="39" y="48"/>
                </a:cubicBezTo>
                <a:cubicBezTo>
                  <a:pt x="39" y="45"/>
                  <a:pt x="42" y="42"/>
                  <a:pt x="45" y="42"/>
                </a:cubicBezTo>
                <a:cubicBezTo>
                  <a:pt x="51" y="42"/>
                  <a:pt x="51" y="42"/>
                  <a:pt x="51" y="42"/>
                </a:cubicBezTo>
                <a:cubicBezTo>
                  <a:pt x="55" y="42"/>
                  <a:pt x="57" y="45"/>
                  <a:pt x="57" y="48"/>
                </a:cubicBezTo>
                <a:cubicBezTo>
                  <a:pt x="57" y="53"/>
                  <a:pt x="57" y="53"/>
                  <a:pt x="57" y="53"/>
                </a:cubicBezTo>
                <a:cubicBezTo>
                  <a:pt x="74" y="52"/>
                  <a:pt x="88" y="45"/>
                  <a:pt x="97" y="39"/>
                </a:cubicBezTo>
                <a:cubicBezTo>
                  <a:pt x="97" y="22"/>
                  <a:pt x="97" y="22"/>
                  <a:pt x="97" y="22"/>
                </a:cubicBezTo>
                <a:cubicBezTo>
                  <a:pt x="97" y="20"/>
                  <a:pt x="95" y="19"/>
                  <a:pt x="94" y="19"/>
                </a:cubicBezTo>
                <a:close/>
                <a:moveTo>
                  <a:pt x="51" y="61"/>
                </a:moveTo>
                <a:cubicBezTo>
                  <a:pt x="52" y="61"/>
                  <a:pt x="53" y="60"/>
                  <a:pt x="53" y="59"/>
                </a:cubicBezTo>
                <a:cubicBezTo>
                  <a:pt x="53" y="48"/>
                  <a:pt x="53" y="48"/>
                  <a:pt x="53" y="48"/>
                </a:cubicBezTo>
                <a:cubicBezTo>
                  <a:pt x="53" y="47"/>
                  <a:pt x="52" y="46"/>
                  <a:pt x="51" y="46"/>
                </a:cubicBezTo>
                <a:cubicBezTo>
                  <a:pt x="45" y="46"/>
                  <a:pt x="45" y="46"/>
                  <a:pt x="45" y="46"/>
                </a:cubicBezTo>
                <a:cubicBezTo>
                  <a:pt x="44" y="46"/>
                  <a:pt x="43" y="47"/>
                  <a:pt x="43" y="48"/>
                </a:cubicBezTo>
                <a:cubicBezTo>
                  <a:pt x="43" y="59"/>
                  <a:pt x="43" y="59"/>
                  <a:pt x="43" y="59"/>
                </a:cubicBezTo>
                <a:cubicBezTo>
                  <a:pt x="43" y="60"/>
                  <a:pt x="44" y="61"/>
                  <a:pt x="45" y="61"/>
                </a:cubicBezTo>
                <a:lnTo>
                  <a:pt x="51" y="6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13" name="Group 212"/>
          <p:cNvGrpSpPr/>
          <p:nvPr userDrawn="1"/>
        </p:nvGrpSpPr>
        <p:grpSpPr>
          <a:xfrm>
            <a:off x="11309351" y="1017589"/>
            <a:ext cx="694267" cy="498475"/>
            <a:chOff x="8482013" y="1017588"/>
            <a:chExt cx="520700" cy="498475"/>
          </a:xfrm>
        </p:grpSpPr>
        <p:sp>
          <p:nvSpPr>
            <p:cNvPr id="214" name="Oval 181"/>
            <p:cNvSpPr>
              <a:spLocks noChangeArrowheads="1"/>
            </p:cNvSpPr>
            <p:nvPr userDrawn="1"/>
          </p:nvSpPr>
          <p:spPr bwMode="auto">
            <a:xfrm>
              <a:off x="8870950" y="1106488"/>
              <a:ext cx="66675" cy="650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5" name="Freeform 182"/>
            <p:cNvSpPr>
              <a:spLocks/>
            </p:cNvSpPr>
            <p:nvPr userDrawn="1"/>
          </p:nvSpPr>
          <p:spPr bwMode="auto">
            <a:xfrm>
              <a:off x="8482013" y="1071563"/>
              <a:ext cx="520700" cy="444500"/>
            </a:xfrm>
            <a:custGeom>
              <a:avLst/>
              <a:gdLst>
                <a:gd name="T0" fmla="*/ 126 w 135"/>
                <a:gd name="T1" fmla="*/ 36 h 115"/>
                <a:gd name="T2" fmla="*/ 109 w 135"/>
                <a:gd name="T3" fmla="*/ 28 h 115"/>
                <a:gd name="T4" fmla="*/ 100 w 135"/>
                <a:gd name="T5" fmla="*/ 29 h 115"/>
                <a:gd name="T6" fmla="*/ 93 w 135"/>
                <a:gd name="T7" fmla="*/ 6 h 115"/>
                <a:gd name="T8" fmla="*/ 86 w 135"/>
                <a:gd name="T9" fmla="*/ 5 h 115"/>
                <a:gd name="T10" fmla="*/ 79 w 135"/>
                <a:gd name="T11" fmla="*/ 29 h 115"/>
                <a:gd name="T12" fmla="*/ 78 w 135"/>
                <a:gd name="T13" fmla="*/ 29 h 115"/>
                <a:gd name="T14" fmla="*/ 58 w 135"/>
                <a:gd name="T15" fmla="*/ 29 h 115"/>
                <a:gd name="T16" fmla="*/ 56 w 135"/>
                <a:gd name="T17" fmla="*/ 29 h 115"/>
                <a:gd name="T18" fmla="*/ 54 w 135"/>
                <a:gd name="T19" fmla="*/ 5 h 115"/>
                <a:gd name="T20" fmla="*/ 41 w 135"/>
                <a:gd name="T21" fmla="*/ 5 h 115"/>
                <a:gd name="T22" fmla="*/ 37 w 135"/>
                <a:gd name="T23" fmla="*/ 29 h 115"/>
                <a:gd name="T24" fmla="*/ 35 w 135"/>
                <a:gd name="T25" fmla="*/ 29 h 115"/>
                <a:gd name="T26" fmla="*/ 6 w 135"/>
                <a:gd name="T27" fmla="*/ 40 h 115"/>
                <a:gd name="T28" fmla="*/ 8 w 135"/>
                <a:gd name="T29" fmla="*/ 66 h 115"/>
                <a:gd name="T30" fmla="*/ 15 w 135"/>
                <a:gd name="T31" fmla="*/ 42 h 115"/>
                <a:gd name="T32" fmla="*/ 25 w 135"/>
                <a:gd name="T33" fmla="*/ 108 h 115"/>
                <a:gd name="T34" fmla="*/ 27 w 135"/>
                <a:gd name="T35" fmla="*/ 69 h 115"/>
                <a:gd name="T36" fmla="*/ 36 w 135"/>
                <a:gd name="T37" fmla="*/ 108 h 115"/>
                <a:gd name="T38" fmla="*/ 37 w 135"/>
                <a:gd name="T39" fmla="*/ 42 h 115"/>
                <a:gd name="T40" fmla="*/ 45 w 135"/>
                <a:gd name="T41" fmla="*/ 31 h 115"/>
                <a:gd name="T42" fmla="*/ 47 w 135"/>
                <a:gd name="T43" fmla="*/ 31 h 115"/>
                <a:gd name="T44" fmla="*/ 56 w 135"/>
                <a:gd name="T45" fmla="*/ 42 h 115"/>
                <a:gd name="T46" fmla="*/ 56 w 135"/>
                <a:gd name="T47" fmla="*/ 108 h 115"/>
                <a:gd name="T48" fmla="*/ 66 w 135"/>
                <a:gd name="T49" fmla="*/ 69 h 115"/>
                <a:gd name="T50" fmla="*/ 68 w 135"/>
                <a:gd name="T51" fmla="*/ 108 h 115"/>
                <a:gd name="T52" fmla="*/ 77 w 135"/>
                <a:gd name="T53" fmla="*/ 42 h 115"/>
                <a:gd name="T54" fmla="*/ 86 w 135"/>
                <a:gd name="T55" fmla="*/ 31 h 115"/>
                <a:gd name="T56" fmla="*/ 93 w 135"/>
                <a:gd name="T57" fmla="*/ 33 h 115"/>
                <a:gd name="T58" fmla="*/ 100 w 135"/>
                <a:gd name="T59" fmla="*/ 40 h 115"/>
                <a:gd name="T60" fmla="*/ 90 w 135"/>
                <a:gd name="T61" fmla="*/ 79 h 115"/>
                <a:gd name="T62" fmla="*/ 100 w 135"/>
                <a:gd name="T63" fmla="*/ 109 h 115"/>
                <a:gd name="T64" fmla="*/ 108 w 135"/>
                <a:gd name="T65" fmla="*/ 79 h 115"/>
                <a:gd name="T66" fmla="*/ 111 w 135"/>
                <a:gd name="T67" fmla="*/ 109 h 115"/>
                <a:gd name="T68" fmla="*/ 119 w 135"/>
                <a:gd name="T69" fmla="*/ 79 h 115"/>
                <a:gd name="T70" fmla="*/ 118 w 135"/>
                <a:gd name="T71" fmla="*/ 40 h 115"/>
                <a:gd name="T72" fmla="*/ 126 w 135"/>
                <a:gd name="T73" fmla="*/ 6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5" h="115">
                  <a:moveTo>
                    <a:pt x="133" y="60"/>
                  </a:moveTo>
                  <a:cubicBezTo>
                    <a:pt x="126" y="36"/>
                    <a:pt x="126" y="36"/>
                    <a:pt x="126" y="36"/>
                  </a:cubicBezTo>
                  <a:cubicBezTo>
                    <a:pt x="125" y="33"/>
                    <a:pt x="121" y="28"/>
                    <a:pt x="115" y="28"/>
                  </a:cubicBezTo>
                  <a:cubicBezTo>
                    <a:pt x="109" y="28"/>
                    <a:pt x="109" y="28"/>
                    <a:pt x="109" y="28"/>
                  </a:cubicBezTo>
                  <a:cubicBezTo>
                    <a:pt x="104" y="28"/>
                    <a:pt x="104" y="28"/>
                    <a:pt x="104" y="28"/>
                  </a:cubicBezTo>
                  <a:cubicBezTo>
                    <a:pt x="102" y="28"/>
                    <a:pt x="101" y="28"/>
                    <a:pt x="100" y="29"/>
                  </a:cubicBezTo>
                  <a:cubicBezTo>
                    <a:pt x="99" y="29"/>
                    <a:pt x="99" y="29"/>
                    <a:pt x="99" y="29"/>
                  </a:cubicBezTo>
                  <a:cubicBezTo>
                    <a:pt x="93" y="6"/>
                    <a:pt x="93" y="6"/>
                    <a:pt x="93" y="6"/>
                  </a:cubicBezTo>
                  <a:cubicBezTo>
                    <a:pt x="91" y="3"/>
                    <a:pt x="88" y="3"/>
                    <a:pt x="86" y="5"/>
                  </a:cubicBezTo>
                  <a:cubicBezTo>
                    <a:pt x="86" y="5"/>
                    <a:pt x="86" y="5"/>
                    <a:pt x="86" y="5"/>
                  </a:cubicBezTo>
                  <a:cubicBezTo>
                    <a:pt x="86" y="0"/>
                    <a:pt x="79" y="0"/>
                    <a:pt x="79" y="5"/>
                  </a:cubicBezTo>
                  <a:cubicBezTo>
                    <a:pt x="79" y="29"/>
                    <a:pt x="79" y="29"/>
                    <a:pt x="79" y="29"/>
                  </a:cubicBezTo>
                  <a:cubicBezTo>
                    <a:pt x="78" y="29"/>
                    <a:pt x="78" y="29"/>
                    <a:pt x="78" y="29"/>
                  </a:cubicBezTo>
                  <a:cubicBezTo>
                    <a:pt x="78" y="29"/>
                    <a:pt x="78" y="29"/>
                    <a:pt x="78" y="29"/>
                  </a:cubicBezTo>
                  <a:cubicBezTo>
                    <a:pt x="77" y="29"/>
                    <a:pt x="76" y="29"/>
                    <a:pt x="76" y="29"/>
                  </a:cubicBezTo>
                  <a:cubicBezTo>
                    <a:pt x="58" y="29"/>
                    <a:pt x="58" y="29"/>
                    <a:pt x="58" y="29"/>
                  </a:cubicBezTo>
                  <a:cubicBezTo>
                    <a:pt x="57" y="29"/>
                    <a:pt x="56" y="29"/>
                    <a:pt x="56" y="29"/>
                  </a:cubicBezTo>
                  <a:cubicBezTo>
                    <a:pt x="56" y="29"/>
                    <a:pt x="56" y="29"/>
                    <a:pt x="56" y="29"/>
                  </a:cubicBezTo>
                  <a:cubicBezTo>
                    <a:pt x="54" y="29"/>
                    <a:pt x="54" y="29"/>
                    <a:pt x="54" y="29"/>
                  </a:cubicBezTo>
                  <a:cubicBezTo>
                    <a:pt x="54" y="5"/>
                    <a:pt x="54" y="5"/>
                    <a:pt x="54" y="5"/>
                  </a:cubicBezTo>
                  <a:cubicBezTo>
                    <a:pt x="54" y="1"/>
                    <a:pt x="49" y="0"/>
                    <a:pt x="47" y="3"/>
                  </a:cubicBezTo>
                  <a:cubicBezTo>
                    <a:pt x="46" y="0"/>
                    <a:pt x="41" y="1"/>
                    <a:pt x="41" y="5"/>
                  </a:cubicBezTo>
                  <a:cubicBezTo>
                    <a:pt x="38" y="29"/>
                    <a:pt x="38" y="29"/>
                    <a:pt x="38" y="29"/>
                  </a:cubicBezTo>
                  <a:cubicBezTo>
                    <a:pt x="37" y="29"/>
                    <a:pt x="37" y="29"/>
                    <a:pt x="37" y="29"/>
                  </a:cubicBezTo>
                  <a:cubicBezTo>
                    <a:pt x="37" y="29"/>
                    <a:pt x="37" y="29"/>
                    <a:pt x="37" y="29"/>
                  </a:cubicBezTo>
                  <a:cubicBezTo>
                    <a:pt x="36" y="29"/>
                    <a:pt x="36" y="29"/>
                    <a:pt x="35" y="29"/>
                  </a:cubicBezTo>
                  <a:cubicBezTo>
                    <a:pt x="17" y="29"/>
                    <a:pt x="17" y="29"/>
                    <a:pt x="17" y="29"/>
                  </a:cubicBezTo>
                  <a:cubicBezTo>
                    <a:pt x="13" y="29"/>
                    <a:pt x="7" y="33"/>
                    <a:pt x="6" y="40"/>
                  </a:cubicBezTo>
                  <a:cubicBezTo>
                    <a:pt x="1" y="66"/>
                    <a:pt x="1" y="66"/>
                    <a:pt x="1" y="66"/>
                  </a:cubicBezTo>
                  <a:cubicBezTo>
                    <a:pt x="0" y="70"/>
                    <a:pt x="8" y="71"/>
                    <a:pt x="8" y="66"/>
                  </a:cubicBezTo>
                  <a:cubicBezTo>
                    <a:pt x="13" y="42"/>
                    <a:pt x="13" y="42"/>
                    <a:pt x="13" y="42"/>
                  </a:cubicBezTo>
                  <a:cubicBezTo>
                    <a:pt x="15" y="42"/>
                    <a:pt x="15" y="42"/>
                    <a:pt x="15" y="42"/>
                  </a:cubicBezTo>
                  <a:cubicBezTo>
                    <a:pt x="15" y="108"/>
                    <a:pt x="15" y="108"/>
                    <a:pt x="15" y="108"/>
                  </a:cubicBezTo>
                  <a:cubicBezTo>
                    <a:pt x="15" y="115"/>
                    <a:pt x="25" y="115"/>
                    <a:pt x="25" y="108"/>
                  </a:cubicBezTo>
                  <a:cubicBezTo>
                    <a:pt x="25" y="69"/>
                    <a:pt x="25" y="69"/>
                    <a:pt x="25" y="69"/>
                  </a:cubicBezTo>
                  <a:cubicBezTo>
                    <a:pt x="27" y="69"/>
                    <a:pt x="27" y="69"/>
                    <a:pt x="27" y="69"/>
                  </a:cubicBezTo>
                  <a:cubicBezTo>
                    <a:pt x="27" y="108"/>
                    <a:pt x="27" y="108"/>
                    <a:pt x="27" y="108"/>
                  </a:cubicBezTo>
                  <a:cubicBezTo>
                    <a:pt x="27" y="115"/>
                    <a:pt x="36" y="115"/>
                    <a:pt x="36" y="108"/>
                  </a:cubicBezTo>
                  <a:cubicBezTo>
                    <a:pt x="36" y="42"/>
                    <a:pt x="36" y="42"/>
                    <a:pt x="36" y="42"/>
                  </a:cubicBezTo>
                  <a:cubicBezTo>
                    <a:pt x="37" y="42"/>
                    <a:pt x="37" y="42"/>
                    <a:pt x="37" y="42"/>
                  </a:cubicBezTo>
                  <a:cubicBezTo>
                    <a:pt x="37" y="42"/>
                    <a:pt x="37" y="42"/>
                    <a:pt x="37" y="42"/>
                  </a:cubicBezTo>
                  <a:cubicBezTo>
                    <a:pt x="42" y="41"/>
                    <a:pt x="45" y="36"/>
                    <a:pt x="45" y="31"/>
                  </a:cubicBezTo>
                  <a:cubicBezTo>
                    <a:pt x="47" y="13"/>
                    <a:pt x="47" y="13"/>
                    <a:pt x="47" y="13"/>
                  </a:cubicBezTo>
                  <a:cubicBezTo>
                    <a:pt x="47" y="31"/>
                    <a:pt x="47" y="31"/>
                    <a:pt x="47" y="31"/>
                  </a:cubicBezTo>
                  <a:cubicBezTo>
                    <a:pt x="47" y="36"/>
                    <a:pt x="50" y="41"/>
                    <a:pt x="56" y="42"/>
                  </a:cubicBezTo>
                  <a:cubicBezTo>
                    <a:pt x="56" y="42"/>
                    <a:pt x="56" y="42"/>
                    <a:pt x="56" y="42"/>
                  </a:cubicBezTo>
                  <a:cubicBezTo>
                    <a:pt x="56" y="42"/>
                    <a:pt x="56" y="42"/>
                    <a:pt x="56" y="42"/>
                  </a:cubicBezTo>
                  <a:cubicBezTo>
                    <a:pt x="56" y="108"/>
                    <a:pt x="56" y="108"/>
                    <a:pt x="56" y="108"/>
                  </a:cubicBezTo>
                  <a:cubicBezTo>
                    <a:pt x="56" y="115"/>
                    <a:pt x="66" y="115"/>
                    <a:pt x="66" y="108"/>
                  </a:cubicBezTo>
                  <a:cubicBezTo>
                    <a:pt x="66" y="69"/>
                    <a:pt x="66" y="69"/>
                    <a:pt x="66" y="69"/>
                  </a:cubicBezTo>
                  <a:cubicBezTo>
                    <a:pt x="68" y="69"/>
                    <a:pt x="68" y="69"/>
                    <a:pt x="68" y="69"/>
                  </a:cubicBezTo>
                  <a:cubicBezTo>
                    <a:pt x="68" y="108"/>
                    <a:pt x="68" y="108"/>
                    <a:pt x="68" y="108"/>
                  </a:cubicBezTo>
                  <a:cubicBezTo>
                    <a:pt x="68" y="115"/>
                    <a:pt x="77" y="115"/>
                    <a:pt x="77" y="108"/>
                  </a:cubicBezTo>
                  <a:cubicBezTo>
                    <a:pt x="77" y="42"/>
                    <a:pt x="77" y="42"/>
                    <a:pt x="77" y="42"/>
                  </a:cubicBezTo>
                  <a:cubicBezTo>
                    <a:pt x="78" y="42"/>
                    <a:pt x="78" y="42"/>
                    <a:pt x="78" y="42"/>
                  </a:cubicBezTo>
                  <a:cubicBezTo>
                    <a:pt x="83" y="41"/>
                    <a:pt x="86" y="36"/>
                    <a:pt x="86" y="31"/>
                  </a:cubicBezTo>
                  <a:cubicBezTo>
                    <a:pt x="86" y="10"/>
                    <a:pt x="86" y="10"/>
                    <a:pt x="86" y="10"/>
                  </a:cubicBezTo>
                  <a:cubicBezTo>
                    <a:pt x="93" y="33"/>
                    <a:pt x="93" y="33"/>
                    <a:pt x="93" y="33"/>
                  </a:cubicBezTo>
                  <a:cubicBezTo>
                    <a:pt x="94" y="35"/>
                    <a:pt x="96" y="39"/>
                    <a:pt x="100" y="40"/>
                  </a:cubicBezTo>
                  <a:cubicBezTo>
                    <a:pt x="100" y="40"/>
                    <a:pt x="100" y="40"/>
                    <a:pt x="100" y="40"/>
                  </a:cubicBezTo>
                  <a:cubicBezTo>
                    <a:pt x="101" y="40"/>
                    <a:pt x="101" y="40"/>
                    <a:pt x="101" y="40"/>
                  </a:cubicBezTo>
                  <a:cubicBezTo>
                    <a:pt x="90" y="79"/>
                    <a:pt x="90" y="79"/>
                    <a:pt x="90" y="79"/>
                  </a:cubicBezTo>
                  <a:cubicBezTo>
                    <a:pt x="100" y="79"/>
                    <a:pt x="100" y="79"/>
                    <a:pt x="100" y="79"/>
                  </a:cubicBezTo>
                  <a:cubicBezTo>
                    <a:pt x="100" y="109"/>
                    <a:pt x="100" y="109"/>
                    <a:pt x="100" y="109"/>
                  </a:cubicBezTo>
                  <a:cubicBezTo>
                    <a:pt x="100" y="114"/>
                    <a:pt x="108" y="114"/>
                    <a:pt x="108" y="109"/>
                  </a:cubicBezTo>
                  <a:cubicBezTo>
                    <a:pt x="108" y="79"/>
                    <a:pt x="108" y="79"/>
                    <a:pt x="108" y="79"/>
                  </a:cubicBezTo>
                  <a:cubicBezTo>
                    <a:pt x="111" y="79"/>
                    <a:pt x="111" y="79"/>
                    <a:pt x="111" y="79"/>
                  </a:cubicBezTo>
                  <a:cubicBezTo>
                    <a:pt x="111" y="109"/>
                    <a:pt x="111" y="109"/>
                    <a:pt x="111" y="109"/>
                  </a:cubicBezTo>
                  <a:cubicBezTo>
                    <a:pt x="111" y="114"/>
                    <a:pt x="119" y="114"/>
                    <a:pt x="119" y="109"/>
                  </a:cubicBezTo>
                  <a:cubicBezTo>
                    <a:pt x="119" y="79"/>
                    <a:pt x="119" y="79"/>
                    <a:pt x="119" y="79"/>
                  </a:cubicBezTo>
                  <a:cubicBezTo>
                    <a:pt x="129" y="79"/>
                    <a:pt x="129" y="79"/>
                    <a:pt x="129" y="79"/>
                  </a:cubicBezTo>
                  <a:cubicBezTo>
                    <a:pt x="118" y="40"/>
                    <a:pt x="118" y="40"/>
                    <a:pt x="118" y="40"/>
                  </a:cubicBezTo>
                  <a:cubicBezTo>
                    <a:pt x="120" y="40"/>
                    <a:pt x="120" y="40"/>
                    <a:pt x="120" y="40"/>
                  </a:cubicBezTo>
                  <a:cubicBezTo>
                    <a:pt x="126" y="63"/>
                    <a:pt x="126" y="63"/>
                    <a:pt x="126" y="63"/>
                  </a:cubicBezTo>
                  <a:cubicBezTo>
                    <a:pt x="128" y="68"/>
                    <a:pt x="135" y="65"/>
                    <a:pt x="133" y="6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6" name="Oval 183"/>
            <p:cNvSpPr>
              <a:spLocks noChangeArrowheads="1"/>
            </p:cNvSpPr>
            <p:nvPr userDrawn="1"/>
          </p:nvSpPr>
          <p:spPr bwMode="auto">
            <a:xfrm>
              <a:off x="8705850" y="1109663"/>
              <a:ext cx="65088" cy="61913"/>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7" name="Oval 184"/>
            <p:cNvSpPr>
              <a:spLocks noChangeArrowheads="1"/>
            </p:cNvSpPr>
            <p:nvPr userDrawn="1"/>
          </p:nvSpPr>
          <p:spPr bwMode="auto">
            <a:xfrm>
              <a:off x="8547100" y="1106488"/>
              <a:ext cx="65088" cy="650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8" name="Rectangle 185"/>
            <p:cNvSpPr>
              <a:spLocks noChangeArrowheads="1"/>
            </p:cNvSpPr>
            <p:nvPr userDrawn="1"/>
          </p:nvSpPr>
          <p:spPr bwMode="auto">
            <a:xfrm>
              <a:off x="8662988" y="1017588"/>
              <a:ext cx="7938" cy="2698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19" name="Rectangle 186"/>
            <p:cNvSpPr>
              <a:spLocks noChangeArrowheads="1"/>
            </p:cNvSpPr>
            <p:nvPr userDrawn="1"/>
          </p:nvSpPr>
          <p:spPr bwMode="auto">
            <a:xfrm>
              <a:off x="8674100" y="1052513"/>
              <a:ext cx="26988" cy="111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0" name="Rectangle 187"/>
            <p:cNvSpPr>
              <a:spLocks noChangeArrowheads="1"/>
            </p:cNvSpPr>
            <p:nvPr userDrawn="1"/>
          </p:nvSpPr>
          <p:spPr bwMode="auto">
            <a:xfrm>
              <a:off x="8628063" y="1052513"/>
              <a:ext cx="26988" cy="111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1" name="Rectangle 188"/>
            <p:cNvSpPr>
              <a:spLocks noChangeArrowheads="1"/>
            </p:cNvSpPr>
            <p:nvPr userDrawn="1"/>
          </p:nvSpPr>
          <p:spPr bwMode="auto">
            <a:xfrm>
              <a:off x="8809038" y="1017588"/>
              <a:ext cx="12700" cy="2698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2" name="Rectangle 189"/>
            <p:cNvSpPr>
              <a:spLocks noChangeArrowheads="1"/>
            </p:cNvSpPr>
            <p:nvPr userDrawn="1"/>
          </p:nvSpPr>
          <p:spPr bwMode="auto">
            <a:xfrm>
              <a:off x="8824913" y="1052513"/>
              <a:ext cx="26988" cy="111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3" name="Rectangle 190"/>
            <p:cNvSpPr>
              <a:spLocks noChangeArrowheads="1"/>
            </p:cNvSpPr>
            <p:nvPr userDrawn="1"/>
          </p:nvSpPr>
          <p:spPr bwMode="auto">
            <a:xfrm>
              <a:off x="8778875" y="1052513"/>
              <a:ext cx="26988" cy="1111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224" name="Freeform 191"/>
          <p:cNvSpPr>
            <a:spLocks/>
          </p:cNvSpPr>
          <p:nvPr userDrawn="1"/>
        </p:nvSpPr>
        <p:spPr bwMode="auto">
          <a:xfrm>
            <a:off x="4686301" y="3575051"/>
            <a:ext cx="556684" cy="334963"/>
          </a:xfrm>
          <a:custGeom>
            <a:avLst/>
            <a:gdLst>
              <a:gd name="T0" fmla="*/ 33 w 108"/>
              <a:gd name="T1" fmla="*/ 87 h 87"/>
              <a:gd name="T2" fmla="*/ 52 w 108"/>
              <a:gd name="T3" fmla="*/ 86 h 87"/>
              <a:gd name="T4" fmla="*/ 74 w 108"/>
              <a:gd name="T5" fmla="*/ 68 h 87"/>
              <a:gd name="T6" fmla="*/ 83 w 108"/>
              <a:gd name="T7" fmla="*/ 46 h 87"/>
              <a:gd name="T8" fmla="*/ 91 w 108"/>
              <a:gd name="T9" fmla="*/ 39 h 87"/>
              <a:gd name="T10" fmla="*/ 95 w 108"/>
              <a:gd name="T11" fmla="*/ 49 h 87"/>
              <a:gd name="T12" fmla="*/ 96 w 108"/>
              <a:gd name="T13" fmla="*/ 84 h 87"/>
              <a:gd name="T14" fmla="*/ 99 w 108"/>
              <a:gd name="T15" fmla="*/ 86 h 87"/>
              <a:gd name="T16" fmla="*/ 102 w 108"/>
              <a:gd name="T17" fmla="*/ 83 h 87"/>
              <a:gd name="T18" fmla="*/ 108 w 108"/>
              <a:gd name="T19" fmla="*/ 25 h 87"/>
              <a:gd name="T20" fmla="*/ 106 w 108"/>
              <a:gd name="T21" fmla="*/ 12 h 87"/>
              <a:gd name="T22" fmla="*/ 91 w 108"/>
              <a:gd name="T23" fmla="*/ 1 h 87"/>
              <a:gd name="T24" fmla="*/ 79 w 108"/>
              <a:gd name="T25" fmla="*/ 8 h 87"/>
              <a:gd name="T26" fmla="*/ 60 w 108"/>
              <a:gd name="T27" fmla="*/ 46 h 87"/>
              <a:gd name="T28" fmla="*/ 32 w 108"/>
              <a:gd name="T29" fmla="*/ 66 h 87"/>
              <a:gd name="T30" fmla="*/ 2 w 108"/>
              <a:gd name="T31" fmla="*/ 78 h 87"/>
              <a:gd name="T32" fmla="*/ 0 w 108"/>
              <a:gd name="T33" fmla="*/ 82 h 87"/>
              <a:gd name="T34" fmla="*/ 4 w 108"/>
              <a:gd name="T35" fmla="*/ 86 h 87"/>
              <a:gd name="T36" fmla="*/ 33 w 108"/>
              <a:gd name="T3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87">
                <a:moveTo>
                  <a:pt x="33" y="87"/>
                </a:moveTo>
                <a:cubicBezTo>
                  <a:pt x="39" y="87"/>
                  <a:pt x="46" y="87"/>
                  <a:pt x="52" y="86"/>
                </a:cubicBezTo>
                <a:cubicBezTo>
                  <a:pt x="64" y="86"/>
                  <a:pt x="71" y="79"/>
                  <a:pt x="74" y="68"/>
                </a:cubicBezTo>
                <a:cubicBezTo>
                  <a:pt x="77" y="61"/>
                  <a:pt x="79" y="53"/>
                  <a:pt x="83" y="46"/>
                </a:cubicBezTo>
                <a:cubicBezTo>
                  <a:pt x="84" y="43"/>
                  <a:pt x="86" y="38"/>
                  <a:pt x="91" y="39"/>
                </a:cubicBezTo>
                <a:cubicBezTo>
                  <a:pt x="95" y="40"/>
                  <a:pt x="95" y="45"/>
                  <a:pt x="95" y="49"/>
                </a:cubicBezTo>
                <a:cubicBezTo>
                  <a:pt x="96" y="59"/>
                  <a:pt x="95" y="74"/>
                  <a:pt x="96" y="84"/>
                </a:cubicBezTo>
                <a:cubicBezTo>
                  <a:pt x="96" y="86"/>
                  <a:pt x="99" y="86"/>
                  <a:pt x="99" y="86"/>
                </a:cubicBezTo>
                <a:cubicBezTo>
                  <a:pt x="99" y="86"/>
                  <a:pt x="102" y="86"/>
                  <a:pt x="102" y="83"/>
                </a:cubicBezTo>
                <a:cubicBezTo>
                  <a:pt x="104" y="66"/>
                  <a:pt x="106" y="43"/>
                  <a:pt x="108" y="25"/>
                </a:cubicBezTo>
                <a:cubicBezTo>
                  <a:pt x="108" y="21"/>
                  <a:pt x="108" y="16"/>
                  <a:pt x="106" y="12"/>
                </a:cubicBezTo>
                <a:cubicBezTo>
                  <a:pt x="105" y="8"/>
                  <a:pt x="100" y="1"/>
                  <a:pt x="91" y="1"/>
                </a:cubicBezTo>
                <a:cubicBezTo>
                  <a:pt x="83" y="0"/>
                  <a:pt x="82" y="3"/>
                  <a:pt x="79" y="8"/>
                </a:cubicBezTo>
                <a:cubicBezTo>
                  <a:pt x="72" y="20"/>
                  <a:pt x="65" y="33"/>
                  <a:pt x="60" y="46"/>
                </a:cubicBezTo>
                <a:cubicBezTo>
                  <a:pt x="54" y="58"/>
                  <a:pt x="47" y="65"/>
                  <a:pt x="32" y="66"/>
                </a:cubicBezTo>
                <a:cubicBezTo>
                  <a:pt x="22" y="66"/>
                  <a:pt x="12" y="73"/>
                  <a:pt x="2" y="78"/>
                </a:cubicBezTo>
                <a:cubicBezTo>
                  <a:pt x="0" y="79"/>
                  <a:pt x="0" y="82"/>
                  <a:pt x="0" y="82"/>
                </a:cubicBezTo>
                <a:cubicBezTo>
                  <a:pt x="1" y="84"/>
                  <a:pt x="2" y="85"/>
                  <a:pt x="4" y="86"/>
                </a:cubicBezTo>
                <a:cubicBezTo>
                  <a:pt x="14" y="87"/>
                  <a:pt x="22" y="86"/>
                  <a:pt x="33" y="8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5" name="Freeform 192"/>
          <p:cNvSpPr>
            <a:spLocks/>
          </p:cNvSpPr>
          <p:nvPr userDrawn="1"/>
        </p:nvSpPr>
        <p:spPr bwMode="auto">
          <a:xfrm>
            <a:off x="5325534" y="3257550"/>
            <a:ext cx="230717" cy="509588"/>
          </a:xfrm>
          <a:custGeom>
            <a:avLst/>
            <a:gdLst>
              <a:gd name="T0" fmla="*/ 61 w 109"/>
              <a:gd name="T1" fmla="*/ 37 h 321"/>
              <a:gd name="T2" fmla="*/ 70 w 109"/>
              <a:gd name="T3" fmla="*/ 37 h 321"/>
              <a:gd name="T4" fmla="*/ 80 w 109"/>
              <a:gd name="T5" fmla="*/ 0 h 321"/>
              <a:gd name="T6" fmla="*/ 29 w 109"/>
              <a:gd name="T7" fmla="*/ 0 h 321"/>
              <a:gd name="T8" fmla="*/ 36 w 109"/>
              <a:gd name="T9" fmla="*/ 37 h 321"/>
              <a:gd name="T10" fmla="*/ 49 w 109"/>
              <a:gd name="T11" fmla="*/ 37 h 321"/>
              <a:gd name="T12" fmla="*/ 0 w 109"/>
              <a:gd name="T13" fmla="*/ 261 h 321"/>
              <a:gd name="T14" fmla="*/ 53 w 109"/>
              <a:gd name="T15" fmla="*/ 321 h 321"/>
              <a:gd name="T16" fmla="*/ 109 w 109"/>
              <a:gd name="T17" fmla="*/ 261 h 321"/>
              <a:gd name="T18" fmla="*/ 61 w 109"/>
              <a:gd name="T19" fmla="*/ 3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321">
                <a:moveTo>
                  <a:pt x="61" y="37"/>
                </a:moveTo>
                <a:lnTo>
                  <a:pt x="70" y="37"/>
                </a:lnTo>
                <a:lnTo>
                  <a:pt x="80" y="0"/>
                </a:lnTo>
                <a:lnTo>
                  <a:pt x="29" y="0"/>
                </a:lnTo>
                <a:lnTo>
                  <a:pt x="36" y="37"/>
                </a:lnTo>
                <a:lnTo>
                  <a:pt x="49" y="37"/>
                </a:lnTo>
                <a:lnTo>
                  <a:pt x="0" y="261"/>
                </a:lnTo>
                <a:lnTo>
                  <a:pt x="53" y="321"/>
                </a:lnTo>
                <a:lnTo>
                  <a:pt x="109" y="261"/>
                </a:lnTo>
                <a:lnTo>
                  <a:pt x="61" y="37"/>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26" name="Group 225"/>
          <p:cNvGrpSpPr/>
          <p:nvPr userDrawn="1"/>
        </p:nvGrpSpPr>
        <p:grpSpPr>
          <a:xfrm>
            <a:off x="10310284" y="3551239"/>
            <a:ext cx="457200" cy="301625"/>
            <a:chOff x="7732713" y="3551238"/>
            <a:chExt cx="342900" cy="301625"/>
          </a:xfrm>
        </p:grpSpPr>
        <p:sp>
          <p:nvSpPr>
            <p:cNvPr id="227" name="Freeform 193"/>
            <p:cNvSpPr>
              <a:spLocks/>
            </p:cNvSpPr>
            <p:nvPr userDrawn="1"/>
          </p:nvSpPr>
          <p:spPr bwMode="auto">
            <a:xfrm>
              <a:off x="7732713" y="3705225"/>
              <a:ext cx="342900" cy="147638"/>
            </a:xfrm>
            <a:custGeom>
              <a:avLst/>
              <a:gdLst>
                <a:gd name="T0" fmla="*/ 0 w 89"/>
                <a:gd name="T1" fmla="*/ 0 h 38"/>
                <a:gd name="T2" fmla="*/ 45 w 89"/>
                <a:gd name="T3" fmla="*/ 38 h 38"/>
                <a:gd name="T4" fmla="*/ 89 w 89"/>
                <a:gd name="T5" fmla="*/ 0 h 38"/>
                <a:gd name="T6" fmla="*/ 0 w 89"/>
                <a:gd name="T7" fmla="*/ 0 h 38"/>
              </a:gdLst>
              <a:ahLst/>
              <a:cxnLst>
                <a:cxn ang="0">
                  <a:pos x="T0" y="T1"/>
                </a:cxn>
                <a:cxn ang="0">
                  <a:pos x="T2" y="T3"/>
                </a:cxn>
                <a:cxn ang="0">
                  <a:pos x="T4" y="T5"/>
                </a:cxn>
                <a:cxn ang="0">
                  <a:pos x="T6" y="T7"/>
                </a:cxn>
              </a:cxnLst>
              <a:rect l="0" t="0" r="r" b="b"/>
              <a:pathLst>
                <a:path w="89" h="38">
                  <a:moveTo>
                    <a:pt x="0" y="0"/>
                  </a:moveTo>
                  <a:cubicBezTo>
                    <a:pt x="4" y="21"/>
                    <a:pt x="22" y="38"/>
                    <a:pt x="45" y="38"/>
                  </a:cubicBezTo>
                  <a:cubicBezTo>
                    <a:pt x="67" y="38"/>
                    <a:pt x="86" y="21"/>
                    <a:pt x="89" y="0"/>
                  </a:cubicBezTo>
                  <a:lnTo>
                    <a:pt x="0"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8" name="Oval 194"/>
            <p:cNvSpPr>
              <a:spLocks noChangeArrowheads="1"/>
            </p:cNvSpPr>
            <p:nvPr userDrawn="1"/>
          </p:nvSpPr>
          <p:spPr bwMode="auto">
            <a:xfrm>
              <a:off x="7762875" y="3551238"/>
              <a:ext cx="92075" cy="93663"/>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29" name="Oval 195"/>
            <p:cNvSpPr>
              <a:spLocks noChangeArrowheads="1"/>
            </p:cNvSpPr>
            <p:nvPr userDrawn="1"/>
          </p:nvSpPr>
          <p:spPr bwMode="auto">
            <a:xfrm>
              <a:off x="7951788" y="3551238"/>
              <a:ext cx="93663" cy="93663"/>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230" name="Freeform 196"/>
          <p:cNvSpPr>
            <a:spLocks noEditPoints="1"/>
          </p:cNvSpPr>
          <p:nvPr userDrawn="1"/>
        </p:nvSpPr>
        <p:spPr bwMode="auto">
          <a:xfrm>
            <a:off x="11267018" y="1758950"/>
            <a:ext cx="690033" cy="433388"/>
          </a:xfrm>
          <a:custGeom>
            <a:avLst/>
            <a:gdLst>
              <a:gd name="T0" fmla="*/ 10 w 134"/>
              <a:gd name="T1" fmla="*/ 0 h 112"/>
              <a:gd name="T2" fmla="*/ 59 w 134"/>
              <a:gd name="T3" fmla="*/ 0 h 112"/>
              <a:gd name="T4" fmla="*/ 69 w 134"/>
              <a:gd name="T5" fmla="*/ 11 h 112"/>
              <a:gd name="T6" fmla="*/ 100 w 134"/>
              <a:gd name="T7" fmla="*/ 11 h 112"/>
              <a:gd name="T8" fmla="*/ 110 w 134"/>
              <a:gd name="T9" fmla="*/ 19 h 112"/>
              <a:gd name="T10" fmla="*/ 24 w 134"/>
              <a:gd name="T11" fmla="*/ 19 h 112"/>
              <a:gd name="T12" fmla="*/ 8 w 134"/>
              <a:gd name="T13" fmla="*/ 33 h 112"/>
              <a:gd name="T14" fmla="*/ 0 w 134"/>
              <a:gd name="T15" fmla="*/ 83 h 112"/>
              <a:gd name="T16" fmla="*/ 0 w 134"/>
              <a:gd name="T17" fmla="*/ 11 h 112"/>
              <a:gd name="T18" fmla="*/ 10 w 134"/>
              <a:gd name="T19" fmla="*/ 0 h 112"/>
              <a:gd name="T20" fmla="*/ 33 w 134"/>
              <a:gd name="T21" fmla="*/ 31 h 112"/>
              <a:gd name="T22" fmla="*/ 16 w 134"/>
              <a:gd name="T23" fmla="*/ 45 h 112"/>
              <a:gd name="T24" fmla="*/ 6 w 134"/>
              <a:gd name="T25" fmla="*/ 112 h 112"/>
              <a:gd name="T26" fmla="*/ 122 w 134"/>
              <a:gd name="T27" fmla="*/ 112 h 112"/>
              <a:gd name="T28" fmla="*/ 133 w 134"/>
              <a:gd name="T29" fmla="*/ 45 h 112"/>
              <a:gd name="T30" fmla="*/ 121 w 134"/>
              <a:gd name="T31" fmla="*/ 31 h 112"/>
              <a:gd name="T32" fmla="*/ 33 w 134"/>
              <a:gd name="T33" fmla="*/ 3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12">
                <a:moveTo>
                  <a:pt x="10" y="0"/>
                </a:moveTo>
                <a:cubicBezTo>
                  <a:pt x="59" y="0"/>
                  <a:pt x="59" y="0"/>
                  <a:pt x="59" y="0"/>
                </a:cubicBezTo>
                <a:cubicBezTo>
                  <a:pt x="67" y="0"/>
                  <a:pt x="69" y="5"/>
                  <a:pt x="69" y="11"/>
                </a:cubicBezTo>
                <a:cubicBezTo>
                  <a:pt x="100" y="11"/>
                  <a:pt x="100" y="11"/>
                  <a:pt x="100" y="11"/>
                </a:cubicBezTo>
                <a:cubicBezTo>
                  <a:pt x="105" y="11"/>
                  <a:pt x="109" y="14"/>
                  <a:pt x="110" y="19"/>
                </a:cubicBezTo>
                <a:cubicBezTo>
                  <a:pt x="24" y="19"/>
                  <a:pt x="24" y="19"/>
                  <a:pt x="24" y="19"/>
                </a:cubicBezTo>
                <a:cubicBezTo>
                  <a:pt x="16" y="19"/>
                  <a:pt x="9" y="25"/>
                  <a:pt x="8" y="33"/>
                </a:cubicBezTo>
                <a:cubicBezTo>
                  <a:pt x="0" y="83"/>
                  <a:pt x="0" y="83"/>
                  <a:pt x="0" y="83"/>
                </a:cubicBezTo>
                <a:cubicBezTo>
                  <a:pt x="0" y="11"/>
                  <a:pt x="0" y="11"/>
                  <a:pt x="0" y="11"/>
                </a:cubicBezTo>
                <a:cubicBezTo>
                  <a:pt x="0" y="5"/>
                  <a:pt x="4" y="0"/>
                  <a:pt x="10" y="0"/>
                </a:cubicBezTo>
                <a:close/>
                <a:moveTo>
                  <a:pt x="33" y="31"/>
                </a:moveTo>
                <a:cubicBezTo>
                  <a:pt x="25" y="31"/>
                  <a:pt x="18" y="37"/>
                  <a:pt x="16" y="45"/>
                </a:cubicBezTo>
                <a:cubicBezTo>
                  <a:pt x="6" y="112"/>
                  <a:pt x="6" y="112"/>
                  <a:pt x="6" y="112"/>
                </a:cubicBezTo>
                <a:cubicBezTo>
                  <a:pt x="122" y="112"/>
                  <a:pt x="122" y="112"/>
                  <a:pt x="122" y="112"/>
                </a:cubicBezTo>
                <a:cubicBezTo>
                  <a:pt x="133" y="45"/>
                  <a:pt x="133" y="45"/>
                  <a:pt x="133" y="45"/>
                </a:cubicBezTo>
                <a:cubicBezTo>
                  <a:pt x="134" y="37"/>
                  <a:pt x="129" y="31"/>
                  <a:pt x="121" y="31"/>
                </a:cubicBezTo>
                <a:lnTo>
                  <a:pt x="33" y="3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1" name="Freeform 197"/>
          <p:cNvSpPr>
            <a:spLocks/>
          </p:cNvSpPr>
          <p:nvPr userDrawn="1"/>
        </p:nvSpPr>
        <p:spPr bwMode="auto">
          <a:xfrm>
            <a:off x="3704168" y="3644900"/>
            <a:ext cx="853017" cy="350838"/>
          </a:xfrm>
          <a:custGeom>
            <a:avLst/>
            <a:gdLst>
              <a:gd name="T0" fmla="*/ 20 w 166"/>
              <a:gd name="T1" fmla="*/ 91 h 91"/>
              <a:gd name="T2" fmla="*/ 0 w 166"/>
              <a:gd name="T3" fmla="*/ 58 h 91"/>
              <a:gd name="T4" fmla="*/ 38 w 166"/>
              <a:gd name="T5" fmla="*/ 22 h 91"/>
              <a:gd name="T6" fmla="*/ 72 w 166"/>
              <a:gd name="T7" fmla="*/ 0 h 91"/>
              <a:gd name="T8" fmla="*/ 105 w 166"/>
              <a:gd name="T9" fmla="*/ 22 h 91"/>
              <a:gd name="T10" fmla="*/ 130 w 166"/>
              <a:gd name="T11" fmla="*/ 22 h 91"/>
              <a:gd name="T12" fmla="*/ 166 w 166"/>
              <a:gd name="T13" fmla="*/ 58 h 91"/>
              <a:gd name="T14" fmla="*/ 145 w 166"/>
              <a:gd name="T15" fmla="*/ 91 h 91"/>
              <a:gd name="T16" fmla="*/ 106 w 166"/>
              <a:gd name="T17" fmla="*/ 91 h 91"/>
              <a:gd name="T18" fmla="*/ 106 w 166"/>
              <a:gd name="T19" fmla="*/ 49 h 91"/>
              <a:gd name="T20" fmla="*/ 57 w 166"/>
              <a:gd name="T21" fmla="*/ 49 h 91"/>
              <a:gd name="T22" fmla="*/ 57 w 166"/>
              <a:gd name="T23" fmla="*/ 91 h 91"/>
              <a:gd name="T24" fmla="*/ 33 w 166"/>
              <a:gd name="T25" fmla="*/ 91 h 91"/>
              <a:gd name="T26" fmla="*/ 20 w 166"/>
              <a:gd name="T2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6" h="91">
                <a:moveTo>
                  <a:pt x="20" y="91"/>
                </a:moveTo>
                <a:cubicBezTo>
                  <a:pt x="8" y="85"/>
                  <a:pt x="0" y="72"/>
                  <a:pt x="0" y="58"/>
                </a:cubicBezTo>
                <a:cubicBezTo>
                  <a:pt x="0" y="39"/>
                  <a:pt x="20" y="24"/>
                  <a:pt x="38" y="22"/>
                </a:cubicBezTo>
                <a:cubicBezTo>
                  <a:pt x="44" y="9"/>
                  <a:pt x="57" y="0"/>
                  <a:pt x="72" y="0"/>
                </a:cubicBezTo>
                <a:cubicBezTo>
                  <a:pt x="87" y="0"/>
                  <a:pt x="100" y="9"/>
                  <a:pt x="105" y="22"/>
                </a:cubicBezTo>
                <a:cubicBezTo>
                  <a:pt x="106" y="22"/>
                  <a:pt x="129" y="22"/>
                  <a:pt x="130" y="22"/>
                </a:cubicBezTo>
                <a:cubicBezTo>
                  <a:pt x="150" y="22"/>
                  <a:pt x="166" y="38"/>
                  <a:pt x="166" y="58"/>
                </a:cubicBezTo>
                <a:cubicBezTo>
                  <a:pt x="166" y="72"/>
                  <a:pt x="158" y="85"/>
                  <a:pt x="145" y="91"/>
                </a:cubicBezTo>
                <a:cubicBezTo>
                  <a:pt x="106" y="91"/>
                  <a:pt x="106" y="91"/>
                  <a:pt x="106" y="91"/>
                </a:cubicBezTo>
                <a:cubicBezTo>
                  <a:pt x="106" y="49"/>
                  <a:pt x="106" y="49"/>
                  <a:pt x="106" y="49"/>
                </a:cubicBezTo>
                <a:cubicBezTo>
                  <a:pt x="57" y="49"/>
                  <a:pt x="57" y="49"/>
                  <a:pt x="57" y="49"/>
                </a:cubicBezTo>
                <a:cubicBezTo>
                  <a:pt x="57" y="91"/>
                  <a:pt x="57" y="91"/>
                  <a:pt x="57" y="91"/>
                </a:cubicBezTo>
                <a:cubicBezTo>
                  <a:pt x="33" y="91"/>
                  <a:pt x="33" y="91"/>
                  <a:pt x="33" y="91"/>
                </a:cubicBezTo>
                <a:lnTo>
                  <a:pt x="20" y="91"/>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2" name="Freeform 198"/>
          <p:cNvSpPr>
            <a:spLocks/>
          </p:cNvSpPr>
          <p:nvPr userDrawn="1"/>
        </p:nvSpPr>
        <p:spPr bwMode="auto">
          <a:xfrm>
            <a:off x="3960285" y="3860800"/>
            <a:ext cx="319617" cy="323850"/>
          </a:xfrm>
          <a:custGeom>
            <a:avLst/>
            <a:gdLst>
              <a:gd name="T0" fmla="*/ 39 w 151"/>
              <a:gd name="T1" fmla="*/ 0 h 204"/>
              <a:gd name="T2" fmla="*/ 39 w 151"/>
              <a:gd name="T3" fmla="*/ 107 h 204"/>
              <a:gd name="T4" fmla="*/ 0 w 151"/>
              <a:gd name="T5" fmla="*/ 107 h 204"/>
              <a:gd name="T6" fmla="*/ 76 w 151"/>
              <a:gd name="T7" fmla="*/ 204 h 204"/>
              <a:gd name="T8" fmla="*/ 151 w 151"/>
              <a:gd name="T9" fmla="*/ 107 h 204"/>
              <a:gd name="T10" fmla="*/ 115 w 151"/>
              <a:gd name="T11" fmla="*/ 107 h 204"/>
              <a:gd name="T12" fmla="*/ 115 w 151"/>
              <a:gd name="T13" fmla="*/ 0 h 204"/>
              <a:gd name="T14" fmla="*/ 39 w 151"/>
              <a:gd name="T15" fmla="*/ 0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04">
                <a:moveTo>
                  <a:pt x="39" y="0"/>
                </a:moveTo>
                <a:lnTo>
                  <a:pt x="39" y="107"/>
                </a:lnTo>
                <a:lnTo>
                  <a:pt x="0" y="107"/>
                </a:lnTo>
                <a:lnTo>
                  <a:pt x="76" y="204"/>
                </a:lnTo>
                <a:lnTo>
                  <a:pt x="151" y="107"/>
                </a:lnTo>
                <a:lnTo>
                  <a:pt x="115" y="107"/>
                </a:lnTo>
                <a:lnTo>
                  <a:pt x="115" y="0"/>
                </a:lnTo>
                <a:lnTo>
                  <a:pt x="39"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33" name="Group 232"/>
          <p:cNvGrpSpPr/>
          <p:nvPr userDrawn="1"/>
        </p:nvGrpSpPr>
        <p:grpSpPr>
          <a:xfrm>
            <a:off x="5782734" y="3381376"/>
            <a:ext cx="649817" cy="339725"/>
            <a:chOff x="4337050" y="3381375"/>
            <a:chExt cx="487363" cy="339725"/>
          </a:xfrm>
        </p:grpSpPr>
        <p:sp>
          <p:nvSpPr>
            <p:cNvPr id="234" name="Freeform 199"/>
            <p:cNvSpPr>
              <a:spLocks/>
            </p:cNvSpPr>
            <p:nvPr userDrawn="1"/>
          </p:nvSpPr>
          <p:spPr bwMode="auto">
            <a:xfrm>
              <a:off x="4527550" y="3459163"/>
              <a:ext cx="219075" cy="219075"/>
            </a:xfrm>
            <a:custGeom>
              <a:avLst/>
              <a:gdLst>
                <a:gd name="T0" fmla="*/ 29 w 57"/>
                <a:gd name="T1" fmla="*/ 0 h 57"/>
                <a:gd name="T2" fmla="*/ 15 w 57"/>
                <a:gd name="T3" fmla="*/ 3 h 57"/>
                <a:gd name="T4" fmla="*/ 22 w 57"/>
                <a:gd name="T5" fmla="*/ 10 h 57"/>
                <a:gd name="T6" fmla="*/ 15 w 57"/>
                <a:gd name="T7" fmla="*/ 17 h 57"/>
                <a:gd name="T8" fmla="*/ 8 w 57"/>
                <a:gd name="T9" fmla="*/ 10 h 57"/>
                <a:gd name="T10" fmla="*/ 8 w 57"/>
                <a:gd name="T11" fmla="*/ 8 h 57"/>
                <a:gd name="T12" fmla="*/ 0 w 57"/>
                <a:gd name="T13" fmla="*/ 28 h 57"/>
                <a:gd name="T14" fmla="*/ 29 w 57"/>
                <a:gd name="T15" fmla="*/ 57 h 57"/>
                <a:gd name="T16" fmla="*/ 57 w 57"/>
                <a:gd name="T17" fmla="*/ 28 h 57"/>
                <a:gd name="T18" fmla="*/ 29 w 57"/>
                <a:gd name="T1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9" y="0"/>
                  </a:moveTo>
                  <a:cubicBezTo>
                    <a:pt x="24" y="0"/>
                    <a:pt x="19" y="1"/>
                    <a:pt x="15" y="3"/>
                  </a:cubicBezTo>
                  <a:cubicBezTo>
                    <a:pt x="19" y="3"/>
                    <a:pt x="22" y="6"/>
                    <a:pt x="22" y="10"/>
                  </a:cubicBezTo>
                  <a:cubicBezTo>
                    <a:pt x="22" y="14"/>
                    <a:pt x="19" y="17"/>
                    <a:pt x="15" y="17"/>
                  </a:cubicBezTo>
                  <a:cubicBezTo>
                    <a:pt x="11" y="17"/>
                    <a:pt x="8" y="14"/>
                    <a:pt x="8" y="10"/>
                  </a:cubicBezTo>
                  <a:cubicBezTo>
                    <a:pt x="8" y="9"/>
                    <a:pt x="8" y="9"/>
                    <a:pt x="8" y="8"/>
                  </a:cubicBezTo>
                  <a:cubicBezTo>
                    <a:pt x="3" y="13"/>
                    <a:pt x="0" y="20"/>
                    <a:pt x="0" y="28"/>
                  </a:cubicBezTo>
                  <a:cubicBezTo>
                    <a:pt x="0" y="44"/>
                    <a:pt x="13" y="57"/>
                    <a:pt x="29" y="57"/>
                  </a:cubicBezTo>
                  <a:cubicBezTo>
                    <a:pt x="44" y="57"/>
                    <a:pt x="57" y="44"/>
                    <a:pt x="57" y="28"/>
                  </a:cubicBezTo>
                  <a:cubicBezTo>
                    <a:pt x="57" y="13"/>
                    <a:pt x="44" y="0"/>
                    <a:pt x="29"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5" name="Freeform 200"/>
            <p:cNvSpPr>
              <a:spLocks noEditPoints="1"/>
            </p:cNvSpPr>
            <p:nvPr userDrawn="1"/>
          </p:nvSpPr>
          <p:spPr bwMode="auto">
            <a:xfrm>
              <a:off x="4337050" y="3381375"/>
              <a:ext cx="487363" cy="339725"/>
            </a:xfrm>
            <a:custGeom>
              <a:avLst/>
              <a:gdLst>
                <a:gd name="T0" fmla="*/ 121 w 126"/>
                <a:gd name="T1" fmla="*/ 12 h 88"/>
                <a:gd name="T2" fmla="*/ 101 w 126"/>
                <a:gd name="T3" fmla="*/ 12 h 88"/>
                <a:gd name="T4" fmla="*/ 99 w 126"/>
                <a:gd name="T5" fmla="*/ 6 h 88"/>
                <a:gd name="T6" fmla="*/ 92 w 126"/>
                <a:gd name="T7" fmla="*/ 0 h 88"/>
                <a:gd name="T8" fmla="*/ 63 w 126"/>
                <a:gd name="T9" fmla="*/ 0 h 88"/>
                <a:gd name="T10" fmla="*/ 56 w 126"/>
                <a:gd name="T11" fmla="*/ 6 h 88"/>
                <a:gd name="T12" fmla="*/ 54 w 126"/>
                <a:gd name="T13" fmla="*/ 12 h 88"/>
                <a:gd name="T14" fmla="*/ 30 w 126"/>
                <a:gd name="T15" fmla="*/ 12 h 88"/>
                <a:gd name="T16" fmla="*/ 30 w 126"/>
                <a:gd name="T17" fmla="*/ 11 h 88"/>
                <a:gd name="T18" fmla="*/ 26 w 126"/>
                <a:gd name="T19" fmla="*/ 6 h 88"/>
                <a:gd name="T20" fmla="*/ 15 w 126"/>
                <a:gd name="T21" fmla="*/ 6 h 88"/>
                <a:gd name="T22" fmla="*/ 11 w 126"/>
                <a:gd name="T23" fmla="*/ 11 h 88"/>
                <a:gd name="T24" fmla="*/ 11 w 126"/>
                <a:gd name="T25" fmla="*/ 12 h 88"/>
                <a:gd name="T26" fmla="*/ 5 w 126"/>
                <a:gd name="T27" fmla="*/ 12 h 88"/>
                <a:gd name="T28" fmla="*/ 0 w 126"/>
                <a:gd name="T29" fmla="*/ 17 h 88"/>
                <a:gd name="T30" fmla="*/ 0 w 126"/>
                <a:gd name="T31" fmla="*/ 82 h 88"/>
                <a:gd name="T32" fmla="*/ 5 w 126"/>
                <a:gd name="T33" fmla="*/ 88 h 88"/>
                <a:gd name="T34" fmla="*/ 121 w 126"/>
                <a:gd name="T35" fmla="*/ 88 h 88"/>
                <a:gd name="T36" fmla="*/ 126 w 126"/>
                <a:gd name="T37" fmla="*/ 82 h 88"/>
                <a:gd name="T38" fmla="*/ 126 w 126"/>
                <a:gd name="T39" fmla="*/ 17 h 88"/>
                <a:gd name="T40" fmla="*/ 121 w 126"/>
                <a:gd name="T41" fmla="*/ 12 h 88"/>
                <a:gd name="T42" fmla="*/ 31 w 126"/>
                <a:gd name="T43" fmla="*/ 28 h 88"/>
                <a:gd name="T44" fmla="*/ 14 w 126"/>
                <a:gd name="T45" fmla="*/ 28 h 88"/>
                <a:gd name="T46" fmla="*/ 10 w 126"/>
                <a:gd name="T47" fmla="*/ 24 h 88"/>
                <a:gd name="T48" fmla="*/ 14 w 126"/>
                <a:gd name="T49" fmla="*/ 20 h 88"/>
                <a:gd name="T50" fmla="*/ 31 w 126"/>
                <a:gd name="T51" fmla="*/ 20 h 88"/>
                <a:gd name="T52" fmla="*/ 35 w 126"/>
                <a:gd name="T53" fmla="*/ 24 h 88"/>
                <a:gd name="T54" fmla="*/ 31 w 126"/>
                <a:gd name="T55" fmla="*/ 28 h 88"/>
                <a:gd name="T56" fmla="*/ 78 w 126"/>
                <a:gd name="T57" fmla="*/ 81 h 88"/>
                <a:gd name="T58" fmla="*/ 45 w 126"/>
                <a:gd name="T59" fmla="*/ 48 h 88"/>
                <a:gd name="T60" fmla="*/ 78 w 126"/>
                <a:gd name="T61" fmla="*/ 15 h 88"/>
                <a:gd name="T62" fmla="*/ 110 w 126"/>
                <a:gd name="T63" fmla="*/ 48 h 88"/>
                <a:gd name="T64" fmla="*/ 78 w 126"/>
                <a:gd name="T6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88">
                  <a:moveTo>
                    <a:pt x="121" y="12"/>
                  </a:moveTo>
                  <a:cubicBezTo>
                    <a:pt x="101" y="12"/>
                    <a:pt x="101" y="12"/>
                    <a:pt x="101" y="12"/>
                  </a:cubicBezTo>
                  <a:cubicBezTo>
                    <a:pt x="99" y="6"/>
                    <a:pt x="99" y="6"/>
                    <a:pt x="99" y="6"/>
                  </a:cubicBezTo>
                  <a:cubicBezTo>
                    <a:pt x="98" y="3"/>
                    <a:pt x="96" y="0"/>
                    <a:pt x="92" y="0"/>
                  </a:cubicBezTo>
                  <a:cubicBezTo>
                    <a:pt x="63" y="0"/>
                    <a:pt x="63" y="0"/>
                    <a:pt x="63" y="0"/>
                  </a:cubicBezTo>
                  <a:cubicBezTo>
                    <a:pt x="60" y="0"/>
                    <a:pt x="57" y="3"/>
                    <a:pt x="56" y="6"/>
                  </a:cubicBezTo>
                  <a:cubicBezTo>
                    <a:pt x="54" y="12"/>
                    <a:pt x="54" y="12"/>
                    <a:pt x="54" y="12"/>
                  </a:cubicBezTo>
                  <a:cubicBezTo>
                    <a:pt x="30" y="12"/>
                    <a:pt x="30" y="12"/>
                    <a:pt x="30" y="12"/>
                  </a:cubicBezTo>
                  <a:cubicBezTo>
                    <a:pt x="30" y="11"/>
                    <a:pt x="30" y="11"/>
                    <a:pt x="30" y="11"/>
                  </a:cubicBezTo>
                  <a:cubicBezTo>
                    <a:pt x="30" y="8"/>
                    <a:pt x="28" y="6"/>
                    <a:pt x="26" y="6"/>
                  </a:cubicBezTo>
                  <a:cubicBezTo>
                    <a:pt x="15" y="6"/>
                    <a:pt x="15" y="6"/>
                    <a:pt x="15" y="6"/>
                  </a:cubicBezTo>
                  <a:cubicBezTo>
                    <a:pt x="13" y="6"/>
                    <a:pt x="11" y="8"/>
                    <a:pt x="11" y="11"/>
                  </a:cubicBezTo>
                  <a:cubicBezTo>
                    <a:pt x="11" y="12"/>
                    <a:pt x="11" y="12"/>
                    <a:pt x="11" y="12"/>
                  </a:cubicBezTo>
                  <a:cubicBezTo>
                    <a:pt x="5" y="12"/>
                    <a:pt x="5" y="12"/>
                    <a:pt x="5" y="12"/>
                  </a:cubicBezTo>
                  <a:cubicBezTo>
                    <a:pt x="2" y="12"/>
                    <a:pt x="0" y="14"/>
                    <a:pt x="0" y="17"/>
                  </a:cubicBezTo>
                  <a:cubicBezTo>
                    <a:pt x="0" y="82"/>
                    <a:pt x="0" y="82"/>
                    <a:pt x="0" y="82"/>
                  </a:cubicBezTo>
                  <a:cubicBezTo>
                    <a:pt x="0" y="85"/>
                    <a:pt x="2" y="88"/>
                    <a:pt x="5" y="88"/>
                  </a:cubicBezTo>
                  <a:cubicBezTo>
                    <a:pt x="121" y="88"/>
                    <a:pt x="121" y="88"/>
                    <a:pt x="121" y="88"/>
                  </a:cubicBezTo>
                  <a:cubicBezTo>
                    <a:pt x="124" y="88"/>
                    <a:pt x="126" y="85"/>
                    <a:pt x="126" y="82"/>
                  </a:cubicBezTo>
                  <a:cubicBezTo>
                    <a:pt x="126" y="17"/>
                    <a:pt x="126" y="17"/>
                    <a:pt x="126" y="17"/>
                  </a:cubicBezTo>
                  <a:cubicBezTo>
                    <a:pt x="126" y="14"/>
                    <a:pt x="124" y="12"/>
                    <a:pt x="121" y="12"/>
                  </a:cubicBezTo>
                  <a:close/>
                  <a:moveTo>
                    <a:pt x="31" y="28"/>
                  </a:moveTo>
                  <a:cubicBezTo>
                    <a:pt x="14" y="28"/>
                    <a:pt x="14" y="28"/>
                    <a:pt x="14" y="28"/>
                  </a:cubicBezTo>
                  <a:cubicBezTo>
                    <a:pt x="12" y="28"/>
                    <a:pt x="10" y="26"/>
                    <a:pt x="10" y="24"/>
                  </a:cubicBezTo>
                  <a:cubicBezTo>
                    <a:pt x="10" y="22"/>
                    <a:pt x="12" y="20"/>
                    <a:pt x="14" y="20"/>
                  </a:cubicBezTo>
                  <a:cubicBezTo>
                    <a:pt x="31" y="20"/>
                    <a:pt x="31" y="20"/>
                    <a:pt x="31" y="20"/>
                  </a:cubicBezTo>
                  <a:cubicBezTo>
                    <a:pt x="33" y="20"/>
                    <a:pt x="35" y="22"/>
                    <a:pt x="35" y="24"/>
                  </a:cubicBezTo>
                  <a:cubicBezTo>
                    <a:pt x="35" y="26"/>
                    <a:pt x="33" y="28"/>
                    <a:pt x="31" y="28"/>
                  </a:cubicBezTo>
                  <a:close/>
                  <a:moveTo>
                    <a:pt x="78" y="81"/>
                  </a:moveTo>
                  <a:cubicBezTo>
                    <a:pt x="59" y="81"/>
                    <a:pt x="45" y="66"/>
                    <a:pt x="45" y="48"/>
                  </a:cubicBezTo>
                  <a:cubicBezTo>
                    <a:pt x="45" y="30"/>
                    <a:pt x="59" y="15"/>
                    <a:pt x="78" y="15"/>
                  </a:cubicBezTo>
                  <a:cubicBezTo>
                    <a:pt x="96" y="15"/>
                    <a:pt x="110" y="30"/>
                    <a:pt x="110" y="48"/>
                  </a:cubicBezTo>
                  <a:cubicBezTo>
                    <a:pt x="110" y="66"/>
                    <a:pt x="96" y="81"/>
                    <a:pt x="78" y="8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36" name="Group 235"/>
          <p:cNvGrpSpPr/>
          <p:nvPr userDrawn="1"/>
        </p:nvGrpSpPr>
        <p:grpSpPr>
          <a:xfrm>
            <a:off x="10231967" y="2925764"/>
            <a:ext cx="808567" cy="506413"/>
            <a:chOff x="7673975" y="2925763"/>
            <a:chExt cx="606425" cy="506413"/>
          </a:xfrm>
        </p:grpSpPr>
        <p:sp>
          <p:nvSpPr>
            <p:cNvPr id="237" name="Rectangle 201"/>
            <p:cNvSpPr>
              <a:spLocks noChangeArrowheads="1"/>
            </p:cNvSpPr>
            <p:nvPr userDrawn="1"/>
          </p:nvSpPr>
          <p:spPr bwMode="auto">
            <a:xfrm>
              <a:off x="7894638" y="3006725"/>
              <a:ext cx="73025" cy="42863"/>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8" name="Rectangle 202"/>
            <p:cNvSpPr>
              <a:spLocks noChangeArrowheads="1"/>
            </p:cNvSpPr>
            <p:nvPr userDrawn="1"/>
          </p:nvSpPr>
          <p:spPr bwMode="auto">
            <a:xfrm>
              <a:off x="7805738" y="3238500"/>
              <a:ext cx="42863" cy="69850"/>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39" name="Rectangle 203"/>
            <p:cNvSpPr>
              <a:spLocks noChangeArrowheads="1"/>
            </p:cNvSpPr>
            <p:nvPr userDrawn="1"/>
          </p:nvSpPr>
          <p:spPr bwMode="auto">
            <a:xfrm>
              <a:off x="8167688" y="3103563"/>
              <a:ext cx="42863" cy="7302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0" name="Freeform 204"/>
            <p:cNvSpPr>
              <a:spLocks noEditPoints="1"/>
            </p:cNvSpPr>
            <p:nvPr userDrawn="1"/>
          </p:nvSpPr>
          <p:spPr bwMode="auto">
            <a:xfrm>
              <a:off x="7673975" y="2925763"/>
              <a:ext cx="606425" cy="506413"/>
            </a:xfrm>
            <a:custGeom>
              <a:avLst/>
              <a:gdLst>
                <a:gd name="T0" fmla="*/ 38 w 157"/>
                <a:gd name="T1" fmla="*/ 0 h 131"/>
                <a:gd name="T2" fmla="*/ 38 w 157"/>
                <a:gd name="T3" fmla="*/ 35 h 131"/>
                <a:gd name="T4" fmla="*/ 35 w 157"/>
                <a:gd name="T5" fmla="*/ 38 h 131"/>
                <a:gd name="T6" fmla="*/ 0 w 157"/>
                <a:gd name="T7" fmla="*/ 38 h 131"/>
                <a:gd name="T8" fmla="*/ 0 w 157"/>
                <a:gd name="T9" fmla="*/ 131 h 131"/>
                <a:gd name="T10" fmla="*/ 157 w 157"/>
                <a:gd name="T11" fmla="*/ 131 h 131"/>
                <a:gd name="T12" fmla="*/ 157 w 157"/>
                <a:gd name="T13" fmla="*/ 0 h 131"/>
                <a:gd name="T14" fmla="*/ 38 w 157"/>
                <a:gd name="T15" fmla="*/ 0 h 131"/>
                <a:gd name="T16" fmla="*/ 146 w 157"/>
                <a:gd name="T17" fmla="*/ 72 h 131"/>
                <a:gd name="T18" fmla="*/ 128 w 157"/>
                <a:gd name="T19" fmla="*/ 72 h 131"/>
                <a:gd name="T20" fmla="*/ 128 w 157"/>
                <a:gd name="T21" fmla="*/ 86 h 131"/>
                <a:gd name="T22" fmla="*/ 121 w 157"/>
                <a:gd name="T23" fmla="*/ 86 h 131"/>
                <a:gd name="T24" fmla="*/ 121 w 157"/>
                <a:gd name="T25" fmla="*/ 38 h 131"/>
                <a:gd name="T26" fmla="*/ 98 w 157"/>
                <a:gd name="T27" fmla="*/ 38 h 131"/>
                <a:gd name="T28" fmla="*/ 98 w 157"/>
                <a:gd name="T29" fmla="*/ 46 h 131"/>
                <a:gd name="T30" fmla="*/ 91 w 157"/>
                <a:gd name="T31" fmla="*/ 46 h 131"/>
                <a:gd name="T32" fmla="*/ 91 w 157"/>
                <a:gd name="T33" fmla="*/ 38 h 131"/>
                <a:gd name="T34" fmla="*/ 83 w 157"/>
                <a:gd name="T35" fmla="*/ 38 h 131"/>
                <a:gd name="T36" fmla="*/ 52 w 157"/>
                <a:gd name="T37" fmla="*/ 38 h 131"/>
                <a:gd name="T38" fmla="*/ 52 w 157"/>
                <a:gd name="T39" fmla="*/ 70 h 131"/>
                <a:gd name="T40" fmla="*/ 87 w 157"/>
                <a:gd name="T41" fmla="*/ 70 h 131"/>
                <a:gd name="T42" fmla="*/ 88 w 157"/>
                <a:gd name="T43" fmla="*/ 70 h 131"/>
                <a:gd name="T44" fmla="*/ 91 w 157"/>
                <a:gd name="T45" fmla="*/ 70 h 131"/>
                <a:gd name="T46" fmla="*/ 91 w 157"/>
                <a:gd name="T47" fmla="*/ 54 h 131"/>
                <a:gd name="T48" fmla="*/ 98 w 157"/>
                <a:gd name="T49" fmla="*/ 54 h 131"/>
                <a:gd name="T50" fmla="*/ 98 w 157"/>
                <a:gd name="T51" fmla="*/ 70 h 131"/>
                <a:gd name="T52" fmla="*/ 108 w 157"/>
                <a:gd name="T53" fmla="*/ 70 h 131"/>
                <a:gd name="T54" fmla="*/ 108 w 157"/>
                <a:gd name="T55" fmla="*/ 76 h 131"/>
                <a:gd name="T56" fmla="*/ 88 w 157"/>
                <a:gd name="T57" fmla="*/ 76 h 131"/>
                <a:gd name="T58" fmla="*/ 87 w 157"/>
                <a:gd name="T59" fmla="*/ 76 h 131"/>
                <a:gd name="T60" fmla="*/ 52 w 157"/>
                <a:gd name="T61" fmla="*/ 76 h 131"/>
                <a:gd name="T62" fmla="*/ 52 w 157"/>
                <a:gd name="T63" fmla="*/ 106 h 131"/>
                <a:gd name="T64" fmla="*/ 52 w 157"/>
                <a:gd name="T65" fmla="*/ 106 h 131"/>
                <a:gd name="T66" fmla="*/ 52 w 157"/>
                <a:gd name="T67" fmla="*/ 107 h 131"/>
                <a:gd name="T68" fmla="*/ 76 w 157"/>
                <a:gd name="T69" fmla="*/ 107 h 131"/>
                <a:gd name="T70" fmla="*/ 76 w 157"/>
                <a:gd name="T71" fmla="*/ 95 h 131"/>
                <a:gd name="T72" fmla="*/ 83 w 157"/>
                <a:gd name="T73" fmla="*/ 95 h 131"/>
                <a:gd name="T74" fmla="*/ 83 w 157"/>
                <a:gd name="T75" fmla="*/ 107 h 131"/>
                <a:gd name="T76" fmla="*/ 121 w 157"/>
                <a:gd name="T77" fmla="*/ 107 h 131"/>
                <a:gd name="T78" fmla="*/ 121 w 157"/>
                <a:gd name="T79" fmla="*/ 97 h 131"/>
                <a:gd name="T80" fmla="*/ 128 w 157"/>
                <a:gd name="T81" fmla="*/ 97 h 131"/>
                <a:gd name="T82" fmla="*/ 128 w 157"/>
                <a:gd name="T83" fmla="*/ 114 h 131"/>
                <a:gd name="T84" fmla="*/ 45 w 157"/>
                <a:gd name="T85" fmla="*/ 114 h 131"/>
                <a:gd name="T86" fmla="*/ 45 w 157"/>
                <a:gd name="T87" fmla="*/ 106 h 131"/>
                <a:gd name="T88" fmla="*/ 28 w 157"/>
                <a:gd name="T89" fmla="*/ 106 h 131"/>
                <a:gd name="T90" fmla="*/ 28 w 157"/>
                <a:gd name="T91" fmla="*/ 74 h 131"/>
                <a:gd name="T92" fmla="*/ 45 w 157"/>
                <a:gd name="T93" fmla="*/ 74 h 131"/>
                <a:gd name="T94" fmla="*/ 45 w 157"/>
                <a:gd name="T95" fmla="*/ 32 h 131"/>
                <a:gd name="T96" fmla="*/ 51 w 157"/>
                <a:gd name="T97" fmla="*/ 32 h 131"/>
                <a:gd name="T98" fmla="*/ 51 w 157"/>
                <a:gd name="T99" fmla="*/ 14 h 131"/>
                <a:gd name="T100" fmla="*/ 83 w 157"/>
                <a:gd name="T101" fmla="*/ 14 h 131"/>
                <a:gd name="T102" fmla="*/ 83 w 157"/>
                <a:gd name="T103" fmla="*/ 32 h 131"/>
                <a:gd name="T104" fmla="*/ 128 w 157"/>
                <a:gd name="T105" fmla="*/ 32 h 131"/>
                <a:gd name="T106" fmla="*/ 128 w 157"/>
                <a:gd name="T107" fmla="*/ 39 h 131"/>
                <a:gd name="T108" fmla="*/ 146 w 157"/>
                <a:gd name="T109" fmla="*/ 39 h 131"/>
                <a:gd name="T110" fmla="*/ 146 w 157"/>
                <a:gd name="T111" fmla="*/ 7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 h="131">
                  <a:moveTo>
                    <a:pt x="38" y="0"/>
                  </a:moveTo>
                  <a:cubicBezTo>
                    <a:pt x="38" y="35"/>
                    <a:pt x="38" y="35"/>
                    <a:pt x="38" y="35"/>
                  </a:cubicBezTo>
                  <a:cubicBezTo>
                    <a:pt x="38" y="37"/>
                    <a:pt x="37" y="38"/>
                    <a:pt x="35" y="38"/>
                  </a:cubicBezTo>
                  <a:cubicBezTo>
                    <a:pt x="0" y="38"/>
                    <a:pt x="0" y="38"/>
                    <a:pt x="0" y="38"/>
                  </a:cubicBezTo>
                  <a:cubicBezTo>
                    <a:pt x="0" y="131"/>
                    <a:pt x="0" y="131"/>
                    <a:pt x="0" y="131"/>
                  </a:cubicBezTo>
                  <a:cubicBezTo>
                    <a:pt x="157" y="131"/>
                    <a:pt x="157" y="131"/>
                    <a:pt x="157" y="131"/>
                  </a:cubicBezTo>
                  <a:cubicBezTo>
                    <a:pt x="157" y="0"/>
                    <a:pt x="157" y="0"/>
                    <a:pt x="157" y="0"/>
                  </a:cubicBezTo>
                  <a:lnTo>
                    <a:pt x="38" y="0"/>
                  </a:lnTo>
                  <a:close/>
                  <a:moveTo>
                    <a:pt x="146" y="72"/>
                  </a:moveTo>
                  <a:cubicBezTo>
                    <a:pt x="128" y="72"/>
                    <a:pt x="128" y="72"/>
                    <a:pt x="128" y="72"/>
                  </a:cubicBezTo>
                  <a:cubicBezTo>
                    <a:pt x="128" y="86"/>
                    <a:pt x="128" y="86"/>
                    <a:pt x="128" y="86"/>
                  </a:cubicBezTo>
                  <a:cubicBezTo>
                    <a:pt x="121" y="86"/>
                    <a:pt x="121" y="86"/>
                    <a:pt x="121" y="86"/>
                  </a:cubicBezTo>
                  <a:cubicBezTo>
                    <a:pt x="121" y="38"/>
                    <a:pt x="121" y="38"/>
                    <a:pt x="121" y="38"/>
                  </a:cubicBezTo>
                  <a:cubicBezTo>
                    <a:pt x="98" y="38"/>
                    <a:pt x="98" y="38"/>
                    <a:pt x="98" y="38"/>
                  </a:cubicBezTo>
                  <a:cubicBezTo>
                    <a:pt x="98" y="46"/>
                    <a:pt x="98" y="46"/>
                    <a:pt x="98" y="46"/>
                  </a:cubicBezTo>
                  <a:cubicBezTo>
                    <a:pt x="91" y="46"/>
                    <a:pt x="91" y="46"/>
                    <a:pt x="91" y="46"/>
                  </a:cubicBezTo>
                  <a:cubicBezTo>
                    <a:pt x="91" y="38"/>
                    <a:pt x="91" y="38"/>
                    <a:pt x="91" y="38"/>
                  </a:cubicBezTo>
                  <a:cubicBezTo>
                    <a:pt x="83" y="38"/>
                    <a:pt x="83" y="38"/>
                    <a:pt x="83" y="38"/>
                  </a:cubicBezTo>
                  <a:cubicBezTo>
                    <a:pt x="52" y="38"/>
                    <a:pt x="52" y="38"/>
                    <a:pt x="52" y="38"/>
                  </a:cubicBezTo>
                  <a:cubicBezTo>
                    <a:pt x="52" y="70"/>
                    <a:pt x="52" y="70"/>
                    <a:pt x="52" y="70"/>
                  </a:cubicBezTo>
                  <a:cubicBezTo>
                    <a:pt x="87" y="70"/>
                    <a:pt x="87" y="70"/>
                    <a:pt x="87" y="70"/>
                  </a:cubicBezTo>
                  <a:cubicBezTo>
                    <a:pt x="88" y="70"/>
                    <a:pt x="88" y="70"/>
                    <a:pt x="88" y="70"/>
                  </a:cubicBezTo>
                  <a:cubicBezTo>
                    <a:pt x="91" y="70"/>
                    <a:pt x="91" y="70"/>
                    <a:pt x="91" y="70"/>
                  </a:cubicBezTo>
                  <a:cubicBezTo>
                    <a:pt x="91" y="54"/>
                    <a:pt x="91" y="54"/>
                    <a:pt x="91" y="54"/>
                  </a:cubicBezTo>
                  <a:cubicBezTo>
                    <a:pt x="98" y="54"/>
                    <a:pt x="98" y="54"/>
                    <a:pt x="98" y="54"/>
                  </a:cubicBezTo>
                  <a:cubicBezTo>
                    <a:pt x="98" y="70"/>
                    <a:pt x="98" y="70"/>
                    <a:pt x="98" y="70"/>
                  </a:cubicBezTo>
                  <a:cubicBezTo>
                    <a:pt x="108" y="70"/>
                    <a:pt x="108" y="70"/>
                    <a:pt x="108" y="70"/>
                  </a:cubicBezTo>
                  <a:cubicBezTo>
                    <a:pt x="108" y="76"/>
                    <a:pt x="108" y="76"/>
                    <a:pt x="108" y="76"/>
                  </a:cubicBezTo>
                  <a:cubicBezTo>
                    <a:pt x="88" y="76"/>
                    <a:pt x="88" y="76"/>
                    <a:pt x="88" y="76"/>
                  </a:cubicBezTo>
                  <a:cubicBezTo>
                    <a:pt x="87" y="76"/>
                    <a:pt x="87" y="76"/>
                    <a:pt x="87" y="76"/>
                  </a:cubicBezTo>
                  <a:cubicBezTo>
                    <a:pt x="52" y="76"/>
                    <a:pt x="52" y="76"/>
                    <a:pt x="52" y="76"/>
                  </a:cubicBezTo>
                  <a:cubicBezTo>
                    <a:pt x="52" y="106"/>
                    <a:pt x="52" y="106"/>
                    <a:pt x="52" y="106"/>
                  </a:cubicBezTo>
                  <a:cubicBezTo>
                    <a:pt x="52" y="106"/>
                    <a:pt x="52" y="106"/>
                    <a:pt x="52" y="106"/>
                  </a:cubicBezTo>
                  <a:cubicBezTo>
                    <a:pt x="52" y="107"/>
                    <a:pt x="52" y="107"/>
                    <a:pt x="52" y="107"/>
                  </a:cubicBezTo>
                  <a:cubicBezTo>
                    <a:pt x="76" y="107"/>
                    <a:pt x="76" y="107"/>
                    <a:pt x="76" y="107"/>
                  </a:cubicBezTo>
                  <a:cubicBezTo>
                    <a:pt x="76" y="95"/>
                    <a:pt x="76" y="95"/>
                    <a:pt x="76" y="95"/>
                  </a:cubicBezTo>
                  <a:cubicBezTo>
                    <a:pt x="83" y="95"/>
                    <a:pt x="83" y="95"/>
                    <a:pt x="83" y="95"/>
                  </a:cubicBezTo>
                  <a:cubicBezTo>
                    <a:pt x="83" y="107"/>
                    <a:pt x="83" y="107"/>
                    <a:pt x="83" y="107"/>
                  </a:cubicBezTo>
                  <a:cubicBezTo>
                    <a:pt x="121" y="107"/>
                    <a:pt x="121" y="107"/>
                    <a:pt x="121" y="107"/>
                  </a:cubicBezTo>
                  <a:cubicBezTo>
                    <a:pt x="121" y="97"/>
                    <a:pt x="121" y="97"/>
                    <a:pt x="121" y="97"/>
                  </a:cubicBezTo>
                  <a:cubicBezTo>
                    <a:pt x="128" y="97"/>
                    <a:pt x="128" y="97"/>
                    <a:pt x="128" y="97"/>
                  </a:cubicBezTo>
                  <a:cubicBezTo>
                    <a:pt x="128" y="114"/>
                    <a:pt x="128" y="114"/>
                    <a:pt x="128" y="114"/>
                  </a:cubicBezTo>
                  <a:cubicBezTo>
                    <a:pt x="45" y="114"/>
                    <a:pt x="45" y="114"/>
                    <a:pt x="45" y="114"/>
                  </a:cubicBezTo>
                  <a:cubicBezTo>
                    <a:pt x="45" y="106"/>
                    <a:pt x="45" y="106"/>
                    <a:pt x="45" y="106"/>
                  </a:cubicBezTo>
                  <a:cubicBezTo>
                    <a:pt x="28" y="106"/>
                    <a:pt x="28" y="106"/>
                    <a:pt x="28" y="106"/>
                  </a:cubicBezTo>
                  <a:cubicBezTo>
                    <a:pt x="28" y="74"/>
                    <a:pt x="28" y="74"/>
                    <a:pt x="28" y="74"/>
                  </a:cubicBezTo>
                  <a:cubicBezTo>
                    <a:pt x="45" y="74"/>
                    <a:pt x="45" y="74"/>
                    <a:pt x="45" y="74"/>
                  </a:cubicBezTo>
                  <a:cubicBezTo>
                    <a:pt x="45" y="32"/>
                    <a:pt x="45" y="32"/>
                    <a:pt x="45" y="32"/>
                  </a:cubicBezTo>
                  <a:cubicBezTo>
                    <a:pt x="51" y="32"/>
                    <a:pt x="51" y="32"/>
                    <a:pt x="51" y="32"/>
                  </a:cubicBezTo>
                  <a:cubicBezTo>
                    <a:pt x="51" y="14"/>
                    <a:pt x="51" y="14"/>
                    <a:pt x="51" y="14"/>
                  </a:cubicBezTo>
                  <a:cubicBezTo>
                    <a:pt x="83" y="14"/>
                    <a:pt x="83" y="14"/>
                    <a:pt x="83" y="14"/>
                  </a:cubicBezTo>
                  <a:cubicBezTo>
                    <a:pt x="83" y="32"/>
                    <a:pt x="83" y="32"/>
                    <a:pt x="83" y="32"/>
                  </a:cubicBezTo>
                  <a:cubicBezTo>
                    <a:pt x="128" y="32"/>
                    <a:pt x="128" y="32"/>
                    <a:pt x="128" y="32"/>
                  </a:cubicBezTo>
                  <a:cubicBezTo>
                    <a:pt x="128" y="39"/>
                    <a:pt x="128" y="39"/>
                    <a:pt x="128" y="39"/>
                  </a:cubicBezTo>
                  <a:cubicBezTo>
                    <a:pt x="146" y="39"/>
                    <a:pt x="146" y="39"/>
                    <a:pt x="146" y="39"/>
                  </a:cubicBezTo>
                  <a:lnTo>
                    <a:pt x="146" y="72"/>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1" name="Freeform 206"/>
            <p:cNvSpPr>
              <a:spLocks/>
            </p:cNvSpPr>
            <p:nvPr userDrawn="1"/>
          </p:nvSpPr>
          <p:spPr bwMode="auto">
            <a:xfrm>
              <a:off x="7678738" y="2941638"/>
              <a:ext cx="107950" cy="107950"/>
            </a:xfrm>
            <a:custGeom>
              <a:avLst/>
              <a:gdLst>
                <a:gd name="T0" fmla="*/ 68 w 68"/>
                <a:gd name="T1" fmla="*/ 0 h 68"/>
                <a:gd name="T2" fmla="*/ 0 w 68"/>
                <a:gd name="T3" fmla="*/ 68 h 68"/>
                <a:gd name="T4" fmla="*/ 68 w 68"/>
                <a:gd name="T5" fmla="*/ 68 h 68"/>
                <a:gd name="T6" fmla="*/ 68 w 68"/>
                <a:gd name="T7" fmla="*/ 0 h 68"/>
              </a:gdLst>
              <a:ahLst/>
              <a:cxnLst>
                <a:cxn ang="0">
                  <a:pos x="T0" y="T1"/>
                </a:cxn>
                <a:cxn ang="0">
                  <a:pos x="T2" y="T3"/>
                </a:cxn>
                <a:cxn ang="0">
                  <a:pos x="T4" y="T5"/>
                </a:cxn>
                <a:cxn ang="0">
                  <a:pos x="T6" y="T7"/>
                </a:cxn>
              </a:cxnLst>
              <a:rect l="0" t="0" r="r" b="b"/>
              <a:pathLst>
                <a:path w="68" h="68">
                  <a:moveTo>
                    <a:pt x="68" y="0"/>
                  </a:moveTo>
                  <a:lnTo>
                    <a:pt x="0" y="68"/>
                  </a:lnTo>
                  <a:lnTo>
                    <a:pt x="68" y="68"/>
                  </a:lnTo>
                  <a:lnTo>
                    <a:pt x="68"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42" name="Group 241"/>
          <p:cNvGrpSpPr/>
          <p:nvPr userDrawn="1"/>
        </p:nvGrpSpPr>
        <p:grpSpPr>
          <a:xfrm>
            <a:off x="10447867" y="1778000"/>
            <a:ext cx="632884" cy="490538"/>
            <a:chOff x="7835900" y="1778000"/>
            <a:chExt cx="474663" cy="490538"/>
          </a:xfrm>
        </p:grpSpPr>
        <p:sp>
          <p:nvSpPr>
            <p:cNvPr id="243" name="Freeform 207"/>
            <p:cNvSpPr>
              <a:spLocks/>
            </p:cNvSpPr>
            <p:nvPr userDrawn="1"/>
          </p:nvSpPr>
          <p:spPr bwMode="auto">
            <a:xfrm>
              <a:off x="7835900" y="1974850"/>
              <a:ext cx="309563" cy="293688"/>
            </a:xfrm>
            <a:custGeom>
              <a:avLst/>
              <a:gdLst>
                <a:gd name="T0" fmla="*/ 22 w 80"/>
                <a:gd name="T1" fmla="*/ 0 h 76"/>
                <a:gd name="T2" fmla="*/ 10 w 80"/>
                <a:gd name="T3" fmla="*/ 19 h 76"/>
                <a:gd name="T4" fmla="*/ 21 w 80"/>
                <a:gd name="T5" fmla="*/ 66 h 76"/>
                <a:gd name="T6" fmla="*/ 68 w 80"/>
                <a:gd name="T7" fmla="*/ 55 h 76"/>
                <a:gd name="T8" fmla="*/ 80 w 80"/>
                <a:gd name="T9" fmla="*/ 36 h 76"/>
                <a:gd name="T10" fmla="*/ 22 w 80"/>
                <a:gd name="T11" fmla="*/ 0 h 76"/>
              </a:gdLst>
              <a:ahLst/>
              <a:cxnLst>
                <a:cxn ang="0">
                  <a:pos x="T0" y="T1"/>
                </a:cxn>
                <a:cxn ang="0">
                  <a:pos x="T2" y="T3"/>
                </a:cxn>
                <a:cxn ang="0">
                  <a:pos x="T4" y="T5"/>
                </a:cxn>
                <a:cxn ang="0">
                  <a:pos x="T6" y="T7"/>
                </a:cxn>
                <a:cxn ang="0">
                  <a:pos x="T8" y="T9"/>
                </a:cxn>
                <a:cxn ang="0">
                  <a:pos x="T10" y="T11"/>
                </a:cxn>
              </a:cxnLst>
              <a:rect l="0" t="0" r="r" b="b"/>
              <a:pathLst>
                <a:path w="80" h="76">
                  <a:moveTo>
                    <a:pt x="22" y="0"/>
                  </a:moveTo>
                  <a:cubicBezTo>
                    <a:pt x="10" y="19"/>
                    <a:pt x="10" y="19"/>
                    <a:pt x="10" y="19"/>
                  </a:cubicBezTo>
                  <a:cubicBezTo>
                    <a:pt x="0" y="35"/>
                    <a:pt x="5" y="56"/>
                    <a:pt x="21" y="66"/>
                  </a:cubicBezTo>
                  <a:cubicBezTo>
                    <a:pt x="37" y="76"/>
                    <a:pt x="58" y="71"/>
                    <a:pt x="68" y="55"/>
                  </a:cubicBezTo>
                  <a:cubicBezTo>
                    <a:pt x="80" y="36"/>
                    <a:pt x="80" y="36"/>
                    <a:pt x="80" y="36"/>
                  </a:cubicBezTo>
                  <a:cubicBezTo>
                    <a:pt x="70" y="36"/>
                    <a:pt x="45" y="30"/>
                    <a:pt x="22"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4" name="Freeform 208"/>
            <p:cNvSpPr>
              <a:spLocks noEditPoints="1"/>
            </p:cNvSpPr>
            <p:nvPr userDrawn="1"/>
          </p:nvSpPr>
          <p:spPr bwMode="auto">
            <a:xfrm>
              <a:off x="7929563" y="1778000"/>
              <a:ext cx="381000" cy="320675"/>
            </a:xfrm>
            <a:custGeom>
              <a:avLst/>
              <a:gdLst>
                <a:gd name="T0" fmla="*/ 94 w 99"/>
                <a:gd name="T1" fmla="*/ 0 h 83"/>
                <a:gd name="T2" fmla="*/ 88 w 99"/>
                <a:gd name="T3" fmla="*/ 19 h 83"/>
                <a:gd name="T4" fmla="*/ 67 w 99"/>
                <a:gd name="T5" fmla="*/ 24 h 83"/>
                <a:gd name="T6" fmla="*/ 48 w 99"/>
                <a:gd name="T7" fmla="*/ 26 h 83"/>
                <a:gd name="T8" fmla="*/ 5 w 99"/>
                <a:gd name="T9" fmla="*/ 39 h 83"/>
                <a:gd name="T10" fmla="*/ 0 w 99"/>
                <a:gd name="T11" fmla="*/ 47 h 83"/>
                <a:gd name="T12" fmla="*/ 59 w 99"/>
                <a:gd name="T13" fmla="*/ 83 h 83"/>
                <a:gd name="T14" fmla="*/ 64 w 99"/>
                <a:gd name="T15" fmla="*/ 75 h 83"/>
                <a:gd name="T16" fmla="*/ 56 w 99"/>
                <a:gd name="T17" fmla="*/ 31 h 83"/>
                <a:gd name="T18" fmla="*/ 66 w 99"/>
                <a:gd name="T19" fmla="*/ 29 h 83"/>
                <a:gd name="T20" fmla="*/ 94 w 99"/>
                <a:gd name="T21" fmla="*/ 21 h 83"/>
                <a:gd name="T22" fmla="*/ 98 w 99"/>
                <a:gd name="T23" fmla="*/ 3 h 83"/>
                <a:gd name="T24" fmla="*/ 40 w 99"/>
                <a:gd name="T25" fmla="*/ 59 h 83"/>
                <a:gd name="T26" fmla="*/ 32 w 99"/>
                <a:gd name="T27" fmla="*/ 61 h 83"/>
                <a:gd name="T28" fmla="*/ 30 w 99"/>
                <a:gd name="T29" fmla="*/ 53 h 83"/>
                <a:gd name="T30" fmla="*/ 38 w 99"/>
                <a:gd name="T31" fmla="*/ 39 h 83"/>
                <a:gd name="T32" fmla="*/ 47 w 99"/>
                <a:gd name="T33" fmla="*/ 37 h 83"/>
                <a:gd name="T34" fmla="*/ 49 w 99"/>
                <a:gd name="T35" fmla="*/ 45 h 83"/>
                <a:gd name="T36" fmla="*/ 40 w 99"/>
                <a:gd name="T37" fmla="*/ 5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3">
                  <a:moveTo>
                    <a:pt x="94" y="0"/>
                  </a:moveTo>
                  <a:cubicBezTo>
                    <a:pt x="93" y="8"/>
                    <a:pt x="88" y="19"/>
                    <a:pt x="88" y="19"/>
                  </a:cubicBezTo>
                  <a:cubicBezTo>
                    <a:pt x="79" y="33"/>
                    <a:pt x="67" y="24"/>
                    <a:pt x="67" y="24"/>
                  </a:cubicBezTo>
                  <a:cubicBezTo>
                    <a:pt x="56" y="17"/>
                    <a:pt x="50" y="22"/>
                    <a:pt x="48" y="26"/>
                  </a:cubicBezTo>
                  <a:cubicBezTo>
                    <a:pt x="32" y="19"/>
                    <a:pt x="14" y="25"/>
                    <a:pt x="5" y="39"/>
                  </a:cubicBezTo>
                  <a:cubicBezTo>
                    <a:pt x="0" y="47"/>
                    <a:pt x="0" y="47"/>
                    <a:pt x="0" y="47"/>
                  </a:cubicBezTo>
                  <a:cubicBezTo>
                    <a:pt x="7" y="57"/>
                    <a:pt x="28" y="81"/>
                    <a:pt x="59" y="83"/>
                  </a:cubicBezTo>
                  <a:cubicBezTo>
                    <a:pt x="64" y="75"/>
                    <a:pt x="64" y="75"/>
                    <a:pt x="64" y="75"/>
                  </a:cubicBezTo>
                  <a:cubicBezTo>
                    <a:pt x="73" y="60"/>
                    <a:pt x="69" y="41"/>
                    <a:pt x="56" y="31"/>
                  </a:cubicBezTo>
                  <a:cubicBezTo>
                    <a:pt x="59" y="26"/>
                    <a:pt x="66" y="29"/>
                    <a:pt x="66" y="29"/>
                  </a:cubicBezTo>
                  <a:cubicBezTo>
                    <a:pt x="86" y="42"/>
                    <a:pt x="94" y="21"/>
                    <a:pt x="94" y="21"/>
                  </a:cubicBezTo>
                  <a:cubicBezTo>
                    <a:pt x="94" y="21"/>
                    <a:pt x="99" y="12"/>
                    <a:pt x="98" y="3"/>
                  </a:cubicBezTo>
                  <a:moveTo>
                    <a:pt x="40" y="59"/>
                  </a:moveTo>
                  <a:cubicBezTo>
                    <a:pt x="38" y="62"/>
                    <a:pt x="35" y="63"/>
                    <a:pt x="32" y="61"/>
                  </a:cubicBezTo>
                  <a:cubicBezTo>
                    <a:pt x="29" y="59"/>
                    <a:pt x="28" y="56"/>
                    <a:pt x="30" y="53"/>
                  </a:cubicBezTo>
                  <a:cubicBezTo>
                    <a:pt x="38" y="39"/>
                    <a:pt x="38" y="39"/>
                    <a:pt x="38" y="39"/>
                  </a:cubicBezTo>
                  <a:cubicBezTo>
                    <a:pt x="40" y="36"/>
                    <a:pt x="44" y="35"/>
                    <a:pt x="47" y="37"/>
                  </a:cubicBezTo>
                  <a:cubicBezTo>
                    <a:pt x="49" y="39"/>
                    <a:pt x="50" y="43"/>
                    <a:pt x="49" y="45"/>
                  </a:cubicBezTo>
                  <a:lnTo>
                    <a:pt x="40" y="59"/>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45" name="Group 244"/>
          <p:cNvGrpSpPr/>
          <p:nvPr userDrawn="1"/>
        </p:nvGrpSpPr>
        <p:grpSpPr>
          <a:xfrm>
            <a:off x="8970434" y="1284289"/>
            <a:ext cx="783167" cy="382587"/>
            <a:chOff x="6727825" y="1284288"/>
            <a:chExt cx="587375" cy="382587"/>
          </a:xfrm>
        </p:grpSpPr>
        <p:sp>
          <p:nvSpPr>
            <p:cNvPr id="246" name="Oval 209"/>
            <p:cNvSpPr>
              <a:spLocks noChangeArrowheads="1"/>
            </p:cNvSpPr>
            <p:nvPr userDrawn="1"/>
          </p:nvSpPr>
          <p:spPr bwMode="auto">
            <a:xfrm>
              <a:off x="6808788" y="1303338"/>
              <a:ext cx="115888" cy="1158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7" name="Oval 210"/>
            <p:cNvSpPr>
              <a:spLocks noChangeArrowheads="1"/>
            </p:cNvSpPr>
            <p:nvPr userDrawn="1"/>
          </p:nvSpPr>
          <p:spPr bwMode="auto">
            <a:xfrm>
              <a:off x="7113588" y="1303338"/>
              <a:ext cx="115888" cy="115888"/>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8" name="Oval 211"/>
            <p:cNvSpPr>
              <a:spLocks noChangeArrowheads="1"/>
            </p:cNvSpPr>
            <p:nvPr userDrawn="1"/>
          </p:nvSpPr>
          <p:spPr bwMode="auto">
            <a:xfrm>
              <a:off x="6959600" y="1284288"/>
              <a:ext cx="123825" cy="123825"/>
            </a:xfrm>
            <a:prstGeom prst="ellipse">
              <a:avLst/>
            </a:pr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49" name="Freeform 212"/>
            <p:cNvSpPr>
              <a:spLocks/>
            </p:cNvSpPr>
            <p:nvPr userDrawn="1"/>
          </p:nvSpPr>
          <p:spPr bwMode="auto">
            <a:xfrm>
              <a:off x="6727825" y="1419225"/>
              <a:ext cx="587375" cy="247650"/>
            </a:xfrm>
            <a:custGeom>
              <a:avLst/>
              <a:gdLst>
                <a:gd name="T0" fmla="*/ 149 w 152"/>
                <a:gd name="T1" fmla="*/ 57 h 64"/>
                <a:gd name="T2" fmla="*/ 131 w 152"/>
                <a:gd name="T3" fmla="*/ 57 h 64"/>
                <a:gd name="T4" fmla="*/ 131 w 152"/>
                <a:gd name="T5" fmla="*/ 50 h 64"/>
                <a:gd name="T6" fmla="*/ 138 w 152"/>
                <a:gd name="T7" fmla="*/ 38 h 64"/>
                <a:gd name="T8" fmla="*/ 138 w 152"/>
                <a:gd name="T9" fmla="*/ 16 h 64"/>
                <a:gd name="T10" fmla="*/ 124 w 152"/>
                <a:gd name="T11" fmla="*/ 2 h 64"/>
                <a:gd name="T12" fmla="*/ 107 w 152"/>
                <a:gd name="T13" fmla="*/ 2 h 64"/>
                <a:gd name="T14" fmla="*/ 104 w 152"/>
                <a:gd name="T15" fmla="*/ 3 h 64"/>
                <a:gd name="T16" fmla="*/ 107 w 152"/>
                <a:gd name="T17" fmla="*/ 15 h 64"/>
                <a:gd name="T18" fmla="*/ 107 w 152"/>
                <a:gd name="T19" fmla="*/ 39 h 64"/>
                <a:gd name="T20" fmla="*/ 101 w 152"/>
                <a:gd name="T21" fmla="*/ 55 h 64"/>
                <a:gd name="T22" fmla="*/ 101 w 152"/>
                <a:gd name="T23" fmla="*/ 57 h 64"/>
                <a:gd name="T24" fmla="*/ 92 w 152"/>
                <a:gd name="T25" fmla="*/ 57 h 64"/>
                <a:gd name="T26" fmla="*/ 92 w 152"/>
                <a:gd name="T27" fmla="*/ 52 h 64"/>
                <a:gd name="T28" fmla="*/ 100 w 152"/>
                <a:gd name="T29" fmla="*/ 39 h 64"/>
                <a:gd name="T30" fmla="*/ 100 w 152"/>
                <a:gd name="T31" fmla="*/ 15 h 64"/>
                <a:gd name="T32" fmla="*/ 85 w 152"/>
                <a:gd name="T33" fmla="*/ 0 h 64"/>
                <a:gd name="T34" fmla="*/ 66 w 152"/>
                <a:gd name="T35" fmla="*/ 0 h 64"/>
                <a:gd name="T36" fmla="*/ 51 w 152"/>
                <a:gd name="T37" fmla="*/ 15 h 64"/>
                <a:gd name="T38" fmla="*/ 51 w 152"/>
                <a:gd name="T39" fmla="*/ 39 h 64"/>
                <a:gd name="T40" fmla="*/ 59 w 152"/>
                <a:gd name="T41" fmla="*/ 52 h 64"/>
                <a:gd name="T42" fmla="*/ 59 w 152"/>
                <a:gd name="T43" fmla="*/ 57 h 64"/>
                <a:gd name="T44" fmla="*/ 51 w 152"/>
                <a:gd name="T45" fmla="*/ 57 h 64"/>
                <a:gd name="T46" fmla="*/ 51 w 152"/>
                <a:gd name="T47" fmla="*/ 55 h 64"/>
                <a:gd name="T48" fmla="*/ 44 w 152"/>
                <a:gd name="T49" fmla="*/ 39 h 64"/>
                <a:gd name="T50" fmla="*/ 44 w 152"/>
                <a:gd name="T51" fmla="*/ 15 h 64"/>
                <a:gd name="T52" fmla="*/ 47 w 152"/>
                <a:gd name="T53" fmla="*/ 3 h 64"/>
                <a:gd name="T54" fmla="*/ 44 w 152"/>
                <a:gd name="T55" fmla="*/ 2 h 64"/>
                <a:gd name="T56" fmla="*/ 27 w 152"/>
                <a:gd name="T57" fmla="*/ 2 h 64"/>
                <a:gd name="T58" fmla="*/ 13 w 152"/>
                <a:gd name="T59" fmla="*/ 16 h 64"/>
                <a:gd name="T60" fmla="*/ 13 w 152"/>
                <a:gd name="T61" fmla="*/ 38 h 64"/>
                <a:gd name="T62" fmla="*/ 21 w 152"/>
                <a:gd name="T63" fmla="*/ 50 h 64"/>
                <a:gd name="T64" fmla="*/ 21 w 152"/>
                <a:gd name="T65" fmla="*/ 57 h 64"/>
                <a:gd name="T66" fmla="*/ 3 w 152"/>
                <a:gd name="T67" fmla="*/ 57 h 64"/>
                <a:gd name="T68" fmla="*/ 0 w 152"/>
                <a:gd name="T69" fmla="*/ 60 h 64"/>
                <a:gd name="T70" fmla="*/ 3 w 152"/>
                <a:gd name="T71" fmla="*/ 64 h 64"/>
                <a:gd name="T72" fmla="*/ 149 w 152"/>
                <a:gd name="T73" fmla="*/ 64 h 64"/>
                <a:gd name="T74" fmla="*/ 152 w 152"/>
                <a:gd name="T75" fmla="*/ 60 h 64"/>
                <a:gd name="T76" fmla="*/ 149 w 152"/>
                <a:gd name="T77"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2" h="64">
                  <a:moveTo>
                    <a:pt x="149" y="57"/>
                  </a:moveTo>
                  <a:cubicBezTo>
                    <a:pt x="131" y="57"/>
                    <a:pt x="131" y="57"/>
                    <a:pt x="131" y="57"/>
                  </a:cubicBezTo>
                  <a:cubicBezTo>
                    <a:pt x="131" y="50"/>
                    <a:pt x="131" y="50"/>
                    <a:pt x="131" y="50"/>
                  </a:cubicBezTo>
                  <a:cubicBezTo>
                    <a:pt x="135" y="48"/>
                    <a:pt x="138" y="43"/>
                    <a:pt x="138" y="38"/>
                  </a:cubicBezTo>
                  <a:cubicBezTo>
                    <a:pt x="138" y="16"/>
                    <a:pt x="138" y="16"/>
                    <a:pt x="138" y="16"/>
                  </a:cubicBezTo>
                  <a:cubicBezTo>
                    <a:pt x="138" y="9"/>
                    <a:pt x="132" y="2"/>
                    <a:pt x="124" y="2"/>
                  </a:cubicBezTo>
                  <a:cubicBezTo>
                    <a:pt x="107" y="2"/>
                    <a:pt x="107" y="2"/>
                    <a:pt x="107" y="2"/>
                  </a:cubicBezTo>
                  <a:cubicBezTo>
                    <a:pt x="106" y="2"/>
                    <a:pt x="105" y="2"/>
                    <a:pt x="104" y="3"/>
                  </a:cubicBezTo>
                  <a:cubicBezTo>
                    <a:pt x="106" y="6"/>
                    <a:pt x="107" y="10"/>
                    <a:pt x="107" y="15"/>
                  </a:cubicBezTo>
                  <a:cubicBezTo>
                    <a:pt x="107" y="39"/>
                    <a:pt x="107" y="39"/>
                    <a:pt x="107" y="39"/>
                  </a:cubicBezTo>
                  <a:cubicBezTo>
                    <a:pt x="107" y="45"/>
                    <a:pt x="105" y="51"/>
                    <a:pt x="101" y="55"/>
                  </a:cubicBezTo>
                  <a:cubicBezTo>
                    <a:pt x="101" y="57"/>
                    <a:pt x="101" y="57"/>
                    <a:pt x="101" y="57"/>
                  </a:cubicBezTo>
                  <a:cubicBezTo>
                    <a:pt x="92" y="57"/>
                    <a:pt x="92" y="57"/>
                    <a:pt x="92" y="57"/>
                  </a:cubicBezTo>
                  <a:cubicBezTo>
                    <a:pt x="92" y="52"/>
                    <a:pt x="92" y="52"/>
                    <a:pt x="92" y="52"/>
                  </a:cubicBezTo>
                  <a:cubicBezTo>
                    <a:pt x="97" y="50"/>
                    <a:pt x="100" y="45"/>
                    <a:pt x="100" y="39"/>
                  </a:cubicBezTo>
                  <a:cubicBezTo>
                    <a:pt x="100" y="15"/>
                    <a:pt x="100" y="15"/>
                    <a:pt x="100" y="15"/>
                  </a:cubicBezTo>
                  <a:cubicBezTo>
                    <a:pt x="100" y="7"/>
                    <a:pt x="93" y="0"/>
                    <a:pt x="85" y="0"/>
                  </a:cubicBezTo>
                  <a:cubicBezTo>
                    <a:pt x="66" y="0"/>
                    <a:pt x="66" y="0"/>
                    <a:pt x="66" y="0"/>
                  </a:cubicBezTo>
                  <a:cubicBezTo>
                    <a:pt x="58" y="0"/>
                    <a:pt x="51" y="7"/>
                    <a:pt x="51" y="15"/>
                  </a:cubicBezTo>
                  <a:cubicBezTo>
                    <a:pt x="51" y="39"/>
                    <a:pt x="51" y="39"/>
                    <a:pt x="51" y="39"/>
                  </a:cubicBezTo>
                  <a:cubicBezTo>
                    <a:pt x="51" y="45"/>
                    <a:pt x="54" y="50"/>
                    <a:pt x="59" y="52"/>
                  </a:cubicBezTo>
                  <a:cubicBezTo>
                    <a:pt x="59" y="57"/>
                    <a:pt x="59" y="57"/>
                    <a:pt x="59" y="57"/>
                  </a:cubicBezTo>
                  <a:cubicBezTo>
                    <a:pt x="51" y="57"/>
                    <a:pt x="51" y="57"/>
                    <a:pt x="51" y="57"/>
                  </a:cubicBezTo>
                  <a:cubicBezTo>
                    <a:pt x="51" y="55"/>
                    <a:pt x="51" y="55"/>
                    <a:pt x="51" y="55"/>
                  </a:cubicBezTo>
                  <a:cubicBezTo>
                    <a:pt x="46" y="51"/>
                    <a:pt x="44" y="45"/>
                    <a:pt x="44" y="39"/>
                  </a:cubicBezTo>
                  <a:cubicBezTo>
                    <a:pt x="44" y="15"/>
                    <a:pt x="44" y="15"/>
                    <a:pt x="44" y="15"/>
                  </a:cubicBezTo>
                  <a:cubicBezTo>
                    <a:pt x="44" y="10"/>
                    <a:pt x="45" y="6"/>
                    <a:pt x="47" y="3"/>
                  </a:cubicBezTo>
                  <a:cubicBezTo>
                    <a:pt x="46" y="2"/>
                    <a:pt x="45" y="2"/>
                    <a:pt x="44" y="2"/>
                  </a:cubicBezTo>
                  <a:cubicBezTo>
                    <a:pt x="27" y="2"/>
                    <a:pt x="27" y="2"/>
                    <a:pt x="27" y="2"/>
                  </a:cubicBezTo>
                  <a:cubicBezTo>
                    <a:pt x="19" y="2"/>
                    <a:pt x="13" y="9"/>
                    <a:pt x="13" y="16"/>
                  </a:cubicBezTo>
                  <a:cubicBezTo>
                    <a:pt x="13" y="38"/>
                    <a:pt x="13" y="38"/>
                    <a:pt x="13" y="38"/>
                  </a:cubicBezTo>
                  <a:cubicBezTo>
                    <a:pt x="13" y="43"/>
                    <a:pt x="16" y="48"/>
                    <a:pt x="21" y="50"/>
                  </a:cubicBezTo>
                  <a:cubicBezTo>
                    <a:pt x="21" y="57"/>
                    <a:pt x="21" y="57"/>
                    <a:pt x="21" y="57"/>
                  </a:cubicBezTo>
                  <a:cubicBezTo>
                    <a:pt x="3" y="57"/>
                    <a:pt x="3" y="57"/>
                    <a:pt x="3" y="57"/>
                  </a:cubicBezTo>
                  <a:cubicBezTo>
                    <a:pt x="1" y="57"/>
                    <a:pt x="0" y="59"/>
                    <a:pt x="0" y="60"/>
                  </a:cubicBezTo>
                  <a:cubicBezTo>
                    <a:pt x="0" y="62"/>
                    <a:pt x="1" y="64"/>
                    <a:pt x="3" y="64"/>
                  </a:cubicBezTo>
                  <a:cubicBezTo>
                    <a:pt x="149" y="64"/>
                    <a:pt x="149" y="64"/>
                    <a:pt x="149" y="64"/>
                  </a:cubicBezTo>
                  <a:cubicBezTo>
                    <a:pt x="151" y="64"/>
                    <a:pt x="152" y="62"/>
                    <a:pt x="152" y="60"/>
                  </a:cubicBezTo>
                  <a:cubicBezTo>
                    <a:pt x="152" y="59"/>
                    <a:pt x="151" y="57"/>
                    <a:pt x="149" y="5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50" name="Group 249"/>
          <p:cNvGrpSpPr/>
          <p:nvPr userDrawn="1"/>
        </p:nvGrpSpPr>
        <p:grpSpPr>
          <a:xfrm>
            <a:off x="6997701" y="3883026"/>
            <a:ext cx="412751" cy="309563"/>
            <a:chOff x="5248275" y="3883025"/>
            <a:chExt cx="309563" cy="309563"/>
          </a:xfrm>
        </p:grpSpPr>
        <p:sp>
          <p:nvSpPr>
            <p:cNvPr id="251" name="Freeform 213"/>
            <p:cNvSpPr>
              <a:spLocks/>
            </p:cNvSpPr>
            <p:nvPr userDrawn="1"/>
          </p:nvSpPr>
          <p:spPr bwMode="auto">
            <a:xfrm>
              <a:off x="5264150" y="3887788"/>
              <a:ext cx="153988" cy="166688"/>
            </a:xfrm>
            <a:custGeom>
              <a:avLst/>
              <a:gdLst>
                <a:gd name="T0" fmla="*/ 19 w 40"/>
                <a:gd name="T1" fmla="*/ 43 h 43"/>
                <a:gd name="T2" fmla="*/ 35 w 40"/>
                <a:gd name="T3" fmla="*/ 38 h 43"/>
                <a:gd name="T4" fmla="*/ 35 w 40"/>
                <a:gd name="T5" fmla="*/ 36 h 43"/>
                <a:gd name="T6" fmla="*/ 40 w 40"/>
                <a:gd name="T7" fmla="*/ 29 h 43"/>
                <a:gd name="T8" fmla="*/ 27 w 40"/>
                <a:gd name="T9" fmla="*/ 0 h 43"/>
                <a:gd name="T10" fmla="*/ 0 w 40"/>
                <a:gd name="T11" fmla="*/ 21 h 43"/>
                <a:gd name="T12" fmla="*/ 8 w 40"/>
                <a:gd name="T13" fmla="*/ 38 h 43"/>
                <a:gd name="T14" fmla="*/ 11 w 40"/>
                <a:gd name="T15" fmla="*/ 37 h 43"/>
                <a:gd name="T16" fmla="*/ 19 w 40"/>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3">
                  <a:moveTo>
                    <a:pt x="19" y="43"/>
                  </a:moveTo>
                  <a:cubicBezTo>
                    <a:pt x="25" y="42"/>
                    <a:pt x="30" y="40"/>
                    <a:pt x="35" y="38"/>
                  </a:cubicBezTo>
                  <a:cubicBezTo>
                    <a:pt x="35" y="37"/>
                    <a:pt x="35" y="37"/>
                    <a:pt x="35" y="36"/>
                  </a:cubicBezTo>
                  <a:cubicBezTo>
                    <a:pt x="35" y="33"/>
                    <a:pt x="37" y="30"/>
                    <a:pt x="40" y="29"/>
                  </a:cubicBezTo>
                  <a:cubicBezTo>
                    <a:pt x="39" y="18"/>
                    <a:pt x="34" y="8"/>
                    <a:pt x="27" y="0"/>
                  </a:cubicBezTo>
                  <a:cubicBezTo>
                    <a:pt x="15" y="3"/>
                    <a:pt x="5" y="11"/>
                    <a:pt x="0" y="21"/>
                  </a:cubicBezTo>
                  <a:cubicBezTo>
                    <a:pt x="2" y="27"/>
                    <a:pt x="5" y="33"/>
                    <a:pt x="8" y="38"/>
                  </a:cubicBezTo>
                  <a:cubicBezTo>
                    <a:pt x="9" y="37"/>
                    <a:pt x="10" y="37"/>
                    <a:pt x="11" y="37"/>
                  </a:cubicBezTo>
                  <a:cubicBezTo>
                    <a:pt x="15" y="37"/>
                    <a:pt x="18" y="39"/>
                    <a:pt x="19" y="43"/>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2" name="Freeform 214"/>
            <p:cNvSpPr>
              <a:spLocks/>
            </p:cNvSpPr>
            <p:nvPr userDrawn="1"/>
          </p:nvSpPr>
          <p:spPr bwMode="auto">
            <a:xfrm>
              <a:off x="5253038" y="4060825"/>
              <a:ext cx="134938" cy="120650"/>
            </a:xfrm>
            <a:custGeom>
              <a:avLst/>
              <a:gdLst>
                <a:gd name="T0" fmla="*/ 18 w 35"/>
                <a:gd name="T1" fmla="*/ 8 h 31"/>
                <a:gd name="T2" fmla="*/ 14 w 35"/>
                <a:gd name="T3" fmla="*/ 9 h 31"/>
                <a:gd name="T4" fmla="*/ 6 w 35"/>
                <a:gd name="T5" fmla="*/ 2 h 31"/>
                <a:gd name="T6" fmla="*/ 0 w 35"/>
                <a:gd name="T7" fmla="*/ 0 h 31"/>
                <a:gd name="T8" fmla="*/ 25 w 35"/>
                <a:gd name="T9" fmla="*/ 31 h 31"/>
                <a:gd name="T10" fmla="*/ 35 w 35"/>
                <a:gd name="T11" fmla="*/ 21 h 31"/>
                <a:gd name="T12" fmla="*/ 33 w 35"/>
                <a:gd name="T13" fmla="*/ 17 h 31"/>
                <a:gd name="T14" fmla="*/ 18 w 35"/>
                <a:gd name="T15" fmla="*/ 8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1">
                  <a:moveTo>
                    <a:pt x="18" y="8"/>
                  </a:moveTo>
                  <a:cubicBezTo>
                    <a:pt x="17" y="8"/>
                    <a:pt x="16" y="9"/>
                    <a:pt x="14" y="9"/>
                  </a:cubicBezTo>
                  <a:cubicBezTo>
                    <a:pt x="10" y="9"/>
                    <a:pt x="7" y="6"/>
                    <a:pt x="6" y="2"/>
                  </a:cubicBezTo>
                  <a:cubicBezTo>
                    <a:pt x="4" y="1"/>
                    <a:pt x="2" y="1"/>
                    <a:pt x="0" y="0"/>
                  </a:cubicBezTo>
                  <a:cubicBezTo>
                    <a:pt x="2" y="15"/>
                    <a:pt x="12" y="26"/>
                    <a:pt x="25" y="31"/>
                  </a:cubicBezTo>
                  <a:cubicBezTo>
                    <a:pt x="29" y="28"/>
                    <a:pt x="32" y="25"/>
                    <a:pt x="35" y="21"/>
                  </a:cubicBezTo>
                  <a:cubicBezTo>
                    <a:pt x="34" y="20"/>
                    <a:pt x="33" y="18"/>
                    <a:pt x="33" y="17"/>
                  </a:cubicBezTo>
                  <a:cubicBezTo>
                    <a:pt x="27" y="14"/>
                    <a:pt x="22" y="11"/>
                    <a:pt x="18" y="8"/>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3" name="Freeform 215"/>
            <p:cNvSpPr>
              <a:spLocks/>
            </p:cNvSpPr>
            <p:nvPr userDrawn="1"/>
          </p:nvSpPr>
          <p:spPr bwMode="auto">
            <a:xfrm>
              <a:off x="5334000" y="4049713"/>
              <a:ext cx="84138" cy="58738"/>
            </a:xfrm>
            <a:custGeom>
              <a:avLst/>
              <a:gdLst>
                <a:gd name="T0" fmla="*/ 1 w 22"/>
                <a:gd name="T1" fmla="*/ 5 h 15"/>
                <a:gd name="T2" fmla="*/ 0 w 22"/>
                <a:gd name="T3" fmla="*/ 7 h 15"/>
                <a:gd name="T4" fmla="*/ 13 w 22"/>
                <a:gd name="T5" fmla="*/ 15 h 15"/>
                <a:gd name="T6" fmla="*/ 20 w 22"/>
                <a:gd name="T7" fmla="*/ 11 h 15"/>
                <a:gd name="T8" fmla="*/ 22 w 22"/>
                <a:gd name="T9" fmla="*/ 2 h 15"/>
                <a:gd name="T10" fmla="*/ 20 w 22"/>
                <a:gd name="T11" fmla="*/ 0 h 15"/>
                <a:gd name="T12" fmla="*/ 1 w 22"/>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22" h="15">
                  <a:moveTo>
                    <a:pt x="1" y="5"/>
                  </a:moveTo>
                  <a:cubicBezTo>
                    <a:pt x="1" y="6"/>
                    <a:pt x="1" y="7"/>
                    <a:pt x="0" y="7"/>
                  </a:cubicBezTo>
                  <a:cubicBezTo>
                    <a:pt x="4" y="10"/>
                    <a:pt x="9" y="13"/>
                    <a:pt x="13" y="15"/>
                  </a:cubicBezTo>
                  <a:cubicBezTo>
                    <a:pt x="15" y="13"/>
                    <a:pt x="17" y="11"/>
                    <a:pt x="20" y="11"/>
                  </a:cubicBezTo>
                  <a:cubicBezTo>
                    <a:pt x="21" y="8"/>
                    <a:pt x="22" y="5"/>
                    <a:pt x="22" y="2"/>
                  </a:cubicBezTo>
                  <a:cubicBezTo>
                    <a:pt x="21" y="1"/>
                    <a:pt x="21" y="1"/>
                    <a:pt x="20" y="0"/>
                  </a:cubicBezTo>
                  <a:cubicBezTo>
                    <a:pt x="14" y="3"/>
                    <a:pt x="8" y="5"/>
                    <a:pt x="1" y="5"/>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4" name="Freeform 216"/>
            <p:cNvSpPr>
              <a:spLocks/>
            </p:cNvSpPr>
            <p:nvPr userDrawn="1"/>
          </p:nvSpPr>
          <p:spPr bwMode="auto">
            <a:xfrm>
              <a:off x="5430838" y="3938588"/>
              <a:ext cx="127000" cy="184150"/>
            </a:xfrm>
            <a:custGeom>
              <a:avLst/>
              <a:gdLst>
                <a:gd name="T0" fmla="*/ 29 w 33"/>
                <a:gd name="T1" fmla="*/ 44 h 48"/>
                <a:gd name="T2" fmla="*/ 33 w 33"/>
                <a:gd name="T3" fmla="*/ 26 h 48"/>
                <a:gd name="T4" fmla="*/ 23 w 33"/>
                <a:gd name="T5" fmla="*/ 0 h 48"/>
                <a:gd name="T6" fmla="*/ 8 w 33"/>
                <a:gd name="T7" fmla="*/ 21 h 48"/>
                <a:gd name="T8" fmla="*/ 8 w 33"/>
                <a:gd name="T9" fmla="*/ 23 h 48"/>
                <a:gd name="T10" fmla="*/ 2 w 33"/>
                <a:gd name="T11" fmla="*/ 31 h 48"/>
                <a:gd name="T12" fmla="*/ 0 w 33"/>
                <a:gd name="T13" fmla="*/ 42 h 48"/>
                <a:gd name="T14" fmla="*/ 3 w 33"/>
                <a:gd name="T15" fmla="*/ 48 h 48"/>
                <a:gd name="T16" fmla="*/ 8 w 33"/>
                <a:gd name="T17" fmla="*/ 48 h 48"/>
                <a:gd name="T18" fmla="*/ 29 w 33"/>
                <a:gd name="T19"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48">
                  <a:moveTo>
                    <a:pt x="29" y="44"/>
                  </a:moveTo>
                  <a:cubicBezTo>
                    <a:pt x="31" y="38"/>
                    <a:pt x="33" y="32"/>
                    <a:pt x="33" y="26"/>
                  </a:cubicBezTo>
                  <a:cubicBezTo>
                    <a:pt x="33" y="16"/>
                    <a:pt x="29" y="7"/>
                    <a:pt x="23" y="0"/>
                  </a:cubicBezTo>
                  <a:cubicBezTo>
                    <a:pt x="20" y="8"/>
                    <a:pt x="15" y="15"/>
                    <a:pt x="8" y="21"/>
                  </a:cubicBezTo>
                  <a:cubicBezTo>
                    <a:pt x="8" y="22"/>
                    <a:pt x="8" y="22"/>
                    <a:pt x="8" y="23"/>
                  </a:cubicBezTo>
                  <a:cubicBezTo>
                    <a:pt x="8" y="27"/>
                    <a:pt x="6" y="30"/>
                    <a:pt x="2" y="31"/>
                  </a:cubicBezTo>
                  <a:cubicBezTo>
                    <a:pt x="2" y="35"/>
                    <a:pt x="1" y="38"/>
                    <a:pt x="0" y="42"/>
                  </a:cubicBezTo>
                  <a:cubicBezTo>
                    <a:pt x="2" y="43"/>
                    <a:pt x="3" y="45"/>
                    <a:pt x="3" y="48"/>
                  </a:cubicBezTo>
                  <a:cubicBezTo>
                    <a:pt x="5" y="48"/>
                    <a:pt x="7" y="48"/>
                    <a:pt x="8" y="48"/>
                  </a:cubicBezTo>
                  <a:cubicBezTo>
                    <a:pt x="16" y="48"/>
                    <a:pt x="22" y="46"/>
                    <a:pt x="29" y="44"/>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5" name="Freeform 217"/>
            <p:cNvSpPr>
              <a:spLocks/>
            </p:cNvSpPr>
            <p:nvPr userDrawn="1"/>
          </p:nvSpPr>
          <p:spPr bwMode="auto">
            <a:xfrm>
              <a:off x="5248275" y="3998913"/>
              <a:ext cx="31750" cy="50800"/>
            </a:xfrm>
            <a:custGeom>
              <a:avLst/>
              <a:gdLst>
                <a:gd name="T0" fmla="*/ 2 w 8"/>
                <a:gd name="T1" fmla="*/ 0 h 13"/>
                <a:gd name="T2" fmla="*/ 0 w 8"/>
                <a:gd name="T3" fmla="*/ 10 h 13"/>
                <a:gd name="T4" fmla="*/ 0 w 8"/>
                <a:gd name="T5" fmla="*/ 11 h 13"/>
                <a:gd name="T6" fmla="*/ 8 w 8"/>
                <a:gd name="T7" fmla="*/ 13 h 13"/>
                <a:gd name="T8" fmla="*/ 8 w 8"/>
                <a:gd name="T9" fmla="*/ 12 h 13"/>
                <a:gd name="T10" fmla="*/ 2 w 8"/>
                <a:gd name="T11" fmla="*/ 0 h 13"/>
              </a:gdLst>
              <a:ahLst/>
              <a:cxnLst>
                <a:cxn ang="0">
                  <a:pos x="T0" y="T1"/>
                </a:cxn>
                <a:cxn ang="0">
                  <a:pos x="T2" y="T3"/>
                </a:cxn>
                <a:cxn ang="0">
                  <a:pos x="T4" y="T5"/>
                </a:cxn>
                <a:cxn ang="0">
                  <a:pos x="T6" y="T7"/>
                </a:cxn>
                <a:cxn ang="0">
                  <a:pos x="T8" y="T9"/>
                </a:cxn>
                <a:cxn ang="0">
                  <a:pos x="T10" y="T11"/>
                </a:cxn>
              </a:cxnLst>
              <a:rect l="0" t="0" r="r" b="b"/>
              <a:pathLst>
                <a:path w="8" h="13">
                  <a:moveTo>
                    <a:pt x="2" y="0"/>
                  </a:moveTo>
                  <a:cubicBezTo>
                    <a:pt x="1" y="3"/>
                    <a:pt x="0" y="6"/>
                    <a:pt x="0" y="10"/>
                  </a:cubicBezTo>
                  <a:cubicBezTo>
                    <a:pt x="0" y="10"/>
                    <a:pt x="0" y="11"/>
                    <a:pt x="0" y="11"/>
                  </a:cubicBezTo>
                  <a:cubicBezTo>
                    <a:pt x="3" y="12"/>
                    <a:pt x="5" y="13"/>
                    <a:pt x="8" y="13"/>
                  </a:cubicBezTo>
                  <a:cubicBezTo>
                    <a:pt x="8" y="13"/>
                    <a:pt x="8" y="12"/>
                    <a:pt x="8" y="12"/>
                  </a:cubicBezTo>
                  <a:cubicBezTo>
                    <a:pt x="6" y="8"/>
                    <a:pt x="3" y="4"/>
                    <a:pt x="2"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6" name="Freeform 218"/>
            <p:cNvSpPr>
              <a:spLocks/>
            </p:cNvSpPr>
            <p:nvPr userDrawn="1"/>
          </p:nvSpPr>
          <p:spPr bwMode="auto">
            <a:xfrm>
              <a:off x="5372100" y="4130675"/>
              <a:ext cx="150813" cy="61913"/>
            </a:xfrm>
            <a:custGeom>
              <a:avLst/>
              <a:gdLst>
                <a:gd name="T0" fmla="*/ 10 w 39"/>
                <a:gd name="T1" fmla="*/ 7 h 16"/>
                <a:gd name="T2" fmla="*/ 7 w 39"/>
                <a:gd name="T3" fmla="*/ 6 h 16"/>
                <a:gd name="T4" fmla="*/ 0 w 39"/>
                <a:gd name="T5" fmla="*/ 15 h 16"/>
                <a:gd name="T6" fmla="*/ 8 w 39"/>
                <a:gd name="T7" fmla="*/ 16 h 16"/>
                <a:gd name="T8" fmla="*/ 39 w 39"/>
                <a:gd name="T9" fmla="*/ 0 h 16"/>
                <a:gd name="T10" fmla="*/ 23 w 39"/>
                <a:gd name="T11" fmla="*/ 3 h 16"/>
                <a:gd name="T12" fmla="*/ 17 w 39"/>
                <a:gd name="T13" fmla="*/ 2 h 16"/>
                <a:gd name="T14" fmla="*/ 10 w 39"/>
                <a:gd name="T15" fmla="*/ 7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6">
                  <a:moveTo>
                    <a:pt x="10" y="7"/>
                  </a:moveTo>
                  <a:cubicBezTo>
                    <a:pt x="9" y="7"/>
                    <a:pt x="8" y="6"/>
                    <a:pt x="7" y="6"/>
                  </a:cubicBezTo>
                  <a:cubicBezTo>
                    <a:pt x="5" y="9"/>
                    <a:pt x="3" y="12"/>
                    <a:pt x="0" y="15"/>
                  </a:cubicBezTo>
                  <a:cubicBezTo>
                    <a:pt x="3" y="15"/>
                    <a:pt x="5" y="16"/>
                    <a:pt x="8" y="16"/>
                  </a:cubicBezTo>
                  <a:cubicBezTo>
                    <a:pt x="21" y="16"/>
                    <a:pt x="32" y="10"/>
                    <a:pt x="39" y="0"/>
                  </a:cubicBezTo>
                  <a:cubicBezTo>
                    <a:pt x="34" y="2"/>
                    <a:pt x="29" y="3"/>
                    <a:pt x="23" y="3"/>
                  </a:cubicBezTo>
                  <a:cubicBezTo>
                    <a:pt x="21" y="3"/>
                    <a:pt x="19" y="3"/>
                    <a:pt x="17" y="2"/>
                  </a:cubicBezTo>
                  <a:cubicBezTo>
                    <a:pt x="16" y="5"/>
                    <a:pt x="13" y="7"/>
                    <a:pt x="10" y="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57" name="Freeform 219"/>
            <p:cNvSpPr>
              <a:spLocks/>
            </p:cNvSpPr>
            <p:nvPr userDrawn="1"/>
          </p:nvSpPr>
          <p:spPr bwMode="auto">
            <a:xfrm>
              <a:off x="5387975" y="3883025"/>
              <a:ext cx="119063" cy="120650"/>
            </a:xfrm>
            <a:custGeom>
              <a:avLst/>
              <a:gdLst>
                <a:gd name="T0" fmla="*/ 31 w 31"/>
                <a:gd name="T1" fmla="*/ 10 h 31"/>
                <a:gd name="T2" fmla="*/ 4 w 31"/>
                <a:gd name="T3" fmla="*/ 0 h 31"/>
                <a:gd name="T4" fmla="*/ 0 w 31"/>
                <a:gd name="T5" fmla="*/ 0 h 31"/>
                <a:gd name="T6" fmla="*/ 13 w 31"/>
                <a:gd name="T7" fmla="*/ 29 h 31"/>
                <a:gd name="T8" fmla="*/ 16 w 31"/>
                <a:gd name="T9" fmla="*/ 31 h 31"/>
                <a:gd name="T10" fmla="*/ 31 w 31"/>
                <a:gd name="T11" fmla="*/ 10 h 31"/>
              </a:gdLst>
              <a:ahLst/>
              <a:cxnLst>
                <a:cxn ang="0">
                  <a:pos x="T0" y="T1"/>
                </a:cxn>
                <a:cxn ang="0">
                  <a:pos x="T2" y="T3"/>
                </a:cxn>
                <a:cxn ang="0">
                  <a:pos x="T4" y="T5"/>
                </a:cxn>
                <a:cxn ang="0">
                  <a:pos x="T6" y="T7"/>
                </a:cxn>
                <a:cxn ang="0">
                  <a:pos x="T8" y="T9"/>
                </a:cxn>
                <a:cxn ang="0">
                  <a:pos x="T10" y="T11"/>
                </a:cxn>
              </a:cxnLst>
              <a:rect l="0" t="0" r="r" b="b"/>
              <a:pathLst>
                <a:path w="31" h="31">
                  <a:moveTo>
                    <a:pt x="31" y="10"/>
                  </a:moveTo>
                  <a:cubicBezTo>
                    <a:pt x="24" y="4"/>
                    <a:pt x="14" y="0"/>
                    <a:pt x="4" y="0"/>
                  </a:cubicBezTo>
                  <a:cubicBezTo>
                    <a:pt x="3" y="0"/>
                    <a:pt x="2" y="0"/>
                    <a:pt x="0" y="0"/>
                  </a:cubicBezTo>
                  <a:cubicBezTo>
                    <a:pt x="7" y="8"/>
                    <a:pt x="12" y="18"/>
                    <a:pt x="13" y="29"/>
                  </a:cubicBezTo>
                  <a:cubicBezTo>
                    <a:pt x="14" y="30"/>
                    <a:pt x="15" y="30"/>
                    <a:pt x="16" y="31"/>
                  </a:cubicBezTo>
                  <a:cubicBezTo>
                    <a:pt x="23" y="25"/>
                    <a:pt x="27" y="18"/>
                    <a:pt x="31" y="1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58" name="Group 257"/>
          <p:cNvGrpSpPr/>
          <p:nvPr userDrawn="1"/>
        </p:nvGrpSpPr>
        <p:grpSpPr>
          <a:xfrm>
            <a:off x="6720418" y="4292601"/>
            <a:ext cx="294217" cy="258763"/>
            <a:chOff x="5040313" y="4292600"/>
            <a:chExt cx="220663" cy="258763"/>
          </a:xfrm>
        </p:grpSpPr>
        <p:sp>
          <p:nvSpPr>
            <p:cNvPr id="259" name="Freeform 220"/>
            <p:cNvSpPr>
              <a:spLocks noEditPoints="1"/>
            </p:cNvSpPr>
            <p:nvPr userDrawn="1"/>
          </p:nvSpPr>
          <p:spPr bwMode="auto">
            <a:xfrm>
              <a:off x="5040313" y="4292600"/>
              <a:ext cx="220663" cy="258763"/>
            </a:xfrm>
            <a:custGeom>
              <a:avLst/>
              <a:gdLst>
                <a:gd name="T0" fmla="*/ 25 w 57"/>
                <a:gd name="T1" fmla="*/ 13 h 67"/>
                <a:gd name="T2" fmla="*/ 9 w 57"/>
                <a:gd name="T3" fmla="*/ 13 h 67"/>
                <a:gd name="T4" fmla="*/ 7 w 57"/>
                <a:gd name="T5" fmla="*/ 13 h 67"/>
                <a:gd name="T6" fmla="*/ 5 w 57"/>
                <a:gd name="T7" fmla="*/ 11 h 67"/>
                <a:gd name="T8" fmla="*/ 4 w 57"/>
                <a:gd name="T9" fmla="*/ 9 h 67"/>
                <a:gd name="T10" fmla="*/ 5 w 57"/>
                <a:gd name="T11" fmla="*/ 7 h 67"/>
                <a:gd name="T12" fmla="*/ 7 w 57"/>
                <a:gd name="T13" fmla="*/ 5 h 67"/>
                <a:gd name="T14" fmla="*/ 57 w 57"/>
                <a:gd name="T15" fmla="*/ 5 h 67"/>
                <a:gd name="T16" fmla="*/ 57 w 57"/>
                <a:gd name="T17" fmla="*/ 0 h 67"/>
                <a:gd name="T18" fmla="*/ 6 w 57"/>
                <a:gd name="T19" fmla="*/ 0 h 67"/>
                <a:gd name="T20" fmla="*/ 6 w 57"/>
                <a:gd name="T21" fmla="*/ 0 h 67"/>
                <a:gd name="T22" fmla="*/ 5 w 57"/>
                <a:gd name="T23" fmla="*/ 0 h 67"/>
                <a:gd name="T24" fmla="*/ 1 w 57"/>
                <a:gd name="T25" fmla="*/ 4 h 67"/>
                <a:gd name="T26" fmla="*/ 0 w 57"/>
                <a:gd name="T27" fmla="*/ 9 h 67"/>
                <a:gd name="T28" fmla="*/ 0 w 57"/>
                <a:gd name="T29" fmla="*/ 10 h 67"/>
                <a:gd name="T30" fmla="*/ 0 w 57"/>
                <a:gd name="T31" fmla="*/ 62 h 67"/>
                <a:gd name="T32" fmla="*/ 9 w 57"/>
                <a:gd name="T33" fmla="*/ 67 h 67"/>
                <a:gd name="T34" fmla="*/ 57 w 57"/>
                <a:gd name="T35" fmla="*/ 67 h 67"/>
                <a:gd name="T36" fmla="*/ 57 w 57"/>
                <a:gd name="T37" fmla="*/ 18 h 67"/>
                <a:gd name="T38" fmla="*/ 57 w 57"/>
                <a:gd name="T39" fmla="*/ 16 h 67"/>
                <a:gd name="T40" fmla="*/ 57 w 57"/>
                <a:gd name="T41" fmla="*/ 13 h 67"/>
                <a:gd name="T42" fmla="*/ 25 w 57"/>
                <a:gd name="T43" fmla="*/ 13 h 67"/>
                <a:gd name="T44" fmla="*/ 43 w 57"/>
                <a:gd name="T45" fmla="*/ 38 h 67"/>
                <a:gd name="T46" fmla="*/ 17 w 57"/>
                <a:gd name="T47" fmla="*/ 38 h 67"/>
                <a:gd name="T48" fmla="*/ 14 w 57"/>
                <a:gd name="T49" fmla="*/ 36 h 67"/>
                <a:gd name="T50" fmla="*/ 17 w 57"/>
                <a:gd name="T51" fmla="*/ 33 h 67"/>
                <a:gd name="T52" fmla="*/ 43 w 57"/>
                <a:gd name="T53" fmla="*/ 33 h 67"/>
                <a:gd name="T54" fmla="*/ 46 w 57"/>
                <a:gd name="T55" fmla="*/ 36 h 67"/>
                <a:gd name="T56" fmla="*/ 43 w 57"/>
                <a:gd name="T57" fmla="*/ 38 h 67"/>
                <a:gd name="T58" fmla="*/ 43 w 57"/>
                <a:gd name="T59" fmla="*/ 29 h 67"/>
                <a:gd name="T60" fmla="*/ 17 w 57"/>
                <a:gd name="T61" fmla="*/ 29 h 67"/>
                <a:gd name="T62" fmla="*/ 14 w 57"/>
                <a:gd name="T63" fmla="*/ 26 h 67"/>
                <a:gd name="T64" fmla="*/ 17 w 57"/>
                <a:gd name="T65" fmla="*/ 24 h 67"/>
                <a:gd name="T66" fmla="*/ 43 w 57"/>
                <a:gd name="T67" fmla="*/ 24 h 67"/>
                <a:gd name="T68" fmla="*/ 46 w 57"/>
                <a:gd name="T69" fmla="*/ 26 h 67"/>
                <a:gd name="T70" fmla="*/ 43 w 57"/>
                <a:gd name="T71" fmla="*/ 2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67">
                  <a:moveTo>
                    <a:pt x="25" y="13"/>
                  </a:moveTo>
                  <a:cubicBezTo>
                    <a:pt x="9" y="13"/>
                    <a:pt x="9" y="13"/>
                    <a:pt x="9" y="13"/>
                  </a:cubicBezTo>
                  <a:cubicBezTo>
                    <a:pt x="7" y="13"/>
                    <a:pt x="7" y="13"/>
                    <a:pt x="7" y="13"/>
                  </a:cubicBezTo>
                  <a:cubicBezTo>
                    <a:pt x="6" y="13"/>
                    <a:pt x="5" y="12"/>
                    <a:pt x="5" y="11"/>
                  </a:cubicBezTo>
                  <a:cubicBezTo>
                    <a:pt x="5" y="10"/>
                    <a:pt x="4" y="10"/>
                    <a:pt x="4" y="9"/>
                  </a:cubicBezTo>
                  <a:cubicBezTo>
                    <a:pt x="4" y="8"/>
                    <a:pt x="5" y="7"/>
                    <a:pt x="5" y="7"/>
                  </a:cubicBezTo>
                  <a:cubicBezTo>
                    <a:pt x="5" y="6"/>
                    <a:pt x="6" y="5"/>
                    <a:pt x="7" y="5"/>
                  </a:cubicBezTo>
                  <a:cubicBezTo>
                    <a:pt x="57" y="5"/>
                    <a:pt x="57" y="5"/>
                    <a:pt x="57" y="5"/>
                  </a:cubicBezTo>
                  <a:cubicBezTo>
                    <a:pt x="57" y="0"/>
                    <a:pt x="57" y="0"/>
                    <a:pt x="57" y="0"/>
                  </a:cubicBezTo>
                  <a:cubicBezTo>
                    <a:pt x="6" y="0"/>
                    <a:pt x="6" y="0"/>
                    <a:pt x="6" y="0"/>
                  </a:cubicBezTo>
                  <a:cubicBezTo>
                    <a:pt x="6" y="0"/>
                    <a:pt x="6" y="0"/>
                    <a:pt x="6" y="0"/>
                  </a:cubicBezTo>
                  <a:cubicBezTo>
                    <a:pt x="5" y="0"/>
                    <a:pt x="5" y="0"/>
                    <a:pt x="5" y="0"/>
                  </a:cubicBezTo>
                  <a:cubicBezTo>
                    <a:pt x="3" y="1"/>
                    <a:pt x="2" y="3"/>
                    <a:pt x="1" y="4"/>
                  </a:cubicBezTo>
                  <a:cubicBezTo>
                    <a:pt x="0" y="6"/>
                    <a:pt x="0" y="7"/>
                    <a:pt x="0" y="9"/>
                  </a:cubicBezTo>
                  <a:cubicBezTo>
                    <a:pt x="0" y="9"/>
                    <a:pt x="0" y="9"/>
                    <a:pt x="0" y="10"/>
                  </a:cubicBezTo>
                  <a:cubicBezTo>
                    <a:pt x="0" y="62"/>
                    <a:pt x="0" y="62"/>
                    <a:pt x="0" y="62"/>
                  </a:cubicBezTo>
                  <a:cubicBezTo>
                    <a:pt x="1" y="65"/>
                    <a:pt x="4" y="66"/>
                    <a:pt x="9" y="67"/>
                  </a:cubicBezTo>
                  <a:cubicBezTo>
                    <a:pt x="57" y="67"/>
                    <a:pt x="57" y="67"/>
                    <a:pt x="57" y="67"/>
                  </a:cubicBezTo>
                  <a:cubicBezTo>
                    <a:pt x="57" y="18"/>
                    <a:pt x="57" y="18"/>
                    <a:pt x="57" y="18"/>
                  </a:cubicBezTo>
                  <a:cubicBezTo>
                    <a:pt x="57" y="16"/>
                    <a:pt x="57" y="16"/>
                    <a:pt x="57" y="16"/>
                  </a:cubicBezTo>
                  <a:cubicBezTo>
                    <a:pt x="57" y="13"/>
                    <a:pt x="57" y="13"/>
                    <a:pt x="57" y="13"/>
                  </a:cubicBezTo>
                  <a:lnTo>
                    <a:pt x="25" y="13"/>
                  </a:lnTo>
                  <a:close/>
                  <a:moveTo>
                    <a:pt x="43" y="38"/>
                  </a:moveTo>
                  <a:cubicBezTo>
                    <a:pt x="17" y="38"/>
                    <a:pt x="17" y="38"/>
                    <a:pt x="17" y="38"/>
                  </a:cubicBezTo>
                  <a:cubicBezTo>
                    <a:pt x="15" y="38"/>
                    <a:pt x="14" y="37"/>
                    <a:pt x="14" y="36"/>
                  </a:cubicBezTo>
                  <a:cubicBezTo>
                    <a:pt x="14" y="34"/>
                    <a:pt x="15" y="33"/>
                    <a:pt x="17" y="33"/>
                  </a:cubicBezTo>
                  <a:cubicBezTo>
                    <a:pt x="43" y="33"/>
                    <a:pt x="43" y="33"/>
                    <a:pt x="43" y="33"/>
                  </a:cubicBezTo>
                  <a:cubicBezTo>
                    <a:pt x="45" y="33"/>
                    <a:pt x="46" y="34"/>
                    <a:pt x="46" y="36"/>
                  </a:cubicBezTo>
                  <a:cubicBezTo>
                    <a:pt x="46" y="37"/>
                    <a:pt x="45" y="38"/>
                    <a:pt x="43" y="38"/>
                  </a:cubicBezTo>
                  <a:close/>
                  <a:moveTo>
                    <a:pt x="43" y="29"/>
                  </a:moveTo>
                  <a:cubicBezTo>
                    <a:pt x="17" y="29"/>
                    <a:pt x="17" y="29"/>
                    <a:pt x="17" y="29"/>
                  </a:cubicBezTo>
                  <a:cubicBezTo>
                    <a:pt x="15" y="29"/>
                    <a:pt x="14" y="28"/>
                    <a:pt x="14" y="26"/>
                  </a:cubicBezTo>
                  <a:cubicBezTo>
                    <a:pt x="14" y="25"/>
                    <a:pt x="15" y="24"/>
                    <a:pt x="17" y="24"/>
                  </a:cubicBezTo>
                  <a:cubicBezTo>
                    <a:pt x="43" y="24"/>
                    <a:pt x="43" y="24"/>
                    <a:pt x="43" y="24"/>
                  </a:cubicBezTo>
                  <a:cubicBezTo>
                    <a:pt x="45" y="24"/>
                    <a:pt x="46" y="25"/>
                    <a:pt x="46" y="26"/>
                  </a:cubicBezTo>
                  <a:cubicBezTo>
                    <a:pt x="46" y="28"/>
                    <a:pt x="45" y="29"/>
                    <a:pt x="43" y="29"/>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0" name="Freeform 221"/>
            <p:cNvSpPr>
              <a:spLocks/>
            </p:cNvSpPr>
            <p:nvPr userDrawn="1"/>
          </p:nvSpPr>
          <p:spPr bwMode="auto">
            <a:xfrm>
              <a:off x="5072063" y="4319588"/>
              <a:ext cx="184150" cy="15875"/>
            </a:xfrm>
            <a:custGeom>
              <a:avLst/>
              <a:gdLst>
                <a:gd name="T0" fmla="*/ 2 w 48"/>
                <a:gd name="T1" fmla="*/ 0 h 4"/>
                <a:gd name="T2" fmla="*/ 0 w 48"/>
                <a:gd name="T3" fmla="*/ 2 h 4"/>
                <a:gd name="T4" fmla="*/ 2 w 48"/>
                <a:gd name="T5" fmla="*/ 4 h 4"/>
                <a:gd name="T6" fmla="*/ 46 w 48"/>
                <a:gd name="T7" fmla="*/ 4 h 4"/>
                <a:gd name="T8" fmla="*/ 48 w 48"/>
                <a:gd name="T9" fmla="*/ 2 h 4"/>
                <a:gd name="T10" fmla="*/ 46 w 48"/>
                <a:gd name="T11" fmla="*/ 0 h 4"/>
                <a:gd name="T12" fmla="*/ 2 w 4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8" h="4">
                  <a:moveTo>
                    <a:pt x="2" y="0"/>
                  </a:moveTo>
                  <a:cubicBezTo>
                    <a:pt x="1" y="0"/>
                    <a:pt x="0" y="1"/>
                    <a:pt x="0" y="2"/>
                  </a:cubicBezTo>
                  <a:cubicBezTo>
                    <a:pt x="0" y="3"/>
                    <a:pt x="1" y="4"/>
                    <a:pt x="2" y="4"/>
                  </a:cubicBezTo>
                  <a:cubicBezTo>
                    <a:pt x="46" y="4"/>
                    <a:pt x="46" y="4"/>
                    <a:pt x="46" y="4"/>
                  </a:cubicBezTo>
                  <a:cubicBezTo>
                    <a:pt x="48" y="4"/>
                    <a:pt x="48" y="3"/>
                    <a:pt x="48" y="2"/>
                  </a:cubicBezTo>
                  <a:cubicBezTo>
                    <a:pt x="48" y="1"/>
                    <a:pt x="48" y="0"/>
                    <a:pt x="46" y="0"/>
                  </a:cubicBezTo>
                  <a:lnTo>
                    <a:pt x="2"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61" name="Group 260"/>
          <p:cNvGrpSpPr/>
          <p:nvPr userDrawn="1"/>
        </p:nvGrpSpPr>
        <p:grpSpPr>
          <a:xfrm>
            <a:off x="9017000" y="1933576"/>
            <a:ext cx="546101" cy="593725"/>
            <a:chOff x="6762750" y="1933575"/>
            <a:chExt cx="409576" cy="593725"/>
          </a:xfrm>
        </p:grpSpPr>
        <p:sp>
          <p:nvSpPr>
            <p:cNvPr id="262" name="Rectangle 222"/>
            <p:cNvSpPr>
              <a:spLocks noChangeArrowheads="1"/>
            </p:cNvSpPr>
            <p:nvPr userDrawn="1"/>
          </p:nvSpPr>
          <p:spPr bwMode="auto">
            <a:xfrm>
              <a:off x="6964363" y="2144713"/>
              <a:ext cx="119063" cy="7938"/>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3" name="Freeform 223"/>
            <p:cNvSpPr>
              <a:spLocks/>
            </p:cNvSpPr>
            <p:nvPr userDrawn="1"/>
          </p:nvSpPr>
          <p:spPr bwMode="auto">
            <a:xfrm>
              <a:off x="6875463" y="2144713"/>
              <a:ext cx="100013" cy="150813"/>
            </a:xfrm>
            <a:custGeom>
              <a:avLst/>
              <a:gdLst>
                <a:gd name="T0" fmla="*/ 0 w 26"/>
                <a:gd name="T1" fmla="*/ 1 h 39"/>
                <a:gd name="T2" fmla="*/ 1 w 26"/>
                <a:gd name="T3" fmla="*/ 39 h 39"/>
                <a:gd name="T4" fmla="*/ 26 w 26"/>
                <a:gd name="T5" fmla="*/ 20 h 39"/>
                <a:gd name="T6" fmla="*/ 0 w 26"/>
                <a:gd name="T7" fmla="*/ 0 h 39"/>
                <a:gd name="T8" fmla="*/ 0 w 26"/>
                <a:gd name="T9" fmla="*/ 1 h 39"/>
              </a:gdLst>
              <a:ahLst/>
              <a:cxnLst>
                <a:cxn ang="0">
                  <a:pos x="T0" y="T1"/>
                </a:cxn>
                <a:cxn ang="0">
                  <a:pos x="T2" y="T3"/>
                </a:cxn>
                <a:cxn ang="0">
                  <a:pos x="T4" y="T5"/>
                </a:cxn>
                <a:cxn ang="0">
                  <a:pos x="T6" y="T7"/>
                </a:cxn>
                <a:cxn ang="0">
                  <a:pos x="T8" y="T9"/>
                </a:cxn>
              </a:cxnLst>
              <a:rect l="0" t="0" r="r" b="b"/>
              <a:pathLst>
                <a:path w="26" h="39">
                  <a:moveTo>
                    <a:pt x="0" y="1"/>
                  </a:moveTo>
                  <a:cubicBezTo>
                    <a:pt x="1" y="39"/>
                    <a:pt x="1" y="39"/>
                    <a:pt x="1" y="39"/>
                  </a:cubicBezTo>
                  <a:cubicBezTo>
                    <a:pt x="26" y="20"/>
                    <a:pt x="26" y="20"/>
                    <a:pt x="26" y="20"/>
                  </a:cubicBezTo>
                  <a:cubicBezTo>
                    <a:pt x="0" y="0"/>
                    <a:pt x="0" y="0"/>
                    <a:pt x="0" y="0"/>
                  </a:cubicBezTo>
                  <a:cubicBezTo>
                    <a:pt x="0" y="0"/>
                    <a:pt x="0" y="1"/>
                    <a:pt x="0" y="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4" name="Freeform 224"/>
            <p:cNvSpPr>
              <a:spLocks/>
            </p:cNvSpPr>
            <p:nvPr userDrawn="1"/>
          </p:nvSpPr>
          <p:spPr bwMode="auto">
            <a:xfrm>
              <a:off x="6889750" y="2028825"/>
              <a:ext cx="266700" cy="142875"/>
            </a:xfrm>
            <a:custGeom>
              <a:avLst/>
              <a:gdLst>
                <a:gd name="T0" fmla="*/ 168 w 168"/>
                <a:gd name="T1" fmla="*/ 64 h 90"/>
                <a:gd name="T2" fmla="*/ 83 w 168"/>
                <a:gd name="T3" fmla="*/ 0 h 90"/>
                <a:gd name="T4" fmla="*/ 0 w 168"/>
                <a:gd name="T5" fmla="*/ 64 h 90"/>
                <a:gd name="T6" fmla="*/ 34 w 168"/>
                <a:gd name="T7" fmla="*/ 90 h 90"/>
                <a:gd name="T8" fmla="*/ 34 w 168"/>
                <a:gd name="T9" fmla="*/ 56 h 90"/>
                <a:gd name="T10" fmla="*/ 134 w 168"/>
                <a:gd name="T11" fmla="*/ 56 h 90"/>
                <a:gd name="T12" fmla="*/ 134 w 168"/>
                <a:gd name="T13" fmla="*/ 90 h 90"/>
                <a:gd name="T14" fmla="*/ 168 w 168"/>
                <a:gd name="T15" fmla="*/ 6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8" h="90">
                  <a:moveTo>
                    <a:pt x="168" y="64"/>
                  </a:moveTo>
                  <a:lnTo>
                    <a:pt x="83" y="0"/>
                  </a:lnTo>
                  <a:lnTo>
                    <a:pt x="0" y="64"/>
                  </a:lnTo>
                  <a:lnTo>
                    <a:pt x="34" y="90"/>
                  </a:lnTo>
                  <a:lnTo>
                    <a:pt x="34" y="56"/>
                  </a:lnTo>
                  <a:lnTo>
                    <a:pt x="134" y="56"/>
                  </a:lnTo>
                  <a:lnTo>
                    <a:pt x="134" y="90"/>
                  </a:lnTo>
                  <a:lnTo>
                    <a:pt x="168" y="6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5" name="Rectangle 225"/>
            <p:cNvSpPr>
              <a:spLocks noChangeArrowheads="1"/>
            </p:cNvSpPr>
            <p:nvPr userDrawn="1"/>
          </p:nvSpPr>
          <p:spPr bwMode="auto">
            <a:xfrm>
              <a:off x="6964363" y="2168525"/>
              <a:ext cx="119063" cy="3175"/>
            </a:xfrm>
            <a:prstGeom prst="rect">
              <a:avLst/>
            </a:prstGeom>
            <a:solidFill>
              <a:srgbClr val="004D7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6" name="Freeform 226"/>
            <p:cNvSpPr>
              <a:spLocks/>
            </p:cNvSpPr>
            <p:nvPr userDrawn="1"/>
          </p:nvSpPr>
          <p:spPr bwMode="auto">
            <a:xfrm>
              <a:off x="7072313" y="2144713"/>
              <a:ext cx="100013" cy="147638"/>
            </a:xfrm>
            <a:custGeom>
              <a:avLst/>
              <a:gdLst>
                <a:gd name="T0" fmla="*/ 26 w 26"/>
                <a:gd name="T1" fmla="*/ 0 h 38"/>
                <a:gd name="T2" fmla="*/ 0 w 26"/>
                <a:gd name="T3" fmla="*/ 19 h 38"/>
                <a:gd name="T4" fmla="*/ 25 w 26"/>
                <a:gd name="T5" fmla="*/ 38 h 38"/>
                <a:gd name="T6" fmla="*/ 26 w 26"/>
                <a:gd name="T7" fmla="*/ 36 h 38"/>
                <a:gd name="T8" fmla="*/ 26 w 26"/>
                <a:gd name="T9" fmla="*/ 1 h 38"/>
                <a:gd name="T10" fmla="*/ 26 w 26"/>
                <a:gd name="T11" fmla="*/ 0 h 38"/>
              </a:gdLst>
              <a:ahLst/>
              <a:cxnLst>
                <a:cxn ang="0">
                  <a:pos x="T0" y="T1"/>
                </a:cxn>
                <a:cxn ang="0">
                  <a:pos x="T2" y="T3"/>
                </a:cxn>
                <a:cxn ang="0">
                  <a:pos x="T4" y="T5"/>
                </a:cxn>
                <a:cxn ang="0">
                  <a:pos x="T6" y="T7"/>
                </a:cxn>
                <a:cxn ang="0">
                  <a:pos x="T8" y="T9"/>
                </a:cxn>
                <a:cxn ang="0">
                  <a:pos x="T10" y="T11"/>
                </a:cxn>
              </a:cxnLst>
              <a:rect l="0" t="0" r="r" b="b"/>
              <a:pathLst>
                <a:path w="26" h="38">
                  <a:moveTo>
                    <a:pt x="26" y="0"/>
                  </a:moveTo>
                  <a:cubicBezTo>
                    <a:pt x="0" y="19"/>
                    <a:pt x="0" y="19"/>
                    <a:pt x="0" y="19"/>
                  </a:cubicBezTo>
                  <a:cubicBezTo>
                    <a:pt x="25" y="38"/>
                    <a:pt x="25" y="38"/>
                    <a:pt x="25" y="38"/>
                  </a:cubicBezTo>
                  <a:cubicBezTo>
                    <a:pt x="26" y="38"/>
                    <a:pt x="26" y="37"/>
                    <a:pt x="26" y="36"/>
                  </a:cubicBezTo>
                  <a:cubicBezTo>
                    <a:pt x="26" y="1"/>
                    <a:pt x="26" y="1"/>
                    <a:pt x="26" y="1"/>
                  </a:cubicBezTo>
                  <a:cubicBezTo>
                    <a:pt x="26" y="0"/>
                    <a:pt x="26" y="0"/>
                    <a:pt x="26"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7" name="Freeform 227"/>
            <p:cNvSpPr>
              <a:spLocks/>
            </p:cNvSpPr>
            <p:nvPr userDrawn="1"/>
          </p:nvSpPr>
          <p:spPr bwMode="auto">
            <a:xfrm>
              <a:off x="6894513" y="2233613"/>
              <a:ext cx="258763" cy="77788"/>
            </a:xfrm>
            <a:custGeom>
              <a:avLst/>
              <a:gdLst>
                <a:gd name="T0" fmla="*/ 35 w 67"/>
                <a:gd name="T1" fmla="*/ 4 h 20"/>
                <a:gd name="T2" fmla="*/ 33 w 67"/>
                <a:gd name="T3" fmla="*/ 6 h 20"/>
                <a:gd name="T4" fmla="*/ 32 w 67"/>
                <a:gd name="T5" fmla="*/ 4 h 20"/>
                <a:gd name="T6" fmla="*/ 26 w 67"/>
                <a:gd name="T7" fmla="*/ 1 h 20"/>
                <a:gd name="T8" fmla="*/ 0 w 67"/>
                <a:gd name="T9" fmla="*/ 20 h 20"/>
                <a:gd name="T10" fmla="*/ 2 w 67"/>
                <a:gd name="T11" fmla="*/ 20 h 20"/>
                <a:gd name="T12" fmla="*/ 65 w 67"/>
                <a:gd name="T13" fmla="*/ 20 h 20"/>
                <a:gd name="T14" fmla="*/ 67 w 67"/>
                <a:gd name="T15" fmla="*/ 20 h 20"/>
                <a:gd name="T16" fmla="*/ 41 w 67"/>
                <a:gd name="T17" fmla="*/ 0 h 20"/>
                <a:gd name="T18" fmla="*/ 35 w 67"/>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20">
                  <a:moveTo>
                    <a:pt x="35" y="4"/>
                  </a:moveTo>
                  <a:cubicBezTo>
                    <a:pt x="33" y="6"/>
                    <a:pt x="33" y="6"/>
                    <a:pt x="33" y="6"/>
                  </a:cubicBezTo>
                  <a:cubicBezTo>
                    <a:pt x="32" y="4"/>
                    <a:pt x="32" y="4"/>
                    <a:pt x="32" y="4"/>
                  </a:cubicBezTo>
                  <a:cubicBezTo>
                    <a:pt x="26" y="1"/>
                    <a:pt x="26" y="1"/>
                    <a:pt x="26" y="1"/>
                  </a:cubicBezTo>
                  <a:cubicBezTo>
                    <a:pt x="0" y="20"/>
                    <a:pt x="0" y="20"/>
                    <a:pt x="0" y="20"/>
                  </a:cubicBezTo>
                  <a:cubicBezTo>
                    <a:pt x="1" y="20"/>
                    <a:pt x="1" y="20"/>
                    <a:pt x="2" y="20"/>
                  </a:cubicBezTo>
                  <a:cubicBezTo>
                    <a:pt x="65" y="20"/>
                    <a:pt x="65" y="20"/>
                    <a:pt x="65" y="20"/>
                  </a:cubicBezTo>
                  <a:cubicBezTo>
                    <a:pt x="66" y="20"/>
                    <a:pt x="66" y="20"/>
                    <a:pt x="67" y="20"/>
                  </a:cubicBezTo>
                  <a:cubicBezTo>
                    <a:pt x="41" y="0"/>
                    <a:pt x="41" y="0"/>
                    <a:pt x="41" y="0"/>
                  </a:cubicBezTo>
                  <a:lnTo>
                    <a:pt x="35" y="4"/>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68" name="Freeform 228"/>
            <p:cNvSpPr>
              <a:spLocks noEditPoints="1"/>
            </p:cNvSpPr>
            <p:nvPr userDrawn="1"/>
          </p:nvSpPr>
          <p:spPr bwMode="auto">
            <a:xfrm>
              <a:off x="6762750" y="1933575"/>
              <a:ext cx="350838" cy="593725"/>
            </a:xfrm>
            <a:custGeom>
              <a:avLst/>
              <a:gdLst>
                <a:gd name="T0" fmla="*/ 80 w 91"/>
                <a:gd name="T1" fmla="*/ 133 h 154"/>
                <a:gd name="T2" fmla="*/ 13 w 91"/>
                <a:gd name="T3" fmla="*/ 133 h 154"/>
                <a:gd name="T4" fmla="*/ 13 w 91"/>
                <a:gd name="T5" fmla="*/ 11 h 154"/>
                <a:gd name="T6" fmla="*/ 80 w 91"/>
                <a:gd name="T7" fmla="*/ 11 h 154"/>
                <a:gd name="T8" fmla="*/ 80 w 91"/>
                <a:gd name="T9" fmla="*/ 25 h 154"/>
                <a:gd name="T10" fmla="*/ 91 w 91"/>
                <a:gd name="T11" fmla="*/ 34 h 154"/>
                <a:gd name="T12" fmla="*/ 91 w 91"/>
                <a:gd name="T13" fmla="*/ 5 h 154"/>
                <a:gd name="T14" fmla="*/ 86 w 91"/>
                <a:gd name="T15" fmla="*/ 0 h 154"/>
                <a:gd name="T16" fmla="*/ 6 w 91"/>
                <a:gd name="T17" fmla="*/ 0 h 154"/>
                <a:gd name="T18" fmla="*/ 0 w 91"/>
                <a:gd name="T19" fmla="*/ 5 h 154"/>
                <a:gd name="T20" fmla="*/ 0 w 91"/>
                <a:gd name="T21" fmla="*/ 149 h 154"/>
                <a:gd name="T22" fmla="*/ 6 w 91"/>
                <a:gd name="T23" fmla="*/ 154 h 154"/>
                <a:gd name="T24" fmla="*/ 86 w 91"/>
                <a:gd name="T25" fmla="*/ 154 h 154"/>
                <a:gd name="T26" fmla="*/ 91 w 91"/>
                <a:gd name="T27" fmla="*/ 149 h 154"/>
                <a:gd name="T28" fmla="*/ 91 w 91"/>
                <a:gd name="T29" fmla="*/ 106 h 154"/>
                <a:gd name="T30" fmla="*/ 80 w 91"/>
                <a:gd name="T31" fmla="*/ 106 h 154"/>
                <a:gd name="T32" fmla="*/ 80 w 91"/>
                <a:gd name="T33" fmla="*/ 133 h 154"/>
                <a:gd name="T34" fmla="*/ 47 w 91"/>
                <a:gd name="T35" fmla="*/ 151 h 154"/>
                <a:gd name="T36" fmla="*/ 40 w 91"/>
                <a:gd name="T37" fmla="*/ 144 h 154"/>
                <a:gd name="T38" fmla="*/ 47 w 91"/>
                <a:gd name="T39" fmla="*/ 137 h 154"/>
                <a:gd name="T40" fmla="*/ 53 w 91"/>
                <a:gd name="T41" fmla="*/ 144 h 154"/>
                <a:gd name="T42" fmla="*/ 47 w 91"/>
                <a:gd name="T43" fmla="*/ 15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154">
                  <a:moveTo>
                    <a:pt x="80" y="133"/>
                  </a:moveTo>
                  <a:cubicBezTo>
                    <a:pt x="13" y="133"/>
                    <a:pt x="13" y="133"/>
                    <a:pt x="13" y="133"/>
                  </a:cubicBezTo>
                  <a:cubicBezTo>
                    <a:pt x="13" y="11"/>
                    <a:pt x="13" y="11"/>
                    <a:pt x="13" y="11"/>
                  </a:cubicBezTo>
                  <a:cubicBezTo>
                    <a:pt x="80" y="11"/>
                    <a:pt x="80" y="11"/>
                    <a:pt x="80" y="11"/>
                  </a:cubicBezTo>
                  <a:cubicBezTo>
                    <a:pt x="80" y="25"/>
                    <a:pt x="80" y="25"/>
                    <a:pt x="80" y="25"/>
                  </a:cubicBezTo>
                  <a:cubicBezTo>
                    <a:pt x="91" y="34"/>
                    <a:pt x="91" y="34"/>
                    <a:pt x="91" y="34"/>
                  </a:cubicBezTo>
                  <a:cubicBezTo>
                    <a:pt x="91" y="5"/>
                    <a:pt x="91" y="5"/>
                    <a:pt x="91" y="5"/>
                  </a:cubicBezTo>
                  <a:cubicBezTo>
                    <a:pt x="91" y="2"/>
                    <a:pt x="89" y="0"/>
                    <a:pt x="86" y="0"/>
                  </a:cubicBezTo>
                  <a:cubicBezTo>
                    <a:pt x="6" y="0"/>
                    <a:pt x="6" y="0"/>
                    <a:pt x="6" y="0"/>
                  </a:cubicBezTo>
                  <a:cubicBezTo>
                    <a:pt x="3" y="0"/>
                    <a:pt x="0" y="2"/>
                    <a:pt x="0" y="5"/>
                  </a:cubicBezTo>
                  <a:cubicBezTo>
                    <a:pt x="0" y="149"/>
                    <a:pt x="0" y="149"/>
                    <a:pt x="0" y="149"/>
                  </a:cubicBezTo>
                  <a:cubicBezTo>
                    <a:pt x="0" y="152"/>
                    <a:pt x="3" y="154"/>
                    <a:pt x="6" y="154"/>
                  </a:cubicBezTo>
                  <a:cubicBezTo>
                    <a:pt x="86" y="154"/>
                    <a:pt x="86" y="154"/>
                    <a:pt x="86" y="154"/>
                  </a:cubicBezTo>
                  <a:cubicBezTo>
                    <a:pt x="89" y="154"/>
                    <a:pt x="91" y="152"/>
                    <a:pt x="91" y="149"/>
                  </a:cubicBezTo>
                  <a:cubicBezTo>
                    <a:pt x="91" y="106"/>
                    <a:pt x="91" y="106"/>
                    <a:pt x="91" y="106"/>
                  </a:cubicBezTo>
                  <a:cubicBezTo>
                    <a:pt x="80" y="106"/>
                    <a:pt x="80" y="106"/>
                    <a:pt x="80" y="106"/>
                  </a:cubicBezTo>
                  <a:lnTo>
                    <a:pt x="80" y="133"/>
                  </a:lnTo>
                  <a:close/>
                  <a:moveTo>
                    <a:pt x="47" y="151"/>
                  </a:moveTo>
                  <a:cubicBezTo>
                    <a:pt x="43" y="151"/>
                    <a:pt x="40" y="148"/>
                    <a:pt x="40" y="144"/>
                  </a:cubicBezTo>
                  <a:cubicBezTo>
                    <a:pt x="40" y="140"/>
                    <a:pt x="43" y="137"/>
                    <a:pt x="47" y="137"/>
                  </a:cubicBezTo>
                  <a:cubicBezTo>
                    <a:pt x="51" y="137"/>
                    <a:pt x="53" y="140"/>
                    <a:pt x="53" y="144"/>
                  </a:cubicBezTo>
                  <a:cubicBezTo>
                    <a:pt x="53" y="148"/>
                    <a:pt x="51" y="151"/>
                    <a:pt x="47" y="151"/>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
        <p:nvSpPr>
          <p:cNvPr id="269" name="Freeform 229"/>
          <p:cNvSpPr>
            <a:spLocks noEditPoints="1"/>
          </p:cNvSpPr>
          <p:nvPr userDrawn="1"/>
        </p:nvSpPr>
        <p:spPr bwMode="auto">
          <a:xfrm>
            <a:off x="9207500" y="3378201"/>
            <a:ext cx="603251" cy="512763"/>
          </a:xfrm>
          <a:custGeom>
            <a:avLst/>
            <a:gdLst>
              <a:gd name="T0" fmla="*/ 61 w 117"/>
              <a:gd name="T1" fmla="*/ 118 h 133"/>
              <a:gd name="T2" fmla="*/ 96 w 117"/>
              <a:gd name="T3" fmla="*/ 96 h 133"/>
              <a:gd name="T4" fmla="*/ 97 w 117"/>
              <a:gd name="T5" fmla="*/ 95 h 133"/>
              <a:gd name="T6" fmla="*/ 96 w 117"/>
              <a:gd name="T7" fmla="*/ 20 h 133"/>
              <a:gd name="T8" fmla="*/ 95 w 117"/>
              <a:gd name="T9" fmla="*/ 19 h 133"/>
              <a:gd name="T10" fmla="*/ 23 w 117"/>
              <a:gd name="T11" fmla="*/ 18 h 133"/>
              <a:gd name="T12" fmla="*/ 21 w 117"/>
              <a:gd name="T13" fmla="*/ 20 h 133"/>
              <a:gd name="T14" fmla="*/ 19 w 117"/>
              <a:gd name="T15" fmla="*/ 94 h 133"/>
              <a:gd name="T16" fmla="*/ 20 w 117"/>
              <a:gd name="T17" fmla="*/ 95 h 133"/>
              <a:gd name="T18" fmla="*/ 55 w 117"/>
              <a:gd name="T19" fmla="*/ 111 h 133"/>
              <a:gd name="T20" fmla="*/ 41 w 117"/>
              <a:gd name="T21" fmla="*/ 118 h 133"/>
              <a:gd name="T22" fmla="*/ 5 w 117"/>
              <a:gd name="T23" fmla="*/ 121 h 133"/>
              <a:gd name="T24" fmla="*/ 41 w 117"/>
              <a:gd name="T25" fmla="*/ 130 h 133"/>
              <a:gd name="T26" fmla="*/ 75 w 117"/>
              <a:gd name="T27" fmla="*/ 133 h 133"/>
              <a:gd name="T28" fmla="*/ 111 w 117"/>
              <a:gd name="T29" fmla="*/ 130 h 133"/>
              <a:gd name="T30" fmla="*/ 75 w 117"/>
              <a:gd name="T31" fmla="*/ 121 h 133"/>
              <a:gd name="T32" fmla="*/ 101 w 117"/>
              <a:gd name="T33" fmla="*/ 42 h 133"/>
              <a:gd name="T34" fmla="*/ 99 w 117"/>
              <a:gd name="T35" fmla="*/ 50 h 133"/>
              <a:gd name="T36" fmla="*/ 15 w 117"/>
              <a:gd name="T37" fmla="*/ 70 h 133"/>
              <a:gd name="T38" fmla="*/ 18 w 117"/>
              <a:gd name="T39" fmla="*/ 61 h 133"/>
              <a:gd name="T40" fmla="*/ 63 w 117"/>
              <a:gd name="T41" fmla="*/ 92 h 133"/>
              <a:gd name="T42" fmla="*/ 87 w 117"/>
              <a:gd name="T43" fmla="*/ 92 h 133"/>
              <a:gd name="T44" fmla="*/ 58 w 117"/>
              <a:gd name="T45" fmla="*/ 52 h 133"/>
              <a:gd name="T46" fmla="*/ 64 w 117"/>
              <a:gd name="T47" fmla="*/ 25 h 133"/>
              <a:gd name="T48" fmla="*/ 58 w 117"/>
              <a:gd name="T49" fmla="*/ 52 h 133"/>
              <a:gd name="T50" fmla="*/ 90 w 117"/>
              <a:gd name="T51" fmla="*/ 51 h 133"/>
              <a:gd name="T52" fmla="*/ 64 w 117"/>
              <a:gd name="T53" fmla="*/ 58 h 133"/>
              <a:gd name="T54" fmla="*/ 52 w 117"/>
              <a:gd name="T55" fmla="*/ 58 h 133"/>
              <a:gd name="T56" fmla="*/ 27 w 117"/>
              <a:gd name="T57" fmla="*/ 61 h 133"/>
              <a:gd name="T58" fmla="*/ 52 w 117"/>
              <a:gd name="T59" fmla="*/ 58 h 133"/>
              <a:gd name="T60" fmla="*/ 71 w 117"/>
              <a:gd name="T61" fmla="*/ 76 h 133"/>
              <a:gd name="T62" fmla="*/ 42 w 117"/>
              <a:gd name="T63" fmla="*/ 80 h 133"/>
              <a:gd name="T64" fmla="*/ 93 w 117"/>
              <a:gd name="T65" fmla="*/ 87 h 133"/>
              <a:gd name="T66" fmla="*/ 94 w 117"/>
              <a:gd name="T67" fmla="*/ 60 h 133"/>
              <a:gd name="T68" fmla="*/ 92 w 117"/>
              <a:gd name="T69" fmla="*/ 29 h 133"/>
              <a:gd name="T70" fmla="*/ 88 w 117"/>
              <a:gd name="T71" fmla="*/ 34 h 133"/>
              <a:gd name="T72" fmla="*/ 87 w 117"/>
              <a:gd name="T73" fmla="*/ 23 h 133"/>
              <a:gd name="T74" fmla="*/ 74 w 117"/>
              <a:gd name="T75" fmla="*/ 22 h 133"/>
              <a:gd name="T76" fmla="*/ 71 w 117"/>
              <a:gd name="T77" fmla="*/ 14 h 133"/>
              <a:gd name="T78" fmla="*/ 53 w 117"/>
              <a:gd name="T79" fmla="*/ 13 h 133"/>
              <a:gd name="T80" fmla="*/ 54 w 117"/>
              <a:gd name="T81" fmla="*/ 21 h 133"/>
              <a:gd name="T82" fmla="*/ 29 w 117"/>
              <a:gd name="T83" fmla="*/ 23 h 133"/>
              <a:gd name="T84" fmla="*/ 24 w 117"/>
              <a:gd name="T85" fmla="*/ 29 h 133"/>
              <a:gd name="T86" fmla="*/ 23 w 117"/>
              <a:gd name="T87" fmla="*/ 51 h 133"/>
              <a:gd name="T88" fmla="*/ 23 w 117"/>
              <a:gd name="T89" fmla="*/ 70 h 133"/>
              <a:gd name="T90" fmla="*/ 24 w 117"/>
              <a:gd name="T91" fmla="*/ 87 h 133"/>
              <a:gd name="T92" fmla="*/ 30 w 117"/>
              <a:gd name="T93" fmla="*/ 92 h 133"/>
              <a:gd name="T94" fmla="*/ 44 w 117"/>
              <a:gd name="T95" fmla="*/ 92 h 133"/>
              <a:gd name="T96" fmla="*/ 53 w 117"/>
              <a:gd name="T97" fmla="*/ 97 h 133"/>
              <a:gd name="T98" fmla="*/ 43 w 117"/>
              <a:gd name="T99" fmla="*/ 10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33">
                <a:moveTo>
                  <a:pt x="75" y="118"/>
                </a:moveTo>
                <a:cubicBezTo>
                  <a:pt x="61" y="118"/>
                  <a:pt x="61" y="118"/>
                  <a:pt x="61" y="118"/>
                </a:cubicBezTo>
                <a:cubicBezTo>
                  <a:pt x="61" y="111"/>
                  <a:pt x="61" y="111"/>
                  <a:pt x="61" y="111"/>
                </a:cubicBezTo>
                <a:cubicBezTo>
                  <a:pt x="74" y="110"/>
                  <a:pt x="86" y="105"/>
                  <a:pt x="96" y="96"/>
                </a:cubicBezTo>
                <a:cubicBezTo>
                  <a:pt x="96" y="95"/>
                  <a:pt x="96" y="95"/>
                  <a:pt x="96" y="95"/>
                </a:cubicBezTo>
                <a:cubicBezTo>
                  <a:pt x="97" y="95"/>
                  <a:pt x="97" y="95"/>
                  <a:pt x="97" y="95"/>
                </a:cubicBezTo>
                <a:cubicBezTo>
                  <a:pt x="97" y="94"/>
                  <a:pt x="98" y="94"/>
                  <a:pt x="98" y="93"/>
                </a:cubicBezTo>
                <a:cubicBezTo>
                  <a:pt x="117" y="72"/>
                  <a:pt x="116" y="40"/>
                  <a:pt x="96" y="20"/>
                </a:cubicBezTo>
                <a:cubicBezTo>
                  <a:pt x="96" y="20"/>
                  <a:pt x="96" y="20"/>
                  <a:pt x="96" y="20"/>
                </a:cubicBezTo>
                <a:cubicBezTo>
                  <a:pt x="95" y="20"/>
                  <a:pt x="95" y="19"/>
                  <a:pt x="95" y="19"/>
                </a:cubicBezTo>
                <a:cubicBezTo>
                  <a:pt x="95" y="19"/>
                  <a:pt x="95" y="19"/>
                  <a:pt x="94" y="19"/>
                </a:cubicBezTo>
                <a:cubicBezTo>
                  <a:pt x="74" y="0"/>
                  <a:pt x="43" y="0"/>
                  <a:pt x="23" y="18"/>
                </a:cubicBezTo>
                <a:cubicBezTo>
                  <a:pt x="22" y="18"/>
                  <a:pt x="22" y="19"/>
                  <a:pt x="21" y="19"/>
                </a:cubicBezTo>
                <a:cubicBezTo>
                  <a:pt x="21" y="19"/>
                  <a:pt x="21" y="19"/>
                  <a:pt x="21" y="20"/>
                </a:cubicBezTo>
                <a:cubicBezTo>
                  <a:pt x="21" y="20"/>
                  <a:pt x="21" y="20"/>
                  <a:pt x="20" y="20"/>
                </a:cubicBezTo>
                <a:cubicBezTo>
                  <a:pt x="0" y="40"/>
                  <a:pt x="0" y="73"/>
                  <a:pt x="19" y="94"/>
                </a:cubicBezTo>
                <a:cubicBezTo>
                  <a:pt x="19" y="94"/>
                  <a:pt x="20" y="95"/>
                  <a:pt x="20" y="95"/>
                </a:cubicBezTo>
                <a:cubicBezTo>
                  <a:pt x="20" y="95"/>
                  <a:pt x="20" y="95"/>
                  <a:pt x="20" y="95"/>
                </a:cubicBezTo>
                <a:cubicBezTo>
                  <a:pt x="20" y="95"/>
                  <a:pt x="20" y="95"/>
                  <a:pt x="20" y="96"/>
                </a:cubicBezTo>
                <a:cubicBezTo>
                  <a:pt x="30" y="105"/>
                  <a:pt x="42" y="110"/>
                  <a:pt x="55" y="111"/>
                </a:cubicBezTo>
                <a:cubicBezTo>
                  <a:pt x="55" y="118"/>
                  <a:pt x="55" y="118"/>
                  <a:pt x="55" y="118"/>
                </a:cubicBezTo>
                <a:cubicBezTo>
                  <a:pt x="41" y="118"/>
                  <a:pt x="41" y="118"/>
                  <a:pt x="41" y="118"/>
                </a:cubicBezTo>
                <a:cubicBezTo>
                  <a:pt x="41" y="121"/>
                  <a:pt x="41" y="121"/>
                  <a:pt x="41" y="121"/>
                </a:cubicBezTo>
                <a:cubicBezTo>
                  <a:pt x="5" y="121"/>
                  <a:pt x="5" y="121"/>
                  <a:pt x="5" y="121"/>
                </a:cubicBezTo>
                <a:cubicBezTo>
                  <a:pt x="5" y="130"/>
                  <a:pt x="5" y="130"/>
                  <a:pt x="5" y="130"/>
                </a:cubicBezTo>
                <a:cubicBezTo>
                  <a:pt x="41" y="130"/>
                  <a:pt x="41" y="130"/>
                  <a:pt x="41" y="130"/>
                </a:cubicBezTo>
                <a:cubicBezTo>
                  <a:pt x="41" y="133"/>
                  <a:pt x="41" y="133"/>
                  <a:pt x="41" y="133"/>
                </a:cubicBezTo>
                <a:cubicBezTo>
                  <a:pt x="75" y="133"/>
                  <a:pt x="75" y="133"/>
                  <a:pt x="75" y="133"/>
                </a:cubicBezTo>
                <a:cubicBezTo>
                  <a:pt x="75" y="130"/>
                  <a:pt x="75" y="130"/>
                  <a:pt x="75" y="130"/>
                </a:cubicBezTo>
                <a:cubicBezTo>
                  <a:pt x="111" y="130"/>
                  <a:pt x="111" y="130"/>
                  <a:pt x="111" y="130"/>
                </a:cubicBezTo>
                <a:cubicBezTo>
                  <a:pt x="111" y="121"/>
                  <a:pt x="111" y="121"/>
                  <a:pt x="111" y="121"/>
                </a:cubicBezTo>
                <a:cubicBezTo>
                  <a:pt x="75" y="121"/>
                  <a:pt x="75" y="121"/>
                  <a:pt x="75" y="121"/>
                </a:cubicBezTo>
                <a:lnTo>
                  <a:pt x="75" y="118"/>
                </a:lnTo>
                <a:close/>
                <a:moveTo>
                  <a:pt x="101" y="42"/>
                </a:moveTo>
                <a:cubicBezTo>
                  <a:pt x="103" y="49"/>
                  <a:pt x="104" y="56"/>
                  <a:pt x="103" y="62"/>
                </a:cubicBezTo>
                <a:cubicBezTo>
                  <a:pt x="102" y="58"/>
                  <a:pt x="101" y="54"/>
                  <a:pt x="99" y="50"/>
                </a:cubicBezTo>
                <a:cubicBezTo>
                  <a:pt x="100" y="48"/>
                  <a:pt x="100" y="45"/>
                  <a:pt x="101" y="42"/>
                </a:cubicBezTo>
                <a:close/>
                <a:moveTo>
                  <a:pt x="15" y="70"/>
                </a:moveTo>
                <a:cubicBezTo>
                  <a:pt x="13" y="63"/>
                  <a:pt x="12" y="55"/>
                  <a:pt x="14" y="48"/>
                </a:cubicBezTo>
                <a:cubicBezTo>
                  <a:pt x="15" y="52"/>
                  <a:pt x="16" y="56"/>
                  <a:pt x="18" y="61"/>
                </a:cubicBezTo>
                <a:cubicBezTo>
                  <a:pt x="17" y="64"/>
                  <a:pt x="15" y="67"/>
                  <a:pt x="15" y="70"/>
                </a:cubicBezTo>
                <a:close/>
                <a:moveTo>
                  <a:pt x="63" y="92"/>
                </a:moveTo>
                <a:cubicBezTo>
                  <a:pt x="67" y="89"/>
                  <a:pt x="72" y="86"/>
                  <a:pt x="77" y="82"/>
                </a:cubicBezTo>
                <a:cubicBezTo>
                  <a:pt x="87" y="92"/>
                  <a:pt x="87" y="92"/>
                  <a:pt x="87" y="92"/>
                </a:cubicBezTo>
                <a:cubicBezTo>
                  <a:pt x="80" y="96"/>
                  <a:pt x="72" y="95"/>
                  <a:pt x="63" y="92"/>
                </a:cubicBezTo>
                <a:close/>
                <a:moveTo>
                  <a:pt x="58" y="52"/>
                </a:moveTo>
                <a:cubicBezTo>
                  <a:pt x="44" y="38"/>
                  <a:pt x="44" y="38"/>
                  <a:pt x="44" y="38"/>
                </a:cubicBezTo>
                <a:cubicBezTo>
                  <a:pt x="51" y="33"/>
                  <a:pt x="57" y="28"/>
                  <a:pt x="64" y="25"/>
                </a:cubicBezTo>
                <a:cubicBezTo>
                  <a:pt x="68" y="28"/>
                  <a:pt x="72" y="31"/>
                  <a:pt x="76" y="34"/>
                </a:cubicBezTo>
                <a:lnTo>
                  <a:pt x="58" y="52"/>
                </a:lnTo>
                <a:close/>
                <a:moveTo>
                  <a:pt x="82" y="40"/>
                </a:moveTo>
                <a:cubicBezTo>
                  <a:pt x="85" y="43"/>
                  <a:pt x="87" y="47"/>
                  <a:pt x="90" y="51"/>
                </a:cubicBezTo>
                <a:cubicBezTo>
                  <a:pt x="87" y="57"/>
                  <a:pt x="82" y="64"/>
                  <a:pt x="76" y="70"/>
                </a:cubicBezTo>
                <a:cubicBezTo>
                  <a:pt x="64" y="58"/>
                  <a:pt x="64" y="58"/>
                  <a:pt x="64" y="58"/>
                </a:cubicBezTo>
                <a:lnTo>
                  <a:pt x="82" y="40"/>
                </a:lnTo>
                <a:close/>
                <a:moveTo>
                  <a:pt x="52" y="58"/>
                </a:moveTo>
                <a:cubicBezTo>
                  <a:pt x="36" y="74"/>
                  <a:pt x="36" y="74"/>
                  <a:pt x="36" y="74"/>
                </a:cubicBezTo>
                <a:cubicBezTo>
                  <a:pt x="32" y="70"/>
                  <a:pt x="29" y="65"/>
                  <a:pt x="27" y="61"/>
                </a:cubicBezTo>
                <a:cubicBezTo>
                  <a:pt x="30" y="55"/>
                  <a:pt x="34" y="49"/>
                  <a:pt x="39" y="44"/>
                </a:cubicBezTo>
                <a:lnTo>
                  <a:pt x="52" y="58"/>
                </a:lnTo>
                <a:close/>
                <a:moveTo>
                  <a:pt x="58" y="64"/>
                </a:moveTo>
                <a:cubicBezTo>
                  <a:pt x="71" y="76"/>
                  <a:pt x="71" y="76"/>
                  <a:pt x="71" y="76"/>
                </a:cubicBezTo>
                <a:cubicBezTo>
                  <a:pt x="65" y="81"/>
                  <a:pt x="59" y="85"/>
                  <a:pt x="53" y="88"/>
                </a:cubicBezTo>
                <a:cubicBezTo>
                  <a:pt x="50" y="86"/>
                  <a:pt x="46" y="83"/>
                  <a:pt x="42" y="80"/>
                </a:cubicBezTo>
                <a:lnTo>
                  <a:pt x="58" y="64"/>
                </a:lnTo>
                <a:close/>
                <a:moveTo>
                  <a:pt x="93" y="87"/>
                </a:moveTo>
                <a:cubicBezTo>
                  <a:pt x="82" y="76"/>
                  <a:pt x="82" y="76"/>
                  <a:pt x="82" y="76"/>
                </a:cubicBezTo>
                <a:cubicBezTo>
                  <a:pt x="87" y="71"/>
                  <a:pt x="91" y="65"/>
                  <a:pt x="94" y="60"/>
                </a:cubicBezTo>
                <a:cubicBezTo>
                  <a:pt x="98" y="70"/>
                  <a:pt x="98" y="80"/>
                  <a:pt x="93" y="87"/>
                </a:cubicBezTo>
                <a:close/>
                <a:moveTo>
                  <a:pt x="92" y="29"/>
                </a:moveTo>
                <a:cubicBezTo>
                  <a:pt x="93" y="33"/>
                  <a:pt x="94" y="36"/>
                  <a:pt x="93" y="41"/>
                </a:cubicBezTo>
                <a:cubicBezTo>
                  <a:pt x="91" y="39"/>
                  <a:pt x="89" y="36"/>
                  <a:pt x="88" y="34"/>
                </a:cubicBezTo>
                <a:lnTo>
                  <a:pt x="92" y="29"/>
                </a:lnTo>
                <a:close/>
                <a:moveTo>
                  <a:pt x="87" y="23"/>
                </a:moveTo>
                <a:cubicBezTo>
                  <a:pt x="82" y="28"/>
                  <a:pt x="82" y="28"/>
                  <a:pt x="82" y="28"/>
                </a:cubicBezTo>
                <a:cubicBezTo>
                  <a:pt x="79" y="26"/>
                  <a:pt x="76" y="24"/>
                  <a:pt x="74" y="22"/>
                </a:cubicBezTo>
                <a:cubicBezTo>
                  <a:pt x="79" y="21"/>
                  <a:pt x="84" y="21"/>
                  <a:pt x="87" y="23"/>
                </a:cubicBezTo>
                <a:close/>
                <a:moveTo>
                  <a:pt x="71" y="14"/>
                </a:moveTo>
                <a:cubicBezTo>
                  <a:pt x="69" y="15"/>
                  <a:pt x="66" y="16"/>
                  <a:pt x="64" y="16"/>
                </a:cubicBezTo>
                <a:cubicBezTo>
                  <a:pt x="60" y="15"/>
                  <a:pt x="57" y="14"/>
                  <a:pt x="53" y="13"/>
                </a:cubicBezTo>
                <a:cubicBezTo>
                  <a:pt x="59" y="12"/>
                  <a:pt x="65" y="13"/>
                  <a:pt x="71" y="14"/>
                </a:cubicBezTo>
                <a:close/>
                <a:moveTo>
                  <a:pt x="54" y="21"/>
                </a:moveTo>
                <a:cubicBezTo>
                  <a:pt x="49" y="24"/>
                  <a:pt x="44" y="28"/>
                  <a:pt x="39" y="32"/>
                </a:cubicBezTo>
                <a:cubicBezTo>
                  <a:pt x="29" y="23"/>
                  <a:pt x="29" y="23"/>
                  <a:pt x="29" y="23"/>
                </a:cubicBezTo>
                <a:cubicBezTo>
                  <a:pt x="35" y="19"/>
                  <a:pt x="44" y="18"/>
                  <a:pt x="54" y="21"/>
                </a:cubicBezTo>
                <a:close/>
                <a:moveTo>
                  <a:pt x="24" y="29"/>
                </a:moveTo>
                <a:cubicBezTo>
                  <a:pt x="33" y="38"/>
                  <a:pt x="33" y="38"/>
                  <a:pt x="33" y="38"/>
                </a:cubicBezTo>
                <a:cubicBezTo>
                  <a:pt x="29" y="42"/>
                  <a:pt x="26" y="47"/>
                  <a:pt x="23" y="51"/>
                </a:cubicBezTo>
                <a:cubicBezTo>
                  <a:pt x="21" y="43"/>
                  <a:pt x="21" y="35"/>
                  <a:pt x="24" y="29"/>
                </a:cubicBezTo>
                <a:close/>
                <a:moveTo>
                  <a:pt x="23" y="70"/>
                </a:moveTo>
                <a:cubicBezTo>
                  <a:pt x="25" y="73"/>
                  <a:pt x="28" y="77"/>
                  <a:pt x="31" y="80"/>
                </a:cubicBezTo>
                <a:cubicBezTo>
                  <a:pt x="24" y="87"/>
                  <a:pt x="24" y="87"/>
                  <a:pt x="24" y="87"/>
                </a:cubicBezTo>
                <a:cubicBezTo>
                  <a:pt x="21" y="82"/>
                  <a:pt x="21" y="77"/>
                  <a:pt x="23" y="70"/>
                </a:cubicBezTo>
                <a:close/>
                <a:moveTo>
                  <a:pt x="30" y="92"/>
                </a:moveTo>
                <a:cubicBezTo>
                  <a:pt x="36" y="85"/>
                  <a:pt x="36" y="85"/>
                  <a:pt x="36" y="85"/>
                </a:cubicBezTo>
                <a:cubicBezTo>
                  <a:pt x="39" y="88"/>
                  <a:pt x="41" y="90"/>
                  <a:pt x="44" y="92"/>
                </a:cubicBezTo>
                <a:cubicBezTo>
                  <a:pt x="39" y="93"/>
                  <a:pt x="34" y="93"/>
                  <a:pt x="30" y="92"/>
                </a:cubicBezTo>
                <a:close/>
                <a:moveTo>
                  <a:pt x="53" y="97"/>
                </a:moveTo>
                <a:cubicBezTo>
                  <a:pt x="58" y="99"/>
                  <a:pt x="63" y="101"/>
                  <a:pt x="68" y="102"/>
                </a:cubicBezTo>
                <a:cubicBezTo>
                  <a:pt x="60" y="104"/>
                  <a:pt x="51" y="103"/>
                  <a:pt x="43" y="100"/>
                </a:cubicBezTo>
                <a:cubicBezTo>
                  <a:pt x="46" y="100"/>
                  <a:pt x="50" y="99"/>
                  <a:pt x="53" y="97"/>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nvGrpSpPr>
          <p:cNvPr id="270" name="Group 269"/>
          <p:cNvGrpSpPr/>
          <p:nvPr userDrawn="1"/>
        </p:nvGrpSpPr>
        <p:grpSpPr>
          <a:xfrm>
            <a:off x="8955617" y="2667001"/>
            <a:ext cx="556683" cy="587375"/>
            <a:chOff x="6716713" y="2667000"/>
            <a:chExt cx="417512" cy="587375"/>
          </a:xfrm>
        </p:grpSpPr>
        <p:sp>
          <p:nvSpPr>
            <p:cNvPr id="271" name="Freeform 158"/>
            <p:cNvSpPr>
              <a:spLocks noEditPoints="1"/>
            </p:cNvSpPr>
            <p:nvPr userDrawn="1"/>
          </p:nvSpPr>
          <p:spPr bwMode="auto">
            <a:xfrm>
              <a:off x="6716713" y="2667000"/>
              <a:ext cx="315913" cy="587375"/>
            </a:xfrm>
            <a:custGeom>
              <a:avLst/>
              <a:gdLst>
                <a:gd name="T0" fmla="*/ 72 w 82"/>
                <a:gd name="T1" fmla="*/ 0 h 152"/>
                <a:gd name="T2" fmla="*/ 10 w 82"/>
                <a:gd name="T3" fmla="*/ 0 h 152"/>
                <a:gd name="T4" fmla="*/ 0 w 82"/>
                <a:gd name="T5" fmla="*/ 10 h 152"/>
                <a:gd name="T6" fmla="*/ 0 w 82"/>
                <a:gd name="T7" fmla="*/ 141 h 152"/>
                <a:gd name="T8" fmla="*/ 10 w 82"/>
                <a:gd name="T9" fmla="*/ 152 h 152"/>
                <a:gd name="T10" fmla="*/ 72 w 82"/>
                <a:gd name="T11" fmla="*/ 152 h 152"/>
                <a:gd name="T12" fmla="*/ 82 w 82"/>
                <a:gd name="T13" fmla="*/ 141 h 152"/>
                <a:gd name="T14" fmla="*/ 82 w 82"/>
                <a:gd name="T15" fmla="*/ 10 h 152"/>
                <a:gd name="T16" fmla="*/ 72 w 82"/>
                <a:gd name="T17" fmla="*/ 0 h 152"/>
                <a:gd name="T18" fmla="*/ 41 w 82"/>
                <a:gd name="T19" fmla="*/ 145 h 152"/>
                <a:gd name="T20" fmla="*/ 36 w 82"/>
                <a:gd name="T21" fmla="*/ 140 h 152"/>
                <a:gd name="T22" fmla="*/ 41 w 82"/>
                <a:gd name="T23" fmla="*/ 134 h 152"/>
                <a:gd name="T24" fmla="*/ 47 w 82"/>
                <a:gd name="T25" fmla="*/ 140 h 152"/>
                <a:gd name="T26" fmla="*/ 41 w 82"/>
                <a:gd name="T27" fmla="*/ 145 h 152"/>
                <a:gd name="T28" fmla="*/ 77 w 82"/>
                <a:gd name="T29" fmla="*/ 130 h 152"/>
                <a:gd name="T30" fmla="*/ 6 w 82"/>
                <a:gd name="T31" fmla="*/ 130 h 152"/>
                <a:gd name="T32" fmla="*/ 6 w 82"/>
                <a:gd name="T33" fmla="*/ 9 h 152"/>
                <a:gd name="T34" fmla="*/ 77 w 82"/>
                <a:gd name="T35" fmla="*/ 9 h 152"/>
                <a:gd name="T36" fmla="*/ 77 w 82"/>
                <a:gd name="T37" fmla="*/ 13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152">
                  <a:moveTo>
                    <a:pt x="72" y="0"/>
                  </a:moveTo>
                  <a:cubicBezTo>
                    <a:pt x="10" y="0"/>
                    <a:pt x="10" y="0"/>
                    <a:pt x="10" y="0"/>
                  </a:cubicBezTo>
                  <a:cubicBezTo>
                    <a:pt x="5" y="0"/>
                    <a:pt x="0" y="4"/>
                    <a:pt x="0" y="10"/>
                  </a:cubicBezTo>
                  <a:cubicBezTo>
                    <a:pt x="0" y="141"/>
                    <a:pt x="0" y="141"/>
                    <a:pt x="0" y="141"/>
                  </a:cubicBezTo>
                  <a:cubicBezTo>
                    <a:pt x="0" y="147"/>
                    <a:pt x="5" y="152"/>
                    <a:pt x="10" y="152"/>
                  </a:cubicBezTo>
                  <a:cubicBezTo>
                    <a:pt x="72" y="152"/>
                    <a:pt x="72" y="152"/>
                    <a:pt x="72" y="152"/>
                  </a:cubicBezTo>
                  <a:cubicBezTo>
                    <a:pt x="78" y="152"/>
                    <a:pt x="82" y="147"/>
                    <a:pt x="82" y="141"/>
                  </a:cubicBezTo>
                  <a:cubicBezTo>
                    <a:pt x="82" y="10"/>
                    <a:pt x="82" y="10"/>
                    <a:pt x="82" y="10"/>
                  </a:cubicBezTo>
                  <a:cubicBezTo>
                    <a:pt x="82" y="4"/>
                    <a:pt x="78" y="0"/>
                    <a:pt x="72" y="0"/>
                  </a:cubicBezTo>
                  <a:close/>
                  <a:moveTo>
                    <a:pt x="41" y="145"/>
                  </a:moveTo>
                  <a:cubicBezTo>
                    <a:pt x="38" y="145"/>
                    <a:pt x="36" y="143"/>
                    <a:pt x="36" y="140"/>
                  </a:cubicBezTo>
                  <a:cubicBezTo>
                    <a:pt x="36" y="137"/>
                    <a:pt x="38" y="134"/>
                    <a:pt x="41" y="134"/>
                  </a:cubicBezTo>
                  <a:cubicBezTo>
                    <a:pt x="44" y="134"/>
                    <a:pt x="47" y="137"/>
                    <a:pt x="47" y="140"/>
                  </a:cubicBezTo>
                  <a:cubicBezTo>
                    <a:pt x="47" y="143"/>
                    <a:pt x="44" y="145"/>
                    <a:pt x="41" y="145"/>
                  </a:cubicBezTo>
                  <a:close/>
                  <a:moveTo>
                    <a:pt x="77" y="130"/>
                  </a:moveTo>
                  <a:cubicBezTo>
                    <a:pt x="6" y="130"/>
                    <a:pt x="6" y="130"/>
                    <a:pt x="6" y="130"/>
                  </a:cubicBezTo>
                  <a:cubicBezTo>
                    <a:pt x="6" y="9"/>
                    <a:pt x="6" y="9"/>
                    <a:pt x="6" y="9"/>
                  </a:cubicBezTo>
                  <a:cubicBezTo>
                    <a:pt x="77" y="9"/>
                    <a:pt x="77" y="9"/>
                    <a:pt x="77" y="9"/>
                  </a:cubicBezTo>
                  <a:lnTo>
                    <a:pt x="77" y="13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2" name="Oval 159"/>
            <p:cNvSpPr>
              <a:spLocks noChangeArrowheads="1"/>
            </p:cNvSpPr>
            <p:nvPr userDrawn="1"/>
          </p:nvSpPr>
          <p:spPr bwMode="auto">
            <a:xfrm>
              <a:off x="6854825" y="3184525"/>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3" name="Freeform 230"/>
            <p:cNvSpPr>
              <a:spLocks noEditPoints="1"/>
            </p:cNvSpPr>
            <p:nvPr userDrawn="1"/>
          </p:nvSpPr>
          <p:spPr bwMode="auto">
            <a:xfrm>
              <a:off x="6832600" y="2782888"/>
              <a:ext cx="301625" cy="242888"/>
            </a:xfrm>
            <a:custGeom>
              <a:avLst/>
              <a:gdLst>
                <a:gd name="T0" fmla="*/ 65 w 78"/>
                <a:gd name="T1" fmla="*/ 0 h 63"/>
                <a:gd name="T2" fmla="*/ 13 w 78"/>
                <a:gd name="T3" fmla="*/ 0 h 63"/>
                <a:gd name="T4" fmla="*/ 0 w 78"/>
                <a:gd name="T5" fmla="*/ 14 h 63"/>
                <a:gd name="T6" fmla="*/ 0 w 78"/>
                <a:gd name="T7" fmla="*/ 39 h 63"/>
                <a:gd name="T8" fmla="*/ 13 w 78"/>
                <a:gd name="T9" fmla="*/ 52 h 63"/>
                <a:gd name="T10" fmla="*/ 15 w 78"/>
                <a:gd name="T11" fmla="*/ 52 h 63"/>
                <a:gd name="T12" fmla="*/ 15 w 78"/>
                <a:gd name="T13" fmla="*/ 63 h 63"/>
                <a:gd name="T14" fmla="*/ 26 w 78"/>
                <a:gd name="T15" fmla="*/ 52 h 63"/>
                <a:gd name="T16" fmla="*/ 65 w 78"/>
                <a:gd name="T17" fmla="*/ 52 h 63"/>
                <a:gd name="T18" fmla="*/ 78 w 78"/>
                <a:gd name="T19" fmla="*/ 39 h 63"/>
                <a:gd name="T20" fmla="*/ 78 w 78"/>
                <a:gd name="T21" fmla="*/ 14 h 63"/>
                <a:gd name="T22" fmla="*/ 65 w 78"/>
                <a:gd name="T23" fmla="*/ 0 h 63"/>
                <a:gd name="T24" fmla="*/ 20 w 78"/>
                <a:gd name="T25" fmla="*/ 30 h 63"/>
                <a:gd name="T26" fmla="*/ 15 w 78"/>
                <a:gd name="T27" fmla="*/ 25 h 63"/>
                <a:gd name="T28" fmla="*/ 20 w 78"/>
                <a:gd name="T29" fmla="*/ 20 h 63"/>
                <a:gd name="T30" fmla="*/ 25 w 78"/>
                <a:gd name="T31" fmla="*/ 25 h 63"/>
                <a:gd name="T32" fmla="*/ 20 w 78"/>
                <a:gd name="T33" fmla="*/ 30 h 63"/>
                <a:gd name="T34" fmla="*/ 40 w 78"/>
                <a:gd name="T35" fmla="*/ 30 h 63"/>
                <a:gd name="T36" fmla="*/ 35 w 78"/>
                <a:gd name="T37" fmla="*/ 25 h 63"/>
                <a:gd name="T38" fmla="*/ 40 w 78"/>
                <a:gd name="T39" fmla="*/ 20 h 63"/>
                <a:gd name="T40" fmla="*/ 45 w 78"/>
                <a:gd name="T41" fmla="*/ 25 h 63"/>
                <a:gd name="T42" fmla="*/ 40 w 78"/>
                <a:gd name="T43" fmla="*/ 30 h 63"/>
                <a:gd name="T44" fmla="*/ 61 w 78"/>
                <a:gd name="T45" fmla="*/ 30 h 63"/>
                <a:gd name="T46" fmla="*/ 56 w 78"/>
                <a:gd name="T47" fmla="*/ 25 h 63"/>
                <a:gd name="T48" fmla="*/ 61 w 78"/>
                <a:gd name="T49" fmla="*/ 20 h 63"/>
                <a:gd name="T50" fmla="*/ 65 w 78"/>
                <a:gd name="T51" fmla="*/ 25 h 63"/>
                <a:gd name="T52" fmla="*/ 61 w 78"/>
                <a:gd name="T53" fmla="*/ 3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8" h="63">
                  <a:moveTo>
                    <a:pt x="65" y="0"/>
                  </a:moveTo>
                  <a:cubicBezTo>
                    <a:pt x="13" y="0"/>
                    <a:pt x="13" y="0"/>
                    <a:pt x="13" y="0"/>
                  </a:cubicBezTo>
                  <a:cubicBezTo>
                    <a:pt x="6" y="0"/>
                    <a:pt x="0" y="6"/>
                    <a:pt x="0" y="14"/>
                  </a:cubicBezTo>
                  <a:cubicBezTo>
                    <a:pt x="0" y="39"/>
                    <a:pt x="0" y="39"/>
                    <a:pt x="0" y="39"/>
                  </a:cubicBezTo>
                  <a:cubicBezTo>
                    <a:pt x="0" y="46"/>
                    <a:pt x="6" y="52"/>
                    <a:pt x="13" y="52"/>
                  </a:cubicBezTo>
                  <a:cubicBezTo>
                    <a:pt x="15" y="52"/>
                    <a:pt x="15" y="52"/>
                    <a:pt x="15" y="52"/>
                  </a:cubicBezTo>
                  <a:cubicBezTo>
                    <a:pt x="15" y="63"/>
                    <a:pt x="15" y="63"/>
                    <a:pt x="15" y="63"/>
                  </a:cubicBezTo>
                  <a:cubicBezTo>
                    <a:pt x="26" y="52"/>
                    <a:pt x="26" y="52"/>
                    <a:pt x="26" y="52"/>
                  </a:cubicBezTo>
                  <a:cubicBezTo>
                    <a:pt x="65" y="52"/>
                    <a:pt x="65" y="52"/>
                    <a:pt x="65" y="52"/>
                  </a:cubicBezTo>
                  <a:cubicBezTo>
                    <a:pt x="72" y="52"/>
                    <a:pt x="78" y="46"/>
                    <a:pt x="78" y="39"/>
                  </a:cubicBezTo>
                  <a:cubicBezTo>
                    <a:pt x="78" y="14"/>
                    <a:pt x="78" y="14"/>
                    <a:pt x="78" y="14"/>
                  </a:cubicBezTo>
                  <a:cubicBezTo>
                    <a:pt x="78" y="6"/>
                    <a:pt x="72" y="0"/>
                    <a:pt x="65" y="0"/>
                  </a:cubicBezTo>
                  <a:close/>
                  <a:moveTo>
                    <a:pt x="20" y="30"/>
                  </a:moveTo>
                  <a:cubicBezTo>
                    <a:pt x="17" y="30"/>
                    <a:pt x="15" y="27"/>
                    <a:pt x="15" y="25"/>
                  </a:cubicBezTo>
                  <a:cubicBezTo>
                    <a:pt x="15" y="22"/>
                    <a:pt x="17" y="20"/>
                    <a:pt x="20" y="20"/>
                  </a:cubicBezTo>
                  <a:cubicBezTo>
                    <a:pt x="23" y="20"/>
                    <a:pt x="25" y="22"/>
                    <a:pt x="25" y="25"/>
                  </a:cubicBezTo>
                  <a:cubicBezTo>
                    <a:pt x="25" y="27"/>
                    <a:pt x="23" y="30"/>
                    <a:pt x="20" y="30"/>
                  </a:cubicBezTo>
                  <a:close/>
                  <a:moveTo>
                    <a:pt x="40" y="30"/>
                  </a:moveTo>
                  <a:cubicBezTo>
                    <a:pt x="37" y="30"/>
                    <a:pt x="35" y="27"/>
                    <a:pt x="35" y="25"/>
                  </a:cubicBezTo>
                  <a:cubicBezTo>
                    <a:pt x="35" y="22"/>
                    <a:pt x="37" y="20"/>
                    <a:pt x="40" y="20"/>
                  </a:cubicBezTo>
                  <a:cubicBezTo>
                    <a:pt x="43" y="20"/>
                    <a:pt x="45" y="22"/>
                    <a:pt x="45" y="25"/>
                  </a:cubicBezTo>
                  <a:cubicBezTo>
                    <a:pt x="45" y="27"/>
                    <a:pt x="43" y="30"/>
                    <a:pt x="40" y="30"/>
                  </a:cubicBezTo>
                  <a:close/>
                  <a:moveTo>
                    <a:pt x="61" y="30"/>
                  </a:moveTo>
                  <a:cubicBezTo>
                    <a:pt x="58" y="30"/>
                    <a:pt x="56" y="27"/>
                    <a:pt x="56" y="25"/>
                  </a:cubicBezTo>
                  <a:cubicBezTo>
                    <a:pt x="56" y="22"/>
                    <a:pt x="58" y="20"/>
                    <a:pt x="61" y="20"/>
                  </a:cubicBezTo>
                  <a:cubicBezTo>
                    <a:pt x="63" y="20"/>
                    <a:pt x="65" y="22"/>
                    <a:pt x="65" y="25"/>
                  </a:cubicBezTo>
                  <a:cubicBezTo>
                    <a:pt x="65" y="27"/>
                    <a:pt x="63" y="30"/>
                    <a:pt x="61" y="3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grpSp>
        <p:nvGrpSpPr>
          <p:cNvPr id="274" name="Group 273"/>
          <p:cNvGrpSpPr/>
          <p:nvPr userDrawn="1"/>
        </p:nvGrpSpPr>
        <p:grpSpPr>
          <a:xfrm>
            <a:off x="8940801" y="781050"/>
            <a:ext cx="626535" cy="339726"/>
            <a:chOff x="6705600" y="781050"/>
            <a:chExt cx="469901" cy="339726"/>
          </a:xfrm>
        </p:grpSpPr>
        <p:sp>
          <p:nvSpPr>
            <p:cNvPr id="275" name="Freeform 231"/>
            <p:cNvSpPr>
              <a:spLocks/>
            </p:cNvSpPr>
            <p:nvPr userDrawn="1"/>
          </p:nvSpPr>
          <p:spPr bwMode="auto">
            <a:xfrm>
              <a:off x="6816725" y="850900"/>
              <a:ext cx="317500" cy="61913"/>
            </a:xfrm>
            <a:custGeom>
              <a:avLst/>
              <a:gdLst>
                <a:gd name="T0" fmla="*/ 63 w 82"/>
                <a:gd name="T1" fmla="*/ 3 h 16"/>
                <a:gd name="T2" fmla="*/ 82 w 82"/>
                <a:gd name="T3" fmla="*/ 9 h 16"/>
                <a:gd name="T4" fmla="*/ 82 w 82"/>
                <a:gd name="T5" fmla="*/ 8 h 16"/>
                <a:gd name="T6" fmla="*/ 74 w 82"/>
                <a:gd name="T7" fmla="*/ 0 h 16"/>
                <a:gd name="T8" fmla="*/ 9 w 82"/>
                <a:gd name="T9" fmla="*/ 0 h 16"/>
                <a:gd name="T10" fmla="*/ 0 w 82"/>
                <a:gd name="T11" fmla="*/ 8 h 16"/>
                <a:gd name="T12" fmla="*/ 9 w 82"/>
                <a:gd name="T13" fmla="*/ 16 h 16"/>
                <a:gd name="T14" fmla="*/ 36 w 82"/>
                <a:gd name="T15" fmla="*/ 16 h 16"/>
                <a:gd name="T16" fmla="*/ 63 w 82"/>
                <a:gd name="T1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16">
                  <a:moveTo>
                    <a:pt x="63" y="3"/>
                  </a:moveTo>
                  <a:cubicBezTo>
                    <a:pt x="70" y="3"/>
                    <a:pt x="77" y="5"/>
                    <a:pt x="82" y="9"/>
                  </a:cubicBezTo>
                  <a:cubicBezTo>
                    <a:pt x="82" y="9"/>
                    <a:pt x="82" y="8"/>
                    <a:pt x="82" y="8"/>
                  </a:cubicBezTo>
                  <a:cubicBezTo>
                    <a:pt x="82" y="4"/>
                    <a:pt x="79" y="0"/>
                    <a:pt x="74" y="0"/>
                  </a:cubicBezTo>
                  <a:cubicBezTo>
                    <a:pt x="9" y="0"/>
                    <a:pt x="9" y="0"/>
                    <a:pt x="9" y="0"/>
                  </a:cubicBezTo>
                  <a:cubicBezTo>
                    <a:pt x="4" y="0"/>
                    <a:pt x="0" y="4"/>
                    <a:pt x="0" y="8"/>
                  </a:cubicBezTo>
                  <a:cubicBezTo>
                    <a:pt x="0" y="13"/>
                    <a:pt x="4" y="16"/>
                    <a:pt x="9" y="16"/>
                  </a:cubicBezTo>
                  <a:cubicBezTo>
                    <a:pt x="36" y="16"/>
                    <a:pt x="36" y="16"/>
                    <a:pt x="36" y="16"/>
                  </a:cubicBezTo>
                  <a:cubicBezTo>
                    <a:pt x="43" y="8"/>
                    <a:pt x="53" y="3"/>
                    <a:pt x="63" y="3"/>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6" name="Freeform 232"/>
            <p:cNvSpPr>
              <a:spLocks/>
            </p:cNvSpPr>
            <p:nvPr userDrawn="1"/>
          </p:nvSpPr>
          <p:spPr bwMode="auto">
            <a:xfrm>
              <a:off x="6762750" y="781050"/>
              <a:ext cx="312738" cy="61913"/>
            </a:xfrm>
            <a:custGeom>
              <a:avLst/>
              <a:gdLst>
                <a:gd name="T0" fmla="*/ 8 w 81"/>
                <a:gd name="T1" fmla="*/ 16 h 16"/>
                <a:gd name="T2" fmla="*/ 73 w 81"/>
                <a:gd name="T3" fmla="*/ 16 h 16"/>
                <a:gd name="T4" fmla="*/ 81 w 81"/>
                <a:gd name="T5" fmla="*/ 8 h 16"/>
                <a:gd name="T6" fmla="*/ 73 w 81"/>
                <a:gd name="T7" fmla="*/ 0 h 16"/>
                <a:gd name="T8" fmla="*/ 8 w 81"/>
                <a:gd name="T9" fmla="*/ 0 h 16"/>
                <a:gd name="T10" fmla="*/ 0 w 81"/>
                <a:gd name="T11" fmla="*/ 8 h 16"/>
                <a:gd name="T12" fmla="*/ 8 w 8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81" h="16">
                  <a:moveTo>
                    <a:pt x="8" y="16"/>
                  </a:moveTo>
                  <a:cubicBezTo>
                    <a:pt x="73" y="16"/>
                    <a:pt x="73" y="16"/>
                    <a:pt x="73" y="16"/>
                  </a:cubicBezTo>
                  <a:cubicBezTo>
                    <a:pt x="78" y="16"/>
                    <a:pt x="81" y="13"/>
                    <a:pt x="81" y="8"/>
                  </a:cubicBezTo>
                  <a:cubicBezTo>
                    <a:pt x="81" y="4"/>
                    <a:pt x="78" y="0"/>
                    <a:pt x="73" y="0"/>
                  </a:cubicBezTo>
                  <a:cubicBezTo>
                    <a:pt x="8" y="0"/>
                    <a:pt x="8" y="0"/>
                    <a:pt x="8" y="0"/>
                  </a:cubicBezTo>
                  <a:cubicBezTo>
                    <a:pt x="3" y="0"/>
                    <a:pt x="0" y="4"/>
                    <a:pt x="0" y="8"/>
                  </a:cubicBezTo>
                  <a:cubicBezTo>
                    <a:pt x="0" y="13"/>
                    <a:pt x="3" y="16"/>
                    <a:pt x="8" y="16"/>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7" name="Freeform 233"/>
            <p:cNvSpPr>
              <a:spLocks/>
            </p:cNvSpPr>
            <p:nvPr userDrawn="1"/>
          </p:nvSpPr>
          <p:spPr bwMode="auto">
            <a:xfrm>
              <a:off x="6705600" y="920750"/>
              <a:ext cx="246063" cy="61913"/>
            </a:xfrm>
            <a:custGeom>
              <a:avLst/>
              <a:gdLst>
                <a:gd name="T0" fmla="*/ 8 w 64"/>
                <a:gd name="T1" fmla="*/ 0 h 16"/>
                <a:gd name="T2" fmla="*/ 0 w 64"/>
                <a:gd name="T3" fmla="*/ 8 h 16"/>
                <a:gd name="T4" fmla="*/ 8 w 64"/>
                <a:gd name="T5" fmla="*/ 16 h 16"/>
                <a:gd name="T6" fmla="*/ 58 w 64"/>
                <a:gd name="T7" fmla="*/ 16 h 16"/>
                <a:gd name="T8" fmla="*/ 64 w 64"/>
                <a:gd name="T9" fmla="*/ 0 h 16"/>
                <a:gd name="T10" fmla="*/ 8 w 64"/>
                <a:gd name="T11" fmla="*/ 0 h 16"/>
              </a:gdLst>
              <a:ahLst/>
              <a:cxnLst>
                <a:cxn ang="0">
                  <a:pos x="T0" y="T1"/>
                </a:cxn>
                <a:cxn ang="0">
                  <a:pos x="T2" y="T3"/>
                </a:cxn>
                <a:cxn ang="0">
                  <a:pos x="T4" y="T5"/>
                </a:cxn>
                <a:cxn ang="0">
                  <a:pos x="T6" y="T7"/>
                </a:cxn>
                <a:cxn ang="0">
                  <a:pos x="T8" y="T9"/>
                </a:cxn>
                <a:cxn ang="0">
                  <a:pos x="T10" y="T11"/>
                </a:cxn>
              </a:cxnLst>
              <a:rect l="0" t="0" r="r" b="b"/>
              <a:pathLst>
                <a:path w="64" h="16">
                  <a:moveTo>
                    <a:pt x="8" y="0"/>
                  </a:moveTo>
                  <a:cubicBezTo>
                    <a:pt x="4" y="0"/>
                    <a:pt x="0" y="3"/>
                    <a:pt x="0" y="8"/>
                  </a:cubicBezTo>
                  <a:cubicBezTo>
                    <a:pt x="0" y="12"/>
                    <a:pt x="4" y="16"/>
                    <a:pt x="8" y="16"/>
                  </a:cubicBezTo>
                  <a:cubicBezTo>
                    <a:pt x="58" y="16"/>
                    <a:pt x="58" y="16"/>
                    <a:pt x="58" y="16"/>
                  </a:cubicBezTo>
                  <a:cubicBezTo>
                    <a:pt x="59" y="10"/>
                    <a:pt x="61" y="5"/>
                    <a:pt x="64" y="0"/>
                  </a:cubicBezTo>
                  <a:lnTo>
                    <a:pt x="8" y="0"/>
                  </a:ln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8" name="Freeform 234"/>
            <p:cNvSpPr>
              <a:spLocks/>
            </p:cNvSpPr>
            <p:nvPr userDrawn="1"/>
          </p:nvSpPr>
          <p:spPr bwMode="auto">
            <a:xfrm>
              <a:off x="6781800" y="990600"/>
              <a:ext cx="158750" cy="61913"/>
            </a:xfrm>
            <a:custGeom>
              <a:avLst/>
              <a:gdLst>
                <a:gd name="T0" fmla="*/ 38 w 41"/>
                <a:gd name="T1" fmla="*/ 0 h 16"/>
                <a:gd name="T2" fmla="*/ 8 w 41"/>
                <a:gd name="T3" fmla="*/ 0 h 16"/>
                <a:gd name="T4" fmla="*/ 0 w 41"/>
                <a:gd name="T5" fmla="*/ 8 h 16"/>
                <a:gd name="T6" fmla="*/ 8 w 41"/>
                <a:gd name="T7" fmla="*/ 16 h 16"/>
                <a:gd name="T8" fmla="*/ 41 w 41"/>
                <a:gd name="T9" fmla="*/ 16 h 16"/>
                <a:gd name="T10" fmla="*/ 38 w 41"/>
                <a:gd name="T11" fmla="*/ 2 h 16"/>
                <a:gd name="T12" fmla="*/ 38 w 41"/>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1" h="16">
                  <a:moveTo>
                    <a:pt x="38" y="0"/>
                  </a:moveTo>
                  <a:cubicBezTo>
                    <a:pt x="8" y="0"/>
                    <a:pt x="8" y="0"/>
                    <a:pt x="8" y="0"/>
                  </a:cubicBezTo>
                  <a:cubicBezTo>
                    <a:pt x="4" y="0"/>
                    <a:pt x="0" y="3"/>
                    <a:pt x="0" y="8"/>
                  </a:cubicBezTo>
                  <a:cubicBezTo>
                    <a:pt x="0" y="12"/>
                    <a:pt x="4" y="16"/>
                    <a:pt x="8" y="16"/>
                  </a:cubicBezTo>
                  <a:cubicBezTo>
                    <a:pt x="41" y="16"/>
                    <a:pt x="41" y="16"/>
                    <a:pt x="41" y="16"/>
                  </a:cubicBezTo>
                  <a:cubicBezTo>
                    <a:pt x="39" y="12"/>
                    <a:pt x="38" y="7"/>
                    <a:pt x="38" y="2"/>
                  </a:cubicBezTo>
                  <a:cubicBezTo>
                    <a:pt x="38" y="1"/>
                    <a:pt x="38" y="0"/>
                    <a:pt x="38"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79" name="Freeform 235"/>
            <p:cNvSpPr>
              <a:spLocks/>
            </p:cNvSpPr>
            <p:nvPr userDrawn="1"/>
          </p:nvSpPr>
          <p:spPr bwMode="auto">
            <a:xfrm>
              <a:off x="6770688" y="1055688"/>
              <a:ext cx="239713" cy="65088"/>
            </a:xfrm>
            <a:custGeom>
              <a:avLst/>
              <a:gdLst>
                <a:gd name="T0" fmla="*/ 45 w 62"/>
                <a:gd name="T1" fmla="*/ 0 h 17"/>
                <a:gd name="T2" fmla="*/ 8 w 62"/>
                <a:gd name="T3" fmla="*/ 0 h 17"/>
                <a:gd name="T4" fmla="*/ 0 w 62"/>
                <a:gd name="T5" fmla="*/ 8 h 17"/>
                <a:gd name="T6" fmla="*/ 8 w 62"/>
                <a:gd name="T7" fmla="*/ 17 h 17"/>
                <a:gd name="T8" fmla="*/ 62 w 62"/>
                <a:gd name="T9" fmla="*/ 17 h 17"/>
                <a:gd name="T10" fmla="*/ 45 w 62"/>
                <a:gd name="T11" fmla="*/ 0 h 17"/>
              </a:gdLst>
              <a:ahLst/>
              <a:cxnLst>
                <a:cxn ang="0">
                  <a:pos x="T0" y="T1"/>
                </a:cxn>
                <a:cxn ang="0">
                  <a:pos x="T2" y="T3"/>
                </a:cxn>
                <a:cxn ang="0">
                  <a:pos x="T4" y="T5"/>
                </a:cxn>
                <a:cxn ang="0">
                  <a:pos x="T6" y="T7"/>
                </a:cxn>
                <a:cxn ang="0">
                  <a:pos x="T8" y="T9"/>
                </a:cxn>
                <a:cxn ang="0">
                  <a:pos x="T10" y="T11"/>
                </a:cxn>
              </a:cxnLst>
              <a:rect l="0" t="0" r="r" b="b"/>
              <a:pathLst>
                <a:path w="62" h="17">
                  <a:moveTo>
                    <a:pt x="45" y="0"/>
                  </a:moveTo>
                  <a:cubicBezTo>
                    <a:pt x="8" y="0"/>
                    <a:pt x="8" y="0"/>
                    <a:pt x="8" y="0"/>
                  </a:cubicBezTo>
                  <a:cubicBezTo>
                    <a:pt x="3" y="0"/>
                    <a:pt x="0" y="4"/>
                    <a:pt x="0" y="8"/>
                  </a:cubicBezTo>
                  <a:cubicBezTo>
                    <a:pt x="0" y="13"/>
                    <a:pt x="3" y="17"/>
                    <a:pt x="8" y="17"/>
                  </a:cubicBezTo>
                  <a:cubicBezTo>
                    <a:pt x="62" y="17"/>
                    <a:pt x="62" y="17"/>
                    <a:pt x="62" y="17"/>
                  </a:cubicBezTo>
                  <a:cubicBezTo>
                    <a:pt x="54" y="13"/>
                    <a:pt x="48" y="8"/>
                    <a:pt x="45" y="0"/>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0" name="Freeform 236"/>
            <p:cNvSpPr>
              <a:spLocks noEditPoints="1"/>
            </p:cNvSpPr>
            <p:nvPr userDrawn="1"/>
          </p:nvSpPr>
          <p:spPr bwMode="auto">
            <a:xfrm>
              <a:off x="6948488" y="882650"/>
              <a:ext cx="227013" cy="227013"/>
            </a:xfrm>
            <a:custGeom>
              <a:avLst/>
              <a:gdLst>
                <a:gd name="T0" fmla="*/ 52 w 59"/>
                <a:gd name="T1" fmla="*/ 11 h 59"/>
                <a:gd name="T2" fmla="*/ 9 w 59"/>
                <a:gd name="T3" fmla="*/ 8 h 59"/>
                <a:gd name="T4" fmla="*/ 1 w 59"/>
                <a:gd name="T5" fmla="*/ 24 h 59"/>
                <a:gd name="T6" fmla="*/ 0 w 59"/>
                <a:gd name="T7" fmla="*/ 34 h 59"/>
                <a:gd name="T8" fmla="*/ 10 w 59"/>
                <a:gd name="T9" fmla="*/ 52 h 59"/>
                <a:gd name="T10" fmla="*/ 22 w 59"/>
                <a:gd name="T11" fmla="*/ 58 h 59"/>
                <a:gd name="T12" fmla="*/ 50 w 59"/>
                <a:gd name="T13" fmla="*/ 51 h 59"/>
                <a:gd name="T14" fmla="*/ 55 w 59"/>
                <a:gd name="T15" fmla="*/ 24 h 59"/>
                <a:gd name="T16" fmla="*/ 52 w 59"/>
                <a:gd name="T17" fmla="*/ 23 h 59"/>
                <a:gd name="T18" fmla="*/ 52 w 59"/>
                <a:gd name="T19" fmla="*/ 15 h 59"/>
                <a:gd name="T20" fmla="*/ 50 w 59"/>
                <a:gd name="T21" fmla="*/ 18 h 59"/>
                <a:gd name="T22" fmla="*/ 35 w 59"/>
                <a:gd name="T23" fmla="*/ 4 h 59"/>
                <a:gd name="T24" fmla="*/ 33 w 59"/>
                <a:gd name="T25" fmla="*/ 6 h 59"/>
                <a:gd name="T26" fmla="*/ 27 w 59"/>
                <a:gd name="T27" fmla="*/ 3 h 59"/>
                <a:gd name="T28" fmla="*/ 26 w 59"/>
                <a:gd name="T29" fmla="*/ 6 h 59"/>
                <a:gd name="T30" fmla="*/ 4 w 59"/>
                <a:gd name="T31" fmla="*/ 21 h 59"/>
                <a:gd name="T32" fmla="*/ 5 w 59"/>
                <a:gd name="T33" fmla="*/ 24 h 59"/>
                <a:gd name="T34" fmla="*/ 3 w 59"/>
                <a:gd name="T35" fmla="*/ 30 h 59"/>
                <a:gd name="T36" fmla="*/ 6 w 59"/>
                <a:gd name="T37" fmla="*/ 30 h 59"/>
                <a:gd name="T38" fmla="*/ 4 w 59"/>
                <a:gd name="T39" fmla="*/ 37 h 59"/>
                <a:gd name="T40" fmla="*/ 7 w 59"/>
                <a:gd name="T41" fmla="*/ 37 h 59"/>
                <a:gd name="T42" fmla="*/ 8 w 59"/>
                <a:gd name="T43" fmla="*/ 45 h 59"/>
                <a:gd name="T44" fmla="*/ 8 w 59"/>
                <a:gd name="T45" fmla="*/ 41 h 59"/>
                <a:gd name="T46" fmla="*/ 8 w 59"/>
                <a:gd name="T47" fmla="*/ 18 h 59"/>
                <a:gd name="T48" fmla="*/ 10 w 59"/>
                <a:gd name="T49" fmla="*/ 14 h 59"/>
                <a:gd name="T50" fmla="*/ 13 w 59"/>
                <a:gd name="T51" fmla="*/ 50 h 59"/>
                <a:gd name="T52" fmla="*/ 13 w 59"/>
                <a:gd name="T53" fmla="*/ 47 h 59"/>
                <a:gd name="T54" fmla="*/ 14 w 59"/>
                <a:gd name="T55" fmla="*/ 12 h 59"/>
                <a:gd name="T56" fmla="*/ 13 w 59"/>
                <a:gd name="T57" fmla="*/ 9 h 59"/>
                <a:gd name="T58" fmla="*/ 19 w 59"/>
                <a:gd name="T59" fmla="*/ 54 h 59"/>
                <a:gd name="T60" fmla="*/ 18 w 59"/>
                <a:gd name="T61" fmla="*/ 51 h 59"/>
                <a:gd name="T62" fmla="*/ 19 w 59"/>
                <a:gd name="T63" fmla="*/ 8 h 59"/>
                <a:gd name="T64" fmla="*/ 22 w 59"/>
                <a:gd name="T65" fmla="*/ 6 h 59"/>
                <a:gd name="T66" fmla="*/ 26 w 59"/>
                <a:gd name="T67" fmla="*/ 56 h 59"/>
                <a:gd name="T68" fmla="*/ 26 w 59"/>
                <a:gd name="T69" fmla="*/ 54 h 59"/>
                <a:gd name="T70" fmla="*/ 31 w 59"/>
                <a:gd name="T71" fmla="*/ 56 h 59"/>
                <a:gd name="T72" fmla="*/ 33 w 59"/>
                <a:gd name="T73" fmla="*/ 54 h 59"/>
                <a:gd name="T74" fmla="*/ 32 w 59"/>
                <a:gd name="T75" fmla="*/ 45 h 59"/>
                <a:gd name="T76" fmla="*/ 21 w 59"/>
                <a:gd name="T77" fmla="*/ 39 h 59"/>
                <a:gd name="T78" fmla="*/ 27 w 59"/>
                <a:gd name="T79" fmla="*/ 32 h 59"/>
                <a:gd name="T80" fmla="*/ 32 w 59"/>
                <a:gd name="T81" fmla="*/ 15 h 59"/>
                <a:gd name="T82" fmla="*/ 31 w 59"/>
                <a:gd name="T83" fmla="*/ 23 h 59"/>
                <a:gd name="T84" fmla="*/ 32 w 59"/>
                <a:gd name="T85" fmla="*/ 41 h 59"/>
                <a:gd name="T86" fmla="*/ 37 w 59"/>
                <a:gd name="T87" fmla="*/ 54 h 59"/>
                <a:gd name="T88" fmla="*/ 41 w 59"/>
                <a:gd name="T89" fmla="*/ 54 h 59"/>
                <a:gd name="T90" fmla="*/ 39 w 59"/>
                <a:gd name="T91" fmla="*/ 8 h 59"/>
                <a:gd name="T92" fmla="*/ 43 w 59"/>
                <a:gd name="T93" fmla="*/ 8 h 59"/>
                <a:gd name="T94" fmla="*/ 44 w 59"/>
                <a:gd name="T95" fmla="*/ 51 h 59"/>
                <a:gd name="T96" fmla="*/ 47 w 59"/>
                <a:gd name="T97" fmla="*/ 50 h 59"/>
                <a:gd name="T98" fmla="*/ 45 w 59"/>
                <a:gd name="T99" fmla="*/ 10 h 59"/>
                <a:gd name="T100" fmla="*/ 47 w 59"/>
                <a:gd name="T101" fmla="*/ 13 h 59"/>
                <a:gd name="T102" fmla="*/ 49 w 59"/>
                <a:gd name="T103" fmla="*/ 46 h 59"/>
                <a:gd name="T104" fmla="*/ 52 w 59"/>
                <a:gd name="T105" fmla="*/ 44 h 59"/>
                <a:gd name="T106" fmla="*/ 53 w 59"/>
                <a:gd name="T107" fmla="*/ 40 h 59"/>
                <a:gd name="T108" fmla="*/ 55 w 59"/>
                <a:gd name="T109" fmla="*/ 37 h 59"/>
                <a:gd name="T110" fmla="*/ 53 w 59"/>
                <a:gd name="T111" fmla="*/ 32 h 59"/>
                <a:gd name="T112" fmla="*/ 56 w 59"/>
                <a:gd name="T113" fmla="*/ 3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59">
                  <a:moveTo>
                    <a:pt x="57" y="18"/>
                  </a:moveTo>
                  <a:cubicBezTo>
                    <a:pt x="56" y="18"/>
                    <a:pt x="56" y="17"/>
                    <a:pt x="56" y="16"/>
                  </a:cubicBezTo>
                  <a:cubicBezTo>
                    <a:pt x="55" y="15"/>
                    <a:pt x="54" y="14"/>
                    <a:pt x="54" y="13"/>
                  </a:cubicBezTo>
                  <a:cubicBezTo>
                    <a:pt x="53" y="12"/>
                    <a:pt x="53" y="12"/>
                    <a:pt x="52" y="11"/>
                  </a:cubicBezTo>
                  <a:cubicBezTo>
                    <a:pt x="51" y="9"/>
                    <a:pt x="48" y="7"/>
                    <a:pt x="46" y="6"/>
                  </a:cubicBezTo>
                  <a:cubicBezTo>
                    <a:pt x="41" y="2"/>
                    <a:pt x="36" y="0"/>
                    <a:pt x="29" y="0"/>
                  </a:cubicBezTo>
                  <a:cubicBezTo>
                    <a:pt x="24" y="0"/>
                    <a:pt x="18" y="2"/>
                    <a:pt x="14" y="5"/>
                  </a:cubicBezTo>
                  <a:cubicBezTo>
                    <a:pt x="12" y="6"/>
                    <a:pt x="11" y="7"/>
                    <a:pt x="9" y="8"/>
                  </a:cubicBezTo>
                  <a:cubicBezTo>
                    <a:pt x="9" y="9"/>
                    <a:pt x="8" y="9"/>
                    <a:pt x="8" y="10"/>
                  </a:cubicBezTo>
                  <a:cubicBezTo>
                    <a:pt x="6" y="12"/>
                    <a:pt x="4" y="15"/>
                    <a:pt x="2" y="18"/>
                  </a:cubicBezTo>
                  <a:cubicBezTo>
                    <a:pt x="2" y="19"/>
                    <a:pt x="2" y="20"/>
                    <a:pt x="2" y="20"/>
                  </a:cubicBezTo>
                  <a:cubicBezTo>
                    <a:pt x="1" y="21"/>
                    <a:pt x="1" y="23"/>
                    <a:pt x="1" y="24"/>
                  </a:cubicBezTo>
                  <a:cubicBezTo>
                    <a:pt x="0" y="25"/>
                    <a:pt x="0" y="25"/>
                    <a:pt x="0" y="26"/>
                  </a:cubicBezTo>
                  <a:cubicBezTo>
                    <a:pt x="0" y="27"/>
                    <a:pt x="0" y="27"/>
                    <a:pt x="0" y="28"/>
                  </a:cubicBezTo>
                  <a:cubicBezTo>
                    <a:pt x="0" y="28"/>
                    <a:pt x="0" y="29"/>
                    <a:pt x="0" y="30"/>
                  </a:cubicBezTo>
                  <a:cubicBezTo>
                    <a:pt x="0" y="31"/>
                    <a:pt x="0" y="32"/>
                    <a:pt x="0" y="34"/>
                  </a:cubicBezTo>
                  <a:cubicBezTo>
                    <a:pt x="1" y="36"/>
                    <a:pt x="1" y="38"/>
                    <a:pt x="2" y="41"/>
                  </a:cubicBezTo>
                  <a:cubicBezTo>
                    <a:pt x="2" y="42"/>
                    <a:pt x="3" y="43"/>
                    <a:pt x="4" y="44"/>
                  </a:cubicBezTo>
                  <a:cubicBezTo>
                    <a:pt x="4" y="44"/>
                    <a:pt x="4" y="45"/>
                    <a:pt x="4" y="45"/>
                  </a:cubicBezTo>
                  <a:cubicBezTo>
                    <a:pt x="6" y="48"/>
                    <a:pt x="8" y="50"/>
                    <a:pt x="10" y="52"/>
                  </a:cubicBezTo>
                  <a:cubicBezTo>
                    <a:pt x="11" y="53"/>
                    <a:pt x="12" y="54"/>
                    <a:pt x="13" y="55"/>
                  </a:cubicBezTo>
                  <a:cubicBezTo>
                    <a:pt x="14" y="55"/>
                    <a:pt x="15" y="56"/>
                    <a:pt x="17" y="56"/>
                  </a:cubicBezTo>
                  <a:cubicBezTo>
                    <a:pt x="18" y="57"/>
                    <a:pt x="19" y="57"/>
                    <a:pt x="20" y="58"/>
                  </a:cubicBezTo>
                  <a:cubicBezTo>
                    <a:pt x="21" y="58"/>
                    <a:pt x="21" y="58"/>
                    <a:pt x="22" y="58"/>
                  </a:cubicBezTo>
                  <a:cubicBezTo>
                    <a:pt x="24" y="59"/>
                    <a:pt x="27" y="59"/>
                    <a:pt x="29" y="59"/>
                  </a:cubicBezTo>
                  <a:cubicBezTo>
                    <a:pt x="31" y="59"/>
                    <a:pt x="32" y="59"/>
                    <a:pt x="33" y="59"/>
                  </a:cubicBezTo>
                  <a:cubicBezTo>
                    <a:pt x="39" y="58"/>
                    <a:pt x="45" y="55"/>
                    <a:pt x="50" y="51"/>
                  </a:cubicBezTo>
                  <a:cubicBezTo>
                    <a:pt x="50" y="51"/>
                    <a:pt x="50" y="51"/>
                    <a:pt x="50" y="51"/>
                  </a:cubicBezTo>
                  <a:cubicBezTo>
                    <a:pt x="55" y="46"/>
                    <a:pt x="59" y="38"/>
                    <a:pt x="59" y="30"/>
                  </a:cubicBezTo>
                  <a:cubicBezTo>
                    <a:pt x="59" y="26"/>
                    <a:pt x="58" y="22"/>
                    <a:pt x="57" y="18"/>
                  </a:cubicBezTo>
                  <a:close/>
                  <a:moveTo>
                    <a:pt x="55" y="22"/>
                  </a:moveTo>
                  <a:cubicBezTo>
                    <a:pt x="55" y="23"/>
                    <a:pt x="55" y="23"/>
                    <a:pt x="55" y="24"/>
                  </a:cubicBezTo>
                  <a:cubicBezTo>
                    <a:pt x="56" y="25"/>
                    <a:pt x="55" y="26"/>
                    <a:pt x="54" y="26"/>
                  </a:cubicBezTo>
                  <a:cubicBezTo>
                    <a:pt x="54" y="26"/>
                    <a:pt x="54" y="26"/>
                    <a:pt x="54" y="26"/>
                  </a:cubicBezTo>
                  <a:cubicBezTo>
                    <a:pt x="54" y="26"/>
                    <a:pt x="53" y="25"/>
                    <a:pt x="53" y="25"/>
                  </a:cubicBezTo>
                  <a:cubicBezTo>
                    <a:pt x="53" y="24"/>
                    <a:pt x="53" y="24"/>
                    <a:pt x="52" y="23"/>
                  </a:cubicBezTo>
                  <a:cubicBezTo>
                    <a:pt x="52" y="22"/>
                    <a:pt x="53" y="22"/>
                    <a:pt x="53" y="21"/>
                  </a:cubicBezTo>
                  <a:cubicBezTo>
                    <a:pt x="54" y="21"/>
                    <a:pt x="55" y="22"/>
                    <a:pt x="55" y="22"/>
                  </a:cubicBezTo>
                  <a:close/>
                  <a:moveTo>
                    <a:pt x="50" y="15"/>
                  </a:moveTo>
                  <a:cubicBezTo>
                    <a:pt x="51" y="15"/>
                    <a:pt x="51" y="15"/>
                    <a:pt x="52" y="15"/>
                  </a:cubicBezTo>
                  <a:cubicBezTo>
                    <a:pt x="52" y="16"/>
                    <a:pt x="53" y="16"/>
                    <a:pt x="53" y="17"/>
                  </a:cubicBezTo>
                  <a:cubicBezTo>
                    <a:pt x="53" y="18"/>
                    <a:pt x="53" y="18"/>
                    <a:pt x="52" y="19"/>
                  </a:cubicBezTo>
                  <a:cubicBezTo>
                    <a:pt x="52" y="19"/>
                    <a:pt x="52" y="19"/>
                    <a:pt x="52" y="19"/>
                  </a:cubicBezTo>
                  <a:cubicBezTo>
                    <a:pt x="51" y="19"/>
                    <a:pt x="51" y="19"/>
                    <a:pt x="50" y="18"/>
                  </a:cubicBezTo>
                  <a:cubicBezTo>
                    <a:pt x="50" y="18"/>
                    <a:pt x="50" y="17"/>
                    <a:pt x="50" y="17"/>
                  </a:cubicBezTo>
                  <a:cubicBezTo>
                    <a:pt x="49" y="16"/>
                    <a:pt x="49" y="15"/>
                    <a:pt x="50" y="15"/>
                  </a:cubicBezTo>
                  <a:close/>
                  <a:moveTo>
                    <a:pt x="33" y="3"/>
                  </a:moveTo>
                  <a:cubicBezTo>
                    <a:pt x="34" y="4"/>
                    <a:pt x="34" y="4"/>
                    <a:pt x="35" y="4"/>
                  </a:cubicBezTo>
                  <a:cubicBezTo>
                    <a:pt x="36" y="4"/>
                    <a:pt x="36" y="5"/>
                    <a:pt x="36" y="5"/>
                  </a:cubicBezTo>
                  <a:cubicBezTo>
                    <a:pt x="36" y="6"/>
                    <a:pt x="35" y="6"/>
                    <a:pt x="35" y="6"/>
                  </a:cubicBezTo>
                  <a:cubicBezTo>
                    <a:pt x="35" y="6"/>
                    <a:pt x="35" y="6"/>
                    <a:pt x="34" y="6"/>
                  </a:cubicBezTo>
                  <a:cubicBezTo>
                    <a:pt x="34" y="6"/>
                    <a:pt x="33" y="6"/>
                    <a:pt x="33" y="6"/>
                  </a:cubicBezTo>
                  <a:cubicBezTo>
                    <a:pt x="32" y="6"/>
                    <a:pt x="32" y="5"/>
                    <a:pt x="32" y="5"/>
                  </a:cubicBezTo>
                  <a:cubicBezTo>
                    <a:pt x="32" y="4"/>
                    <a:pt x="32" y="3"/>
                    <a:pt x="33" y="3"/>
                  </a:cubicBezTo>
                  <a:close/>
                  <a:moveTo>
                    <a:pt x="26" y="3"/>
                  </a:moveTo>
                  <a:cubicBezTo>
                    <a:pt x="26" y="3"/>
                    <a:pt x="27" y="3"/>
                    <a:pt x="27" y="3"/>
                  </a:cubicBezTo>
                  <a:cubicBezTo>
                    <a:pt x="28" y="3"/>
                    <a:pt x="29" y="4"/>
                    <a:pt x="29" y="5"/>
                  </a:cubicBezTo>
                  <a:cubicBezTo>
                    <a:pt x="29" y="5"/>
                    <a:pt x="28" y="6"/>
                    <a:pt x="28" y="6"/>
                  </a:cubicBezTo>
                  <a:cubicBezTo>
                    <a:pt x="27" y="6"/>
                    <a:pt x="27" y="6"/>
                    <a:pt x="26" y="6"/>
                  </a:cubicBezTo>
                  <a:cubicBezTo>
                    <a:pt x="26" y="6"/>
                    <a:pt x="26" y="6"/>
                    <a:pt x="26" y="6"/>
                  </a:cubicBezTo>
                  <a:cubicBezTo>
                    <a:pt x="25" y="6"/>
                    <a:pt x="25" y="6"/>
                    <a:pt x="24" y="5"/>
                  </a:cubicBezTo>
                  <a:cubicBezTo>
                    <a:pt x="24" y="4"/>
                    <a:pt x="25" y="4"/>
                    <a:pt x="26" y="3"/>
                  </a:cubicBezTo>
                  <a:close/>
                  <a:moveTo>
                    <a:pt x="4" y="22"/>
                  </a:moveTo>
                  <a:cubicBezTo>
                    <a:pt x="4" y="22"/>
                    <a:pt x="4" y="21"/>
                    <a:pt x="4" y="21"/>
                  </a:cubicBezTo>
                  <a:cubicBezTo>
                    <a:pt x="5" y="20"/>
                    <a:pt x="6" y="20"/>
                    <a:pt x="6" y="20"/>
                  </a:cubicBezTo>
                  <a:cubicBezTo>
                    <a:pt x="7" y="20"/>
                    <a:pt x="7" y="21"/>
                    <a:pt x="7" y="22"/>
                  </a:cubicBezTo>
                  <a:cubicBezTo>
                    <a:pt x="7" y="22"/>
                    <a:pt x="7" y="23"/>
                    <a:pt x="6" y="23"/>
                  </a:cubicBezTo>
                  <a:cubicBezTo>
                    <a:pt x="6" y="24"/>
                    <a:pt x="6" y="24"/>
                    <a:pt x="5" y="24"/>
                  </a:cubicBezTo>
                  <a:cubicBezTo>
                    <a:pt x="5" y="24"/>
                    <a:pt x="5" y="24"/>
                    <a:pt x="5" y="24"/>
                  </a:cubicBezTo>
                  <a:cubicBezTo>
                    <a:pt x="4" y="24"/>
                    <a:pt x="4" y="23"/>
                    <a:pt x="4" y="22"/>
                  </a:cubicBezTo>
                  <a:close/>
                  <a:moveTo>
                    <a:pt x="3" y="30"/>
                  </a:moveTo>
                  <a:cubicBezTo>
                    <a:pt x="3" y="30"/>
                    <a:pt x="3" y="30"/>
                    <a:pt x="3" y="30"/>
                  </a:cubicBezTo>
                  <a:cubicBezTo>
                    <a:pt x="3" y="29"/>
                    <a:pt x="3" y="29"/>
                    <a:pt x="3" y="28"/>
                  </a:cubicBezTo>
                  <a:cubicBezTo>
                    <a:pt x="3" y="27"/>
                    <a:pt x="4" y="27"/>
                    <a:pt x="4" y="27"/>
                  </a:cubicBezTo>
                  <a:cubicBezTo>
                    <a:pt x="5" y="27"/>
                    <a:pt x="6" y="27"/>
                    <a:pt x="6" y="28"/>
                  </a:cubicBezTo>
                  <a:cubicBezTo>
                    <a:pt x="6" y="29"/>
                    <a:pt x="6" y="29"/>
                    <a:pt x="6" y="30"/>
                  </a:cubicBezTo>
                  <a:cubicBezTo>
                    <a:pt x="6" y="31"/>
                    <a:pt x="5" y="31"/>
                    <a:pt x="4" y="31"/>
                  </a:cubicBezTo>
                  <a:cubicBezTo>
                    <a:pt x="3" y="31"/>
                    <a:pt x="3" y="31"/>
                    <a:pt x="3" y="30"/>
                  </a:cubicBezTo>
                  <a:close/>
                  <a:moveTo>
                    <a:pt x="5" y="38"/>
                  </a:moveTo>
                  <a:cubicBezTo>
                    <a:pt x="5" y="38"/>
                    <a:pt x="4" y="38"/>
                    <a:pt x="4" y="37"/>
                  </a:cubicBezTo>
                  <a:cubicBezTo>
                    <a:pt x="4" y="37"/>
                    <a:pt x="4" y="36"/>
                    <a:pt x="3" y="36"/>
                  </a:cubicBezTo>
                  <a:cubicBezTo>
                    <a:pt x="3" y="35"/>
                    <a:pt x="4" y="34"/>
                    <a:pt x="4" y="34"/>
                  </a:cubicBezTo>
                  <a:cubicBezTo>
                    <a:pt x="5" y="34"/>
                    <a:pt x="6" y="34"/>
                    <a:pt x="6" y="35"/>
                  </a:cubicBezTo>
                  <a:cubicBezTo>
                    <a:pt x="6" y="36"/>
                    <a:pt x="6" y="36"/>
                    <a:pt x="7" y="37"/>
                  </a:cubicBezTo>
                  <a:cubicBezTo>
                    <a:pt x="7" y="37"/>
                    <a:pt x="6" y="38"/>
                    <a:pt x="6" y="38"/>
                  </a:cubicBezTo>
                  <a:cubicBezTo>
                    <a:pt x="5" y="38"/>
                    <a:pt x="5" y="38"/>
                    <a:pt x="5" y="38"/>
                  </a:cubicBezTo>
                  <a:close/>
                  <a:moveTo>
                    <a:pt x="9" y="45"/>
                  </a:moveTo>
                  <a:cubicBezTo>
                    <a:pt x="9" y="45"/>
                    <a:pt x="8" y="45"/>
                    <a:pt x="8" y="45"/>
                  </a:cubicBezTo>
                  <a:cubicBezTo>
                    <a:pt x="8" y="45"/>
                    <a:pt x="7" y="45"/>
                    <a:pt x="7" y="44"/>
                  </a:cubicBezTo>
                  <a:cubicBezTo>
                    <a:pt x="7" y="44"/>
                    <a:pt x="6" y="43"/>
                    <a:pt x="6" y="43"/>
                  </a:cubicBezTo>
                  <a:cubicBezTo>
                    <a:pt x="6" y="42"/>
                    <a:pt x="6" y="41"/>
                    <a:pt x="7" y="41"/>
                  </a:cubicBezTo>
                  <a:cubicBezTo>
                    <a:pt x="7" y="40"/>
                    <a:pt x="8" y="41"/>
                    <a:pt x="8" y="41"/>
                  </a:cubicBezTo>
                  <a:cubicBezTo>
                    <a:pt x="9" y="42"/>
                    <a:pt x="9" y="42"/>
                    <a:pt x="9" y="43"/>
                  </a:cubicBezTo>
                  <a:cubicBezTo>
                    <a:pt x="10" y="43"/>
                    <a:pt x="10" y="44"/>
                    <a:pt x="9" y="45"/>
                  </a:cubicBezTo>
                  <a:close/>
                  <a:moveTo>
                    <a:pt x="9" y="17"/>
                  </a:moveTo>
                  <a:cubicBezTo>
                    <a:pt x="9" y="17"/>
                    <a:pt x="9" y="18"/>
                    <a:pt x="8" y="18"/>
                  </a:cubicBezTo>
                  <a:cubicBezTo>
                    <a:pt x="8" y="18"/>
                    <a:pt x="8" y="17"/>
                    <a:pt x="7" y="17"/>
                  </a:cubicBezTo>
                  <a:cubicBezTo>
                    <a:pt x="7" y="17"/>
                    <a:pt x="7" y="16"/>
                    <a:pt x="7" y="15"/>
                  </a:cubicBezTo>
                  <a:cubicBezTo>
                    <a:pt x="7" y="15"/>
                    <a:pt x="8" y="14"/>
                    <a:pt x="8" y="14"/>
                  </a:cubicBezTo>
                  <a:cubicBezTo>
                    <a:pt x="9" y="13"/>
                    <a:pt x="9" y="13"/>
                    <a:pt x="10" y="14"/>
                  </a:cubicBezTo>
                  <a:cubicBezTo>
                    <a:pt x="11" y="14"/>
                    <a:pt x="11" y="15"/>
                    <a:pt x="10" y="16"/>
                  </a:cubicBezTo>
                  <a:cubicBezTo>
                    <a:pt x="10" y="16"/>
                    <a:pt x="10" y="16"/>
                    <a:pt x="9" y="17"/>
                  </a:cubicBezTo>
                  <a:close/>
                  <a:moveTo>
                    <a:pt x="14" y="50"/>
                  </a:moveTo>
                  <a:cubicBezTo>
                    <a:pt x="14" y="50"/>
                    <a:pt x="13" y="50"/>
                    <a:pt x="13" y="50"/>
                  </a:cubicBezTo>
                  <a:cubicBezTo>
                    <a:pt x="13" y="50"/>
                    <a:pt x="12" y="50"/>
                    <a:pt x="12" y="50"/>
                  </a:cubicBezTo>
                  <a:cubicBezTo>
                    <a:pt x="12" y="50"/>
                    <a:pt x="11" y="49"/>
                    <a:pt x="11" y="49"/>
                  </a:cubicBezTo>
                  <a:cubicBezTo>
                    <a:pt x="10" y="48"/>
                    <a:pt x="10" y="47"/>
                    <a:pt x="11" y="47"/>
                  </a:cubicBezTo>
                  <a:cubicBezTo>
                    <a:pt x="11" y="46"/>
                    <a:pt x="12" y="46"/>
                    <a:pt x="13" y="47"/>
                  </a:cubicBezTo>
                  <a:cubicBezTo>
                    <a:pt x="13" y="47"/>
                    <a:pt x="13" y="48"/>
                    <a:pt x="14" y="48"/>
                  </a:cubicBezTo>
                  <a:cubicBezTo>
                    <a:pt x="14" y="48"/>
                    <a:pt x="14" y="49"/>
                    <a:pt x="14" y="50"/>
                  </a:cubicBezTo>
                  <a:close/>
                  <a:moveTo>
                    <a:pt x="15" y="11"/>
                  </a:moveTo>
                  <a:cubicBezTo>
                    <a:pt x="15" y="11"/>
                    <a:pt x="14" y="11"/>
                    <a:pt x="14" y="12"/>
                  </a:cubicBezTo>
                  <a:cubicBezTo>
                    <a:pt x="13" y="12"/>
                    <a:pt x="13" y="12"/>
                    <a:pt x="13" y="12"/>
                  </a:cubicBezTo>
                  <a:cubicBezTo>
                    <a:pt x="12" y="12"/>
                    <a:pt x="12" y="12"/>
                    <a:pt x="12" y="12"/>
                  </a:cubicBezTo>
                  <a:cubicBezTo>
                    <a:pt x="11" y="11"/>
                    <a:pt x="11" y="10"/>
                    <a:pt x="12" y="10"/>
                  </a:cubicBezTo>
                  <a:cubicBezTo>
                    <a:pt x="12" y="9"/>
                    <a:pt x="13" y="9"/>
                    <a:pt x="13" y="9"/>
                  </a:cubicBezTo>
                  <a:cubicBezTo>
                    <a:pt x="14" y="8"/>
                    <a:pt x="15" y="8"/>
                    <a:pt x="15" y="9"/>
                  </a:cubicBezTo>
                  <a:cubicBezTo>
                    <a:pt x="16" y="9"/>
                    <a:pt x="16" y="10"/>
                    <a:pt x="15" y="11"/>
                  </a:cubicBezTo>
                  <a:close/>
                  <a:moveTo>
                    <a:pt x="20" y="53"/>
                  </a:moveTo>
                  <a:cubicBezTo>
                    <a:pt x="20" y="54"/>
                    <a:pt x="20" y="54"/>
                    <a:pt x="19" y="54"/>
                  </a:cubicBezTo>
                  <a:cubicBezTo>
                    <a:pt x="19" y="54"/>
                    <a:pt x="19" y="54"/>
                    <a:pt x="18" y="54"/>
                  </a:cubicBezTo>
                  <a:cubicBezTo>
                    <a:pt x="18" y="54"/>
                    <a:pt x="17" y="54"/>
                    <a:pt x="17" y="53"/>
                  </a:cubicBezTo>
                  <a:cubicBezTo>
                    <a:pt x="16" y="53"/>
                    <a:pt x="16" y="52"/>
                    <a:pt x="16" y="51"/>
                  </a:cubicBezTo>
                  <a:cubicBezTo>
                    <a:pt x="17" y="51"/>
                    <a:pt x="17" y="51"/>
                    <a:pt x="18" y="51"/>
                  </a:cubicBezTo>
                  <a:cubicBezTo>
                    <a:pt x="19" y="51"/>
                    <a:pt x="19" y="51"/>
                    <a:pt x="20" y="52"/>
                  </a:cubicBezTo>
                  <a:cubicBezTo>
                    <a:pt x="20" y="52"/>
                    <a:pt x="21" y="53"/>
                    <a:pt x="20" y="53"/>
                  </a:cubicBezTo>
                  <a:close/>
                  <a:moveTo>
                    <a:pt x="19" y="8"/>
                  </a:moveTo>
                  <a:cubicBezTo>
                    <a:pt x="19" y="8"/>
                    <a:pt x="19" y="8"/>
                    <a:pt x="19" y="8"/>
                  </a:cubicBezTo>
                  <a:cubicBezTo>
                    <a:pt x="18" y="8"/>
                    <a:pt x="18" y="8"/>
                    <a:pt x="18" y="7"/>
                  </a:cubicBezTo>
                  <a:cubicBezTo>
                    <a:pt x="17" y="7"/>
                    <a:pt x="18" y="6"/>
                    <a:pt x="18" y="6"/>
                  </a:cubicBezTo>
                  <a:cubicBezTo>
                    <a:pt x="19" y="5"/>
                    <a:pt x="19" y="5"/>
                    <a:pt x="20" y="5"/>
                  </a:cubicBezTo>
                  <a:cubicBezTo>
                    <a:pt x="21" y="5"/>
                    <a:pt x="22" y="5"/>
                    <a:pt x="22" y="6"/>
                  </a:cubicBezTo>
                  <a:cubicBezTo>
                    <a:pt x="22" y="6"/>
                    <a:pt x="22" y="7"/>
                    <a:pt x="21" y="7"/>
                  </a:cubicBezTo>
                  <a:cubicBezTo>
                    <a:pt x="21" y="8"/>
                    <a:pt x="20" y="8"/>
                    <a:pt x="19" y="8"/>
                  </a:cubicBezTo>
                  <a:close/>
                  <a:moveTo>
                    <a:pt x="26" y="56"/>
                  </a:moveTo>
                  <a:cubicBezTo>
                    <a:pt x="26" y="56"/>
                    <a:pt x="26" y="56"/>
                    <a:pt x="26" y="56"/>
                  </a:cubicBezTo>
                  <a:cubicBezTo>
                    <a:pt x="25" y="56"/>
                    <a:pt x="24" y="56"/>
                    <a:pt x="24" y="56"/>
                  </a:cubicBezTo>
                  <a:cubicBezTo>
                    <a:pt x="23" y="56"/>
                    <a:pt x="23" y="55"/>
                    <a:pt x="23" y="54"/>
                  </a:cubicBezTo>
                  <a:cubicBezTo>
                    <a:pt x="23" y="54"/>
                    <a:pt x="24" y="53"/>
                    <a:pt x="24" y="53"/>
                  </a:cubicBezTo>
                  <a:cubicBezTo>
                    <a:pt x="25" y="53"/>
                    <a:pt x="26" y="53"/>
                    <a:pt x="26" y="54"/>
                  </a:cubicBezTo>
                  <a:cubicBezTo>
                    <a:pt x="27" y="54"/>
                    <a:pt x="27" y="54"/>
                    <a:pt x="27" y="55"/>
                  </a:cubicBezTo>
                  <a:cubicBezTo>
                    <a:pt x="27" y="56"/>
                    <a:pt x="27" y="56"/>
                    <a:pt x="26" y="56"/>
                  </a:cubicBezTo>
                  <a:close/>
                  <a:moveTo>
                    <a:pt x="33" y="56"/>
                  </a:moveTo>
                  <a:cubicBezTo>
                    <a:pt x="33" y="56"/>
                    <a:pt x="32" y="56"/>
                    <a:pt x="31" y="56"/>
                  </a:cubicBezTo>
                  <a:cubicBezTo>
                    <a:pt x="31" y="56"/>
                    <a:pt x="31" y="56"/>
                    <a:pt x="31" y="56"/>
                  </a:cubicBezTo>
                  <a:cubicBezTo>
                    <a:pt x="31" y="56"/>
                    <a:pt x="30" y="56"/>
                    <a:pt x="30" y="55"/>
                  </a:cubicBezTo>
                  <a:cubicBezTo>
                    <a:pt x="30" y="54"/>
                    <a:pt x="30" y="54"/>
                    <a:pt x="31" y="54"/>
                  </a:cubicBezTo>
                  <a:cubicBezTo>
                    <a:pt x="32" y="54"/>
                    <a:pt x="32" y="54"/>
                    <a:pt x="33" y="54"/>
                  </a:cubicBezTo>
                  <a:cubicBezTo>
                    <a:pt x="34" y="53"/>
                    <a:pt x="34" y="54"/>
                    <a:pt x="34" y="55"/>
                  </a:cubicBezTo>
                  <a:cubicBezTo>
                    <a:pt x="35" y="55"/>
                    <a:pt x="34" y="56"/>
                    <a:pt x="33" y="56"/>
                  </a:cubicBezTo>
                  <a:close/>
                  <a:moveTo>
                    <a:pt x="32" y="41"/>
                  </a:moveTo>
                  <a:cubicBezTo>
                    <a:pt x="32" y="45"/>
                    <a:pt x="32" y="45"/>
                    <a:pt x="32" y="45"/>
                  </a:cubicBezTo>
                  <a:cubicBezTo>
                    <a:pt x="29" y="45"/>
                    <a:pt x="29" y="45"/>
                    <a:pt x="29" y="45"/>
                  </a:cubicBezTo>
                  <a:cubicBezTo>
                    <a:pt x="29" y="42"/>
                    <a:pt x="29" y="42"/>
                    <a:pt x="29" y="42"/>
                  </a:cubicBezTo>
                  <a:cubicBezTo>
                    <a:pt x="28" y="42"/>
                    <a:pt x="26" y="41"/>
                    <a:pt x="25" y="41"/>
                  </a:cubicBezTo>
                  <a:cubicBezTo>
                    <a:pt x="24" y="40"/>
                    <a:pt x="22" y="40"/>
                    <a:pt x="21" y="39"/>
                  </a:cubicBezTo>
                  <a:cubicBezTo>
                    <a:pt x="24" y="34"/>
                    <a:pt x="24" y="34"/>
                    <a:pt x="24" y="34"/>
                  </a:cubicBezTo>
                  <a:cubicBezTo>
                    <a:pt x="25" y="35"/>
                    <a:pt x="27" y="37"/>
                    <a:pt x="29" y="37"/>
                  </a:cubicBezTo>
                  <a:cubicBezTo>
                    <a:pt x="31" y="37"/>
                    <a:pt x="32" y="36"/>
                    <a:pt x="32" y="35"/>
                  </a:cubicBezTo>
                  <a:cubicBezTo>
                    <a:pt x="32" y="33"/>
                    <a:pt x="30" y="33"/>
                    <a:pt x="27" y="32"/>
                  </a:cubicBezTo>
                  <a:cubicBezTo>
                    <a:pt x="25" y="31"/>
                    <a:pt x="23" y="29"/>
                    <a:pt x="23" y="26"/>
                  </a:cubicBezTo>
                  <a:cubicBezTo>
                    <a:pt x="23" y="22"/>
                    <a:pt x="25" y="19"/>
                    <a:pt x="29" y="19"/>
                  </a:cubicBezTo>
                  <a:cubicBezTo>
                    <a:pt x="29" y="15"/>
                    <a:pt x="29" y="15"/>
                    <a:pt x="29" y="15"/>
                  </a:cubicBezTo>
                  <a:cubicBezTo>
                    <a:pt x="32" y="15"/>
                    <a:pt x="32" y="15"/>
                    <a:pt x="32" y="15"/>
                  </a:cubicBezTo>
                  <a:cubicBezTo>
                    <a:pt x="32" y="19"/>
                    <a:pt x="32" y="19"/>
                    <a:pt x="32" y="19"/>
                  </a:cubicBezTo>
                  <a:cubicBezTo>
                    <a:pt x="34" y="19"/>
                    <a:pt x="36" y="19"/>
                    <a:pt x="37" y="20"/>
                  </a:cubicBezTo>
                  <a:cubicBezTo>
                    <a:pt x="35" y="25"/>
                    <a:pt x="35" y="25"/>
                    <a:pt x="35" y="25"/>
                  </a:cubicBezTo>
                  <a:cubicBezTo>
                    <a:pt x="34" y="24"/>
                    <a:pt x="32" y="23"/>
                    <a:pt x="31" y="23"/>
                  </a:cubicBezTo>
                  <a:cubicBezTo>
                    <a:pt x="30" y="23"/>
                    <a:pt x="28" y="24"/>
                    <a:pt x="28" y="25"/>
                  </a:cubicBezTo>
                  <a:cubicBezTo>
                    <a:pt x="28" y="26"/>
                    <a:pt x="30" y="27"/>
                    <a:pt x="31" y="27"/>
                  </a:cubicBezTo>
                  <a:cubicBezTo>
                    <a:pt x="35" y="28"/>
                    <a:pt x="38" y="30"/>
                    <a:pt x="38" y="34"/>
                  </a:cubicBezTo>
                  <a:cubicBezTo>
                    <a:pt x="38" y="38"/>
                    <a:pt x="36" y="40"/>
                    <a:pt x="32" y="41"/>
                  </a:cubicBezTo>
                  <a:close/>
                  <a:moveTo>
                    <a:pt x="41" y="54"/>
                  </a:moveTo>
                  <a:cubicBezTo>
                    <a:pt x="40" y="54"/>
                    <a:pt x="39" y="55"/>
                    <a:pt x="39" y="55"/>
                  </a:cubicBezTo>
                  <a:cubicBezTo>
                    <a:pt x="39" y="55"/>
                    <a:pt x="39" y="55"/>
                    <a:pt x="38" y="55"/>
                  </a:cubicBezTo>
                  <a:cubicBezTo>
                    <a:pt x="38" y="55"/>
                    <a:pt x="37" y="55"/>
                    <a:pt x="37" y="54"/>
                  </a:cubicBezTo>
                  <a:cubicBezTo>
                    <a:pt x="37" y="53"/>
                    <a:pt x="37" y="53"/>
                    <a:pt x="38" y="52"/>
                  </a:cubicBezTo>
                  <a:cubicBezTo>
                    <a:pt x="38" y="52"/>
                    <a:pt x="39" y="52"/>
                    <a:pt x="39" y="52"/>
                  </a:cubicBezTo>
                  <a:cubicBezTo>
                    <a:pt x="40" y="51"/>
                    <a:pt x="41" y="52"/>
                    <a:pt x="41" y="52"/>
                  </a:cubicBezTo>
                  <a:cubicBezTo>
                    <a:pt x="42" y="53"/>
                    <a:pt x="41" y="54"/>
                    <a:pt x="41" y="54"/>
                  </a:cubicBezTo>
                  <a:close/>
                  <a:moveTo>
                    <a:pt x="43" y="8"/>
                  </a:moveTo>
                  <a:cubicBezTo>
                    <a:pt x="42" y="9"/>
                    <a:pt x="42" y="9"/>
                    <a:pt x="42" y="9"/>
                  </a:cubicBezTo>
                  <a:cubicBezTo>
                    <a:pt x="41" y="9"/>
                    <a:pt x="41" y="9"/>
                    <a:pt x="41" y="9"/>
                  </a:cubicBezTo>
                  <a:cubicBezTo>
                    <a:pt x="40" y="9"/>
                    <a:pt x="40" y="8"/>
                    <a:pt x="39" y="8"/>
                  </a:cubicBezTo>
                  <a:cubicBezTo>
                    <a:pt x="39" y="8"/>
                    <a:pt x="38" y="7"/>
                    <a:pt x="39" y="6"/>
                  </a:cubicBezTo>
                  <a:cubicBezTo>
                    <a:pt x="39" y="6"/>
                    <a:pt x="40" y="5"/>
                    <a:pt x="40" y="6"/>
                  </a:cubicBezTo>
                  <a:cubicBezTo>
                    <a:pt x="41" y="6"/>
                    <a:pt x="42" y="6"/>
                    <a:pt x="42" y="6"/>
                  </a:cubicBezTo>
                  <a:cubicBezTo>
                    <a:pt x="43" y="7"/>
                    <a:pt x="43" y="8"/>
                    <a:pt x="43" y="8"/>
                  </a:cubicBezTo>
                  <a:close/>
                  <a:moveTo>
                    <a:pt x="47" y="50"/>
                  </a:moveTo>
                  <a:cubicBezTo>
                    <a:pt x="46" y="50"/>
                    <a:pt x="46" y="51"/>
                    <a:pt x="45" y="51"/>
                  </a:cubicBezTo>
                  <a:cubicBezTo>
                    <a:pt x="45" y="51"/>
                    <a:pt x="45" y="51"/>
                    <a:pt x="45" y="51"/>
                  </a:cubicBezTo>
                  <a:cubicBezTo>
                    <a:pt x="44" y="51"/>
                    <a:pt x="44" y="51"/>
                    <a:pt x="44" y="51"/>
                  </a:cubicBezTo>
                  <a:cubicBezTo>
                    <a:pt x="43" y="50"/>
                    <a:pt x="43" y="49"/>
                    <a:pt x="44" y="49"/>
                  </a:cubicBezTo>
                  <a:cubicBezTo>
                    <a:pt x="44" y="49"/>
                    <a:pt x="45" y="48"/>
                    <a:pt x="45" y="48"/>
                  </a:cubicBezTo>
                  <a:cubicBezTo>
                    <a:pt x="46" y="47"/>
                    <a:pt x="47" y="48"/>
                    <a:pt x="47" y="48"/>
                  </a:cubicBezTo>
                  <a:cubicBezTo>
                    <a:pt x="48" y="49"/>
                    <a:pt x="48" y="49"/>
                    <a:pt x="47" y="50"/>
                  </a:cubicBezTo>
                  <a:close/>
                  <a:moveTo>
                    <a:pt x="47" y="13"/>
                  </a:moveTo>
                  <a:cubicBezTo>
                    <a:pt x="47" y="13"/>
                    <a:pt x="47" y="13"/>
                    <a:pt x="46" y="13"/>
                  </a:cubicBezTo>
                  <a:cubicBezTo>
                    <a:pt x="46" y="12"/>
                    <a:pt x="46" y="12"/>
                    <a:pt x="45" y="12"/>
                  </a:cubicBezTo>
                  <a:cubicBezTo>
                    <a:pt x="45" y="11"/>
                    <a:pt x="44" y="10"/>
                    <a:pt x="45" y="10"/>
                  </a:cubicBezTo>
                  <a:cubicBezTo>
                    <a:pt x="45" y="9"/>
                    <a:pt x="46" y="9"/>
                    <a:pt x="47" y="10"/>
                  </a:cubicBezTo>
                  <a:cubicBezTo>
                    <a:pt x="47" y="10"/>
                    <a:pt x="48" y="10"/>
                    <a:pt x="48" y="11"/>
                  </a:cubicBezTo>
                  <a:cubicBezTo>
                    <a:pt x="49" y="11"/>
                    <a:pt x="49" y="12"/>
                    <a:pt x="48" y="13"/>
                  </a:cubicBezTo>
                  <a:cubicBezTo>
                    <a:pt x="48" y="13"/>
                    <a:pt x="48" y="13"/>
                    <a:pt x="47" y="13"/>
                  </a:cubicBezTo>
                  <a:close/>
                  <a:moveTo>
                    <a:pt x="52" y="44"/>
                  </a:moveTo>
                  <a:cubicBezTo>
                    <a:pt x="52" y="45"/>
                    <a:pt x="51" y="45"/>
                    <a:pt x="51" y="46"/>
                  </a:cubicBezTo>
                  <a:cubicBezTo>
                    <a:pt x="51" y="46"/>
                    <a:pt x="50" y="46"/>
                    <a:pt x="50" y="46"/>
                  </a:cubicBezTo>
                  <a:cubicBezTo>
                    <a:pt x="49" y="46"/>
                    <a:pt x="49" y="46"/>
                    <a:pt x="49" y="46"/>
                  </a:cubicBezTo>
                  <a:cubicBezTo>
                    <a:pt x="48" y="46"/>
                    <a:pt x="48" y="45"/>
                    <a:pt x="49" y="44"/>
                  </a:cubicBezTo>
                  <a:cubicBezTo>
                    <a:pt x="49" y="44"/>
                    <a:pt x="49" y="43"/>
                    <a:pt x="50" y="43"/>
                  </a:cubicBezTo>
                  <a:cubicBezTo>
                    <a:pt x="50" y="42"/>
                    <a:pt x="51" y="42"/>
                    <a:pt x="52" y="42"/>
                  </a:cubicBezTo>
                  <a:cubicBezTo>
                    <a:pt x="52" y="43"/>
                    <a:pt x="52" y="44"/>
                    <a:pt x="52" y="44"/>
                  </a:cubicBezTo>
                  <a:close/>
                  <a:moveTo>
                    <a:pt x="55" y="37"/>
                  </a:moveTo>
                  <a:cubicBezTo>
                    <a:pt x="55" y="38"/>
                    <a:pt x="55" y="39"/>
                    <a:pt x="54" y="39"/>
                  </a:cubicBezTo>
                  <a:cubicBezTo>
                    <a:pt x="54" y="40"/>
                    <a:pt x="54" y="40"/>
                    <a:pt x="53" y="40"/>
                  </a:cubicBezTo>
                  <a:cubicBezTo>
                    <a:pt x="53" y="40"/>
                    <a:pt x="53" y="40"/>
                    <a:pt x="53" y="40"/>
                  </a:cubicBezTo>
                  <a:cubicBezTo>
                    <a:pt x="52" y="40"/>
                    <a:pt x="52" y="39"/>
                    <a:pt x="52" y="38"/>
                  </a:cubicBezTo>
                  <a:cubicBezTo>
                    <a:pt x="52" y="38"/>
                    <a:pt x="52" y="37"/>
                    <a:pt x="52" y="37"/>
                  </a:cubicBezTo>
                  <a:cubicBezTo>
                    <a:pt x="53" y="36"/>
                    <a:pt x="53" y="35"/>
                    <a:pt x="54" y="36"/>
                  </a:cubicBezTo>
                  <a:cubicBezTo>
                    <a:pt x="55" y="36"/>
                    <a:pt x="55" y="37"/>
                    <a:pt x="55" y="37"/>
                  </a:cubicBezTo>
                  <a:close/>
                  <a:moveTo>
                    <a:pt x="56" y="32"/>
                  </a:moveTo>
                  <a:cubicBezTo>
                    <a:pt x="56" y="32"/>
                    <a:pt x="55" y="33"/>
                    <a:pt x="55" y="33"/>
                  </a:cubicBezTo>
                  <a:cubicBezTo>
                    <a:pt x="55" y="33"/>
                    <a:pt x="55" y="33"/>
                    <a:pt x="55" y="33"/>
                  </a:cubicBezTo>
                  <a:cubicBezTo>
                    <a:pt x="54" y="33"/>
                    <a:pt x="53" y="32"/>
                    <a:pt x="53" y="32"/>
                  </a:cubicBezTo>
                  <a:cubicBezTo>
                    <a:pt x="53" y="31"/>
                    <a:pt x="53" y="30"/>
                    <a:pt x="53" y="30"/>
                  </a:cubicBezTo>
                  <a:cubicBezTo>
                    <a:pt x="53" y="29"/>
                    <a:pt x="54" y="28"/>
                    <a:pt x="55" y="28"/>
                  </a:cubicBezTo>
                  <a:cubicBezTo>
                    <a:pt x="56" y="28"/>
                    <a:pt x="56" y="29"/>
                    <a:pt x="56" y="30"/>
                  </a:cubicBezTo>
                  <a:cubicBezTo>
                    <a:pt x="56" y="30"/>
                    <a:pt x="56" y="30"/>
                    <a:pt x="56" y="30"/>
                  </a:cubicBezTo>
                  <a:cubicBezTo>
                    <a:pt x="56" y="30"/>
                    <a:pt x="56" y="31"/>
                    <a:pt x="56" y="32"/>
                  </a:cubicBezTo>
                  <a:close/>
                </a:path>
              </a:pathLst>
            </a:custGeom>
            <a:solidFill>
              <a:srgbClr val="004D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1" name="Freeform 237"/>
            <p:cNvSpPr>
              <a:spLocks/>
            </p:cNvSpPr>
            <p:nvPr userDrawn="1"/>
          </p:nvSpPr>
          <p:spPr bwMode="auto">
            <a:xfrm>
              <a:off x="6959600" y="1012825"/>
              <a:ext cx="15875" cy="15875"/>
            </a:xfrm>
            <a:custGeom>
              <a:avLst/>
              <a:gdLst>
                <a:gd name="T0" fmla="*/ 4 w 4"/>
                <a:gd name="T1" fmla="*/ 3 h 4"/>
                <a:gd name="T2" fmla="*/ 3 w 4"/>
                <a:gd name="T3" fmla="*/ 1 h 4"/>
                <a:gd name="T4" fmla="*/ 1 w 4"/>
                <a:gd name="T5" fmla="*/ 0 h 4"/>
                <a:gd name="T6" fmla="*/ 0 w 4"/>
                <a:gd name="T7" fmla="*/ 2 h 4"/>
                <a:gd name="T8" fmla="*/ 1 w 4"/>
                <a:gd name="T9" fmla="*/ 3 h 4"/>
                <a:gd name="T10" fmla="*/ 2 w 4"/>
                <a:gd name="T11" fmla="*/ 4 h 4"/>
                <a:gd name="T12" fmla="*/ 3 w 4"/>
                <a:gd name="T13" fmla="*/ 4 h 4"/>
                <a:gd name="T14" fmla="*/ 4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3"/>
                  </a:moveTo>
                  <a:cubicBezTo>
                    <a:pt x="3" y="2"/>
                    <a:pt x="3" y="2"/>
                    <a:pt x="3" y="1"/>
                  </a:cubicBezTo>
                  <a:cubicBezTo>
                    <a:pt x="3" y="0"/>
                    <a:pt x="2" y="0"/>
                    <a:pt x="1" y="0"/>
                  </a:cubicBezTo>
                  <a:cubicBezTo>
                    <a:pt x="1" y="0"/>
                    <a:pt x="0" y="1"/>
                    <a:pt x="0" y="2"/>
                  </a:cubicBezTo>
                  <a:cubicBezTo>
                    <a:pt x="1" y="2"/>
                    <a:pt x="1" y="3"/>
                    <a:pt x="1" y="3"/>
                  </a:cubicBezTo>
                  <a:cubicBezTo>
                    <a:pt x="1" y="4"/>
                    <a:pt x="2" y="4"/>
                    <a:pt x="2" y="4"/>
                  </a:cubicBezTo>
                  <a:cubicBezTo>
                    <a:pt x="2" y="4"/>
                    <a:pt x="2" y="4"/>
                    <a:pt x="3" y="4"/>
                  </a:cubicBezTo>
                  <a:cubicBezTo>
                    <a:pt x="3" y="4"/>
                    <a:pt x="4" y="3"/>
                    <a:pt x="4"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2" name="Freeform 238"/>
            <p:cNvSpPr>
              <a:spLocks/>
            </p:cNvSpPr>
            <p:nvPr userDrawn="1"/>
          </p:nvSpPr>
          <p:spPr bwMode="auto">
            <a:xfrm>
              <a:off x="6970713" y="1036638"/>
              <a:ext cx="15875" cy="19050"/>
            </a:xfrm>
            <a:custGeom>
              <a:avLst/>
              <a:gdLst>
                <a:gd name="T0" fmla="*/ 2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3 h 5"/>
                <a:gd name="T14" fmla="*/ 2 w 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2" y="1"/>
                  </a:moveTo>
                  <a:cubicBezTo>
                    <a:pt x="2" y="1"/>
                    <a:pt x="1" y="0"/>
                    <a:pt x="1" y="1"/>
                  </a:cubicBezTo>
                  <a:cubicBezTo>
                    <a:pt x="0" y="1"/>
                    <a:pt x="0" y="2"/>
                    <a:pt x="0" y="3"/>
                  </a:cubicBezTo>
                  <a:cubicBezTo>
                    <a:pt x="0" y="3"/>
                    <a:pt x="1" y="4"/>
                    <a:pt x="1" y="4"/>
                  </a:cubicBezTo>
                  <a:cubicBezTo>
                    <a:pt x="1" y="5"/>
                    <a:pt x="2" y="5"/>
                    <a:pt x="2" y="5"/>
                  </a:cubicBezTo>
                  <a:cubicBezTo>
                    <a:pt x="2" y="5"/>
                    <a:pt x="3" y="5"/>
                    <a:pt x="3" y="5"/>
                  </a:cubicBezTo>
                  <a:cubicBezTo>
                    <a:pt x="4" y="4"/>
                    <a:pt x="4" y="3"/>
                    <a:pt x="3" y="3"/>
                  </a:cubicBezTo>
                  <a:cubicBezTo>
                    <a:pt x="3" y="2"/>
                    <a:pt x="3" y="2"/>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3" name="Freeform 239"/>
            <p:cNvSpPr>
              <a:spLocks/>
            </p:cNvSpPr>
            <p:nvPr userDrawn="1"/>
          </p:nvSpPr>
          <p:spPr bwMode="auto">
            <a:xfrm>
              <a:off x="6986588" y="1060450"/>
              <a:ext cx="15875" cy="14288"/>
            </a:xfrm>
            <a:custGeom>
              <a:avLst/>
              <a:gdLst>
                <a:gd name="T0" fmla="*/ 3 w 4"/>
                <a:gd name="T1" fmla="*/ 1 h 4"/>
                <a:gd name="T2" fmla="*/ 1 w 4"/>
                <a:gd name="T3" fmla="*/ 1 h 4"/>
                <a:gd name="T4" fmla="*/ 1 w 4"/>
                <a:gd name="T5" fmla="*/ 3 h 4"/>
                <a:gd name="T6" fmla="*/ 2 w 4"/>
                <a:gd name="T7" fmla="*/ 4 h 4"/>
                <a:gd name="T8" fmla="*/ 3 w 4"/>
                <a:gd name="T9" fmla="*/ 4 h 4"/>
                <a:gd name="T10" fmla="*/ 4 w 4"/>
                <a:gd name="T11" fmla="*/ 4 h 4"/>
                <a:gd name="T12" fmla="*/ 4 w 4"/>
                <a:gd name="T13" fmla="*/ 2 h 4"/>
                <a:gd name="T14" fmla="*/ 3 w 4"/>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1"/>
                  </a:moveTo>
                  <a:cubicBezTo>
                    <a:pt x="2" y="0"/>
                    <a:pt x="1" y="0"/>
                    <a:pt x="1" y="1"/>
                  </a:cubicBezTo>
                  <a:cubicBezTo>
                    <a:pt x="0" y="1"/>
                    <a:pt x="0" y="2"/>
                    <a:pt x="1" y="3"/>
                  </a:cubicBezTo>
                  <a:cubicBezTo>
                    <a:pt x="1" y="3"/>
                    <a:pt x="2" y="4"/>
                    <a:pt x="2" y="4"/>
                  </a:cubicBezTo>
                  <a:cubicBezTo>
                    <a:pt x="2" y="4"/>
                    <a:pt x="3" y="4"/>
                    <a:pt x="3" y="4"/>
                  </a:cubicBezTo>
                  <a:cubicBezTo>
                    <a:pt x="3" y="4"/>
                    <a:pt x="4" y="4"/>
                    <a:pt x="4" y="4"/>
                  </a:cubicBezTo>
                  <a:cubicBezTo>
                    <a:pt x="4" y="3"/>
                    <a:pt x="4" y="2"/>
                    <a:pt x="4" y="2"/>
                  </a:cubicBezTo>
                  <a:cubicBezTo>
                    <a:pt x="3" y="2"/>
                    <a:pt x="3"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4" name="Freeform 240"/>
            <p:cNvSpPr>
              <a:spLocks/>
            </p:cNvSpPr>
            <p:nvPr userDrawn="1"/>
          </p:nvSpPr>
          <p:spPr bwMode="auto">
            <a:xfrm>
              <a:off x="6975475" y="931863"/>
              <a:ext cx="15875" cy="19050"/>
            </a:xfrm>
            <a:custGeom>
              <a:avLst/>
              <a:gdLst>
                <a:gd name="T0" fmla="*/ 3 w 4"/>
                <a:gd name="T1" fmla="*/ 1 h 5"/>
                <a:gd name="T2" fmla="*/ 1 w 4"/>
                <a:gd name="T3" fmla="*/ 1 h 5"/>
                <a:gd name="T4" fmla="*/ 0 w 4"/>
                <a:gd name="T5" fmla="*/ 2 h 5"/>
                <a:gd name="T6" fmla="*/ 0 w 4"/>
                <a:gd name="T7" fmla="*/ 4 h 5"/>
                <a:gd name="T8" fmla="*/ 1 w 4"/>
                <a:gd name="T9" fmla="*/ 5 h 5"/>
                <a:gd name="T10" fmla="*/ 2 w 4"/>
                <a:gd name="T11" fmla="*/ 4 h 5"/>
                <a:gd name="T12" fmla="*/ 3 w 4"/>
                <a:gd name="T13" fmla="*/ 3 h 5"/>
                <a:gd name="T14" fmla="*/ 3 w 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3" y="1"/>
                  </a:moveTo>
                  <a:cubicBezTo>
                    <a:pt x="2" y="0"/>
                    <a:pt x="2" y="0"/>
                    <a:pt x="1" y="1"/>
                  </a:cubicBezTo>
                  <a:cubicBezTo>
                    <a:pt x="1" y="1"/>
                    <a:pt x="0" y="2"/>
                    <a:pt x="0" y="2"/>
                  </a:cubicBezTo>
                  <a:cubicBezTo>
                    <a:pt x="0" y="3"/>
                    <a:pt x="0" y="4"/>
                    <a:pt x="0" y="4"/>
                  </a:cubicBezTo>
                  <a:cubicBezTo>
                    <a:pt x="1" y="4"/>
                    <a:pt x="1" y="5"/>
                    <a:pt x="1" y="5"/>
                  </a:cubicBezTo>
                  <a:cubicBezTo>
                    <a:pt x="2" y="5"/>
                    <a:pt x="2" y="4"/>
                    <a:pt x="2" y="4"/>
                  </a:cubicBezTo>
                  <a:cubicBezTo>
                    <a:pt x="3" y="3"/>
                    <a:pt x="3" y="3"/>
                    <a:pt x="3" y="3"/>
                  </a:cubicBezTo>
                  <a:cubicBezTo>
                    <a:pt x="4" y="2"/>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5" name="Freeform 241"/>
            <p:cNvSpPr>
              <a:spLocks/>
            </p:cNvSpPr>
            <p:nvPr userDrawn="1"/>
          </p:nvSpPr>
          <p:spPr bwMode="auto">
            <a:xfrm>
              <a:off x="7040563" y="893763"/>
              <a:ext cx="19050" cy="11113"/>
            </a:xfrm>
            <a:custGeom>
              <a:avLst/>
              <a:gdLst>
                <a:gd name="T0" fmla="*/ 2 w 5"/>
                <a:gd name="T1" fmla="*/ 3 h 3"/>
                <a:gd name="T2" fmla="*/ 2 w 5"/>
                <a:gd name="T3" fmla="*/ 3 h 3"/>
                <a:gd name="T4" fmla="*/ 4 w 5"/>
                <a:gd name="T5" fmla="*/ 3 h 3"/>
                <a:gd name="T6" fmla="*/ 5 w 5"/>
                <a:gd name="T7" fmla="*/ 2 h 3"/>
                <a:gd name="T8" fmla="*/ 3 w 5"/>
                <a:gd name="T9" fmla="*/ 0 h 3"/>
                <a:gd name="T10" fmla="*/ 2 w 5"/>
                <a:gd name="T11" fmla="*/ 0 h 3"/>
                <a:gd name="T12" fmla="*/ 0 w 5"/>
                <a:gd name="T13" fmla="*/ 2 h 3"/>
                <a:gd name="T14" fmla="*/ 2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2" y="3"/>
                  </a:moveTo>
                  <a:cubicBezTo>
                    <a:pt x="2" y="3"/>
                    <a:pt x="2" y="3"/>
                    <a:pt x="2" y="3"/>
                  </a:cubicBezTo>
                  <a:cubicBezTo>
                    <a:pt x="3" y="3"/>
                    <a:pt x="3" y="3"/>
                    <a:pt x="4" y="3"/>
                  </a:cubicBezTo>
                  <a:cubicBezTo>
                    <a:pt x="4" y="3"/>
                    <a:pt x="5" y="2"/>
                    <a:pt x="5" y="2"/>
                  </a:cubicBezTo>
                  <a:cubicBezTo>
                    <a:pt x="5" y="1"/>
                    <a:pt x="4" y="0"/>
                    <a:pt x="3" y="0"/>
                  </a:cubicBezTo>
                  <a:cubicBezTo>
                    <a:pt x="3" y="0"/>
                    <a:pt x="2" y="0"/>
                    <a:pt x="2" y="0"/>
                  </a:cubicBezTo>
                  <a:cubicBezTo>
                    <a:pt x="1" y="1"/>
                    <a:pt x="0" y="1"/>
                    <a:pt x="0" y="2"/>
                  </a:cubicBezTo>
                  <a:cubicBezTo>
                    <a:pt x="1" y="3"/>
                    <a:pt x="1" y="3"/>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6" name="Freeform 242"/>
            <p:cNvSpPr>
              <a:spLocks/>
            </p:cNvSpPr>
            <p:nvPr userDrawn="1"/>
          </p:nvSpPr>
          <p:spPr bwMode="auto">
            <a:xfrm>
              <a:off x="7072313" y="893763"/>
              <a:ext cx="14288" cy="11113"/>
            </a:xfrm>
            <a:custGeom>
              <a:avLst/>
              <a:gdLst>
                <a:gd name="T0" fmla="*/ 1 w 4"/>
                <a:gd name="T1" fmla="*/ 3 h 3"/>
                <a:gd name="T2" fmla="*/ 2 w 4"/>
                <a:gd name="T3" fmla="*/ 3 h 3"/>
                <a:gd name="T4" fmla="*/ 3 w 4"/>
                <a:gd name="T5" fmla="*/ 3 h 3"/>
                <a:gd name="T6" fmla="*/ 4 w 4"/>
                <a:gd name="T7" fmla="*/ 2 h 3"/>
                <a:gd name="T8" fmla="*/ 3 w 4"/>
                <a:gd name="T9" fmla="*/ 1 h 3"/>
                <a:gd name="T10" fmla="*/ 1 w 4"/>
                <a:gd name="T11" fmla="*/ 0 h 3"/>
                <a:gd name="T12" fmla="*/ 0 w 4"/>
                <a:gd name="T13" fmla="*/ 2 h 3"/>
                <a:gd name="T14" fmla="*/ 1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1" y="3"/>
                  </a:moveTo>
                  <a:cubicBezTo>
                    <a:pt x="1" y="3"/>
                    <a:pt x="2" y="3"/>
                    <a:pt x="2" y="3"/>
                  </a:cubicBezTo>
                  <a:cubicBezTo>
                    <a:pt x="3" y="3"/>
                    <a:pt x="3" y="3"/>
                    <a:pt x="3" y="3"/>
                  </a:cubicBezTo>
                  <a:cubicBezTo>
                    <a:pt x="3" y="3"/>
                    <a:pt x="4" y="3"/>
                    <a:pt x="4" y="2"/>
                  </a:cubicBezTo>
                  <a:cubicBezTo>
                    <a:pt x="4" y="2"/>
                    <a:pt x="4" y="1"/>
                    <a:pt x="3" y="1"/>
                  </a:cubicBezTo>
                  <a:cubicBezTo>
                    <a:pt x="2" y="1"/>
                    <a:pt x="2" y="1"/>
                    <a:pt x="1" y="0"/>
                  </a:cubicBezTo>
                  <a:cubicBezTo>
                    <a:pt x="0" y="0"/>
                    <a:pt x="0" y="1"/>
                    <a:pt x="0" y="2"/>
                  </a:cubicBezTo>
                  <a:cubicBezTo>
                    <a:pt x="0" y="2"/>
                    <a:pt x="0"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7" name="Freeform 243"/>
            <p:cNvSpPr>
              <a:spLocks/>
            </p:cNvSpPr>
            <p:nvPr userDrawn="1"/>
          </p:nvSpPr>
          <p:spPr bwMode="auto">
            <a:xfrm>
              <a:off x="7137400" y="939800"/>
              <a:ext cx="15875" cy="15875"/>
            </a:xfrm>
            <a:custGeom>
              <a:avLst/>
              <a:gdLst>
                <a:gd name="T0" fmla="*/ 1 w 4"/>
                <a:gd name="T1" fmla="*/ 3 h 4"/>
                <a:gd name="T2" fmla="*/ 3 w 4"/>
                <a:gd name="T3" fmla="*/ 4 h 4"/>
                <a:gd name="T4" fmla="*/ 3 w 4"/>
                <a:gd name="T5" fmla="*/ 4 h 4"/>
                <a:gd name="T6" fmla="*/ 4 w 4"/>
                <a:gd name="T7" fmla="*/ 2 h 4"/>
                <a:gd name="T8" fmla="*/ 3 w 4"/>
                <a:gd name="T9" fmla="*/ 0 h 4"/>
                <a:gd name="T10" fmla="*/ 1 w 4"/>
                <a:gd name="T11" fmla="*/ 0 h 4"/>
                <a:gd name="T12" fmla="*/ 1 w 4"/>
                <a:gd name="T13" fmla="*/ 2 h 4"/>
                <a:gd name="T14" fmla="*/ 1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1" y="3"/>
                  </a:moveTo>
                  <a:cubicBezTo>
                    <a:pt x="2" y="4"/>
                    <a:pt x="2" y="4"/>
                    <a:pt x="3" y="4"/>
                  </a:cubicBezTo>
                  <a:cubicBezTo>
                    <a:pt x="3" y="4"/>
                    <a:pt x="3" y="4"/>
                    <a:pt x="3" y="4"/>
                  </a:cubicBezTo>
                  <a:cubicBezTo>
                    <a:pt x="4" y="3"/>
                    <a:pt x="4" y="3"/>
                    <a:pt x="4" y="2"/>
                  </a:cubicBezTo>
                  <a:cubicBezTo>
                    <a:pt x="4" y="1"/>
                    <a:pt x="3" y="1"/>
                    <a:pt x="3" y="0"/>
                  </a:cubicBezTo>
                  <a:cubicBezTo>
                    <a:pt x="2" y="0"/>
                    <a:pt x="2" y="0"/>
                    <a:pt x="1" y="0"/>
                  </a:cubicBezTo>
                  <a:cubicBezTo>
                    <a:pt x="0" y="0"/>
                    <a:pt x="0" y="1"/>
                    <a:pt x="1" y="2"/>
                  </a:cubicBezTo>
                  <a:cubicBezTo>
                    <a:pt x="1" y="2"/>
                    <a:pt x="1"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8" name="Freeform 244"/>
            <p:cNvSpPr>
              <a:spLocks/>
            </p:cNvSpPr>
            <p:nvPr userDrawn="1"/>
          </p:nvSpPr>
          <p:spPr bwMode="auto">
            <a:xfrm>
              <a:off x="7148513" y="963613"/>
              <a:ext cx="15875" cy="19050"/>
            </a:xfrm>
            <a:custGeom>
              <a:avLst/>
              <a:gdLst>
                <a:gd name="T0" fmla="*/ 0 w 4"/>
                <a:gd name="T1" fmla="*/ 2 h 5"/>
                <a:gd name="T2" fmla="*/ 1 w 4"/>
                <a:gd name="T3" fmla="*/ 4 h 5"/>
                <a:gd name="T4" fmla="*/ 2 w 4"/>
                <a:gd name="T5" fmla="*/ 5 h 5"/>
                <a:gd name="T6" fmla="*/ 2 w 4"/>
                <a:gd name="T7" fmla="*/ 5 h 5"/>
                <a:gd name="T8" fmla="*/ 3 w 4"/>
                <a:gd name="T9" fmla="*/ 3 h 5"/>
                <a:gd name="T10" fmla="*/ 3 w 4"/>
                <a:gd name="T11" fmla="*/ 1 h 5"/>
                <a:gd name="T12" fmla="*/ 1 w 4"/>
                <a:gd name="T13" fmla="*/ 0 h 5"/>
                <a:gd name="T14" fmla="*/ 0 w 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0" y="2"/>
                  </a:moveTo>
                  <a:cubicBezTo>
                    <a:pt x="1" y="3"/>
                    <a:pt x="1" y="3"/>
                    <a:pt x="1" y="4"/>
                  </a:cubicBezTo>
                  <a:cubicBezTo>
                    <a:pt x="1" y="4"/>
                    <a:pt x="2" y="5"/>
                    <a:pt x="2" y="5"/>
                  </a:cubicBezTo>
                  <a:cubicBezTo>
                    <a:pt x="2" y="5"/>
                    <a:pt x="2" y="5"/>
                    <a:pt x="2" y="5"/>
                  </a:cubicBezTo>
                  <a:cubicBezTo>
                    <a:pt x="3" y="5"/>
                    <a:pt x="4" y="4"/>
                    <a:pt x="3" y="3"/>
                  </a:cubicBezTo>
                  <a:cubicBezTo>
                    <a:pt x="3" y="2"/>
                    <a:pt x="3" y="2"/>
                    <a:pt x="3" y="1"/>
                  </a:cubicBezTo>
                  <a:cubicBezTo>
                    <a:pt x="3" y="1"/>
                    <a:pt x="2" y="0"/>
                    <a:pt x="1" y="0"/>
                  </a:cubicBezTo>
                  <a:cubicBezTo>
                    <a:pt x="1" y="1"/>
                    <a:pt x="0" y="1"/>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89" name="Freeform 245"/>
            <p:cNvSpPr>
              <a:spLocks/>
            </p:cNvSpPr>
            <p:nvPr userDrawn="1"/>
          </p:nvSpPr>
          <p:spPr bwMode="auto">
            <a:xfrm>
              <a:off x="6991350" y="912813"/>
              <a:ext cx="19050" cy="15875"/>
            </a:xfrm>
            <a:custGeom>
              <a:avLst/>
              <a:gdLst>
                <a:gd name="T0" fmla="*/ 2 w 5"/>
                <a:gd name="T1" fmla="*/ 1 h 4"/>
                <a:gd name="T2" fmla="*/ 1 w 5"/>
                <a:gd name="T3" fmla="*/ 2 h 4"/>
                <a:gd name="T4" fmla="*/ 1 w 5"/>
                <a:gd name="T5" fmla="*/ 4 h 4"/>
                <a:gd name="T6" fmla="*/ 2 w 5"/>
                <a:gd name="T7" fmla="*/ 4 h 4"/>
                <a:gd name="T8" fmla="*/ 3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1"/>
                    <a:pt x="1" y="2"/>
                  </a:cubicBezTo>
                  <a:cubicBezTo>
                    <a:pt x="0" y="2"/>
                    <a:pt x="0" y="3"/>
                    <a:pt x="1" y="4"/>
                  </a:cubicBezTo>
                  <a:cubicBezTo>
                    <a:pt x="1" y="4"/>
                    <a:pt x="1" y="4"/>
                    <a:pt x="2" y="4"/>
                  </a:cubicBezTo>
                  <a:cubicBezTo>
                    <a:pt x="2" y="4"/>
                    <a:pt x="2" y="4"/>
                    <a:pt x="3" y="4"/>
                  </a:cubicBezTo>
                  <a:cubicBezTo>
                    <a:pt x="3" y="3"/>
                    <a:pt x="4" y="3"/>
                    <a:pt x="4" y="3"/>
                  </a:cubicBezTo>
                  <a:cubicBezTo>
                    <a:pt x="5" y="2"/>
                    <a:pt x="5" y="1"/>
                    <a:pt x="4" y="1"/>
                  </a:cubicBezTo>
                  <a:cubicBezTo>
                    <a:pt x="4" y="0"/>
                    <a:pt x="3"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0" name="Freeform 246"/>
            <p:cNvSpPr>
              <a:spLocks/>
            </p:cNvSpPr>
            <p:nvPr userDrawn="1"/>
          </p:nvSpPr>
          <p:spPr bwMode="auto">
            <a:xfrm>
              <a:off x="6959600" y="985838"/>
              <a:ext cx="11113" cy="15875"/>
            </a:xfrm>
            <a:custGeom>
              <a:avLst/>
              <a:gdLst>
                <a:gd name="T0" fmla="*/ 3 w 3"/>
                <a:gd name="T1" fmla="*/ 3 h 4"/>
                <a:gd name="T2" fmla="*/ 3 w 3"/>
                <a:gd name="T3" fmla="*/ 1 h 4"/>
                <a:gd name="T4" fmla="*/ 1 w 3"/>
                <a:gd name="T5" fmla="*/ 0 h 4"/>
                <a:gd name="T6" fmla="*/ 0 w 3"/>
                <a:gd name="T7" fmla="*/ 1 h 4"/>
                <a:gd name="T8" fmla="*/ 0 w 3"/>
                <a:gd name="T9" fmla="*/ 3 h 4"/>
                <a:gd name="T10" fmla="*/ 0 w 3"/>
                <a:gd name="T11" fmla="*/ 3 h 4"/>
                <a:gd name="T12" fmla="*/ 1 w 3"/>
                <a:gd name="T13" fmla="*/ 4 h 4"/>
                <a:gd name="T14" fmla="*/ 3 w 3"/>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3" y="3"/>
                  </a:moveTo>
                  <a:cubicBezTo>
                    <a:pt x="3" y="2"/>
                    <a:pt x="3" y="2"/>
                    <a:pt x="3" y="1"/>
                  </a:cubicBezTo>
                  <a:cubicBezTo>
                    <a:pt x="3" y="0"/>
                    <a:pt x="2" y="0"/>
                    <a:pt x="1" y="0"/>
                  </a:cubicBezTo>
                  <a:cubicBezTo>
                    <a:pt x="1" y="0"/>
                    <a:pt x="0" y="0"/>
                    <a:pt x="0" y="1"/>
                  </a:cubicBezTo>
                  <a:cubicBezTo>
                    <a:pt x="0" y="2"/>
                    <a:pt x="0" y="2"/>
                    <a:pt x="0" y="3"/>
                  </a:cubicBezTo>
                  <a:cubicBezTo>
                    <a:pt x="0" y="3"/>
                    <a:pt x="0" y="3"/>
                    <a:pt x="0" y="3"/>
                  </a:cubicBezTo>
                  <a:cubicBezTo>
                    <a:pt x="0" y="4"/>
                    <a:pt x="0" y="4"/>
                    <a:pt x="1" y="4"/>
                  </a:cubicBezTo>
                  <a:cubicBezTo>
                    <a:pt x="2" y="4"/>
                    <a:pt x="3" y="4"/>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1" name="Freeform 247"/>
            <p:cNvSpPr>
              <a:spLocks/>
            </p:cNvSpPr>
            <p:nvPr userDrawn="1"/>
          </p:nvSpPr>
          <p:spPr bwMode="auto">
            <a:xfrm>
              <a:off x="6964363" y="958850"/>
              <a:ext cx="11113" cy="15875"/>
            </a:xfrm>
            <a:custGeom>
              <a:avLst/>
              <a:gdLst>
                <a:gd name="T0" fmla="*/ 1 w 3"/>
                <a:gd name="T1" fmla="*/ 4 h 4"/>
                <a:gd name="T2" fmla="*/ 1 w 3"/>
                <a:gd name="T3" fmla="*/ 4 h 4"/>
                <a:gd name="T4" fmla="*/ 2 w 3"/>
                <a:gd name="T5" fmla="*/ 3 h 4"/>
                <a:gd name="T6" fmla="*/ 3 w 3"/>
                <a:gd name="T7" fmla="*/ 2 h 4"/>
                <a:gd name="T8" fmla="*/ 2 w 3"/>
                <a:gd name="T9" fmla="*/ 0 h 4"/>
                <a:gd name="T10" fmla="*/ 0 w 3"/>
                <a:gd name="T11" fmla="*/ 1 h 4"/>
                <a:gd name="T12" fmla="*/ 0 w 3"/>
                <a:gd name="T13" fmla="*/ 2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2" y="4"/>
                    <a:pt x="2" y="3"/>
                  </a:cubicBezTo>
                  <a:cubicBezTo>
                    <a:pt x="3" y="3"/>
                    <a:pt x="3" y="2"/>
                    <a:pt x="3" y="2"/>
                  </a:cubicBezTo>
                  <a:cubicBezTo>
                    <a:pt x="3" y="1"/>
                    <a:pt x="3" y="0"/>
                    <a:pt x="2" y="0"/>
                  </a:cubicBezTo>
                  <a:cubicBezTo>
                    <a:pt x="2" y="0"/>
                    <a:pt x="1" y="0"/>
                    <a:pt x="0" y="1"/>
                  </a:cubicBezTo>
                  <a:cubicBezTo>
                    <a:pt x="0" y="1"/>
                    <a:pt x="0" y="2"/>
                    <a:pt x="0" y="2"/>
                  </a:cubicBezTo>
                  <a:cubicBezTo>
                    <a:pt x="0" y="3"/>
                    <a:pt x="0" y="4"/>
                    <a:pt x="1"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2" name="Freeform 248"/>
            <p:cNvSpPr>
              <a:spLocks/>
            </p:cNvSpPr>
            <p:nvPr userDrawn="1"/>
          </p:nvSpPr>
          <p:spPr bwMode="auto">
            <a:xfrm>
              <a:off x="7010400" y="1079500"/>
              <a:ext cx="19050" cy="11113"/>
            </a:xfrm>
            <a:custGeom>
              <a:avLst/>
              <a:gdLst>
                <a:gd name="T0" fmla="*/ 4 w 5"/>
                <a:gd name="T1" fmla="*/ 1 h 3"/>
                <a:gd name="T2" fmla="*/ 2 w 5"/>
                <a:gd name="T3" fmla="*/ 0 h 3"/>
                <a:gd name="T4" fmla="*/ 0 w 5"/>
                <a:gd name="T5" fmla="*/ 0 h 3"/>
                <a:gd name="T6" fmla="*/ 1 w 5"/>
                <a:gd name="T7" fmla="*/ 2 h 3"/>
                <a:gd name="T8" fmla="*/ 2 w 5"/>
                <a:gd name="T9" fmla="*/ 3 h 3"/>
                <a:gd name="T10" fmla="*/ 3 w 5"/>
                <a:gd name="T11" fmla="*/ 3 h 3"/>
                <a:gd name="T12" fmla="*/ 4 w 5"/>
                <a:gd name="T13" fmla="*/ 2 h 3"/>
                <a:gd name="T14" fmla="*/ 4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4" y="1"/>
                  </a:moveTo>
                  <a:cubicBezTo>
                    <a:pt x="3" y="0"/>
                    <a:pt x="3" y="0"/>
                    <a:pt x="2" y="0"/>
                  </a:cubicBezTo>
                  <a:cubicBezTo>
                    <a:pt x="1" y="0"/>
                    <a:pt x="1" y="0"/>
                    <a:pt x="0" y="0"/>
                  </a:cubicBezTo>
                  <a:cubicBezTo>
                    <a:pt x="0" y="1"/>
                    <a:pt x="0" y="2"/>
                    <a:pt x="1" y="2"/>
                  </a:cubicBezTo>
                  <a:cubicBezTo>
                    <a:pt x="1" y="3"/>
                    <a:pt x="2" y="3"/>
                    <a:pt x="2" y="3"/>
                  </a:cubicBezTo>
                  <a:cubicBezTo>
                    <a:pt x="3" y="3"/>
                    <a:pt x="3" y="3"/>
                    <a:pt x="3" y="3"/>
                  </a:cubicBezTo>
                  <a:cubicBezTo>
                    <a:pt x="4" y="3"/>
                    <a:pt x="4" y="3"/>
                    <a:pt x="4" y="2"/>
                  </a:cubicBezTo>
                  <a:cubicBezTo>
                    <a:pt x="5" y="2"/>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3" name="Freeform 249"/>
            <p:cNvSpPr>
              <a:spLocks/>
            </p:cNvSpPr>
            <p:nvPr userDrawn="1"/>
          </p:nvSpPr>
          <p:spPr bwMode="auto">
            <a:xfrm>
              <a:off x="7134225" y="1044575"/>
              <a:ext cx="14288" cy="15875"/>
            </a:xfrm>
            <a:custGeom>
              <a:avLst/>
              <a:gdLst>
                <a:gd name="T0" fmla="*/ 4 w 4"/>
                <a:gd name="T1" fmla="*/ 0 h 4"/>
                <a:gd name="T2" fmla="*/ 2 w 4"/>
                <a:gd name="T3" fmla="*/ 1 h 4"/>
                <a:gd name="T4" fmla="*/ 1 w 4"/>
                <a:gd name="T5" fmla="*/ 2 h 4"/>
                <a:gd name="T6" fmla="*/ 1 w 4"/>
                <a:gd name="T7" fmla="*/ 4 h 4"/>
                <a:gd name="T8" fmla="*/ 2 w 4"/>
                <a:gd name="T9" fmla="*/ 4 h 4"/>
                <a:gd name="T10" fmla="*/ 3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3" y="0"/>
                    <a:pt x="2" y="0"/>
                    <a:pt x="2" y="1"/>
                  </a:cubicBezTo>
                  <a:cubicBezTo>
                    <a:pt x="1" y="1"/>
                    <a:pt x="1" y="2"/>
                    <a:pt x="1" y="2"/>
                  </a:cubicBezTo>
                  <a:cubicBezTo>
                    <a:pt x="0" y="3"/>
                    <a:pt x="0" y="4"/>
                    <a:pt x="1" y="4"/>
                  </a:cubicBezTo>
                  <a:cubicBezTo>
                    <a:pt x="1" y="4"/>
                    <a:pt x="1" y="4"/>
                    <a:pt x="2" y="4"/>
                  </a:cubicBezTo>
                  <a:cubicBezTo>
                    <a:pt x="2" y="4"/>
                    <a:pt x="3" y="4"/>
                    <a:pt x="3" y="4"/>
                  </a:cubicBezTo>
                  <a:cubicBezTo>
                    <a:pt x="3" y="3"/>
                    <a:pt x="4" y="3"/>
                    <a:pt x="4" y="2"/>
                  </a:cubicBezTo>
                  <a:cubicBezTo>
                    <a:pt x="4" y="2"/>
                    <a:pt x="4"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4" name="Freeform 250"/>
            <p:cNvSpPr>
              <a:spLocks/>
            </p:cNvSpPr>
            <p:nvPr userDrawn="1"/>
          </p:nvSpPr>
          <p:spPr bwMode="auto">
            <a:xfrm>
              <a:off x="7118350" y="917575"/>
              <a:ext cx="19050" cy="14288"/>
            </a:xfrm>
            <a:custGeom>
              <a:avLst/>
              <a:gdLst>
                <a:gd name="T0" fmla="*/ 4 w 5"/>
                <a:gd name="T1" fmla="*/ 2 h 4"/>
                <a:gd name="T2" fmla="*/ 3 w 5"/>
                <a:gd name="T3" fmla="*/ 1 h 4"/>
                <a:gd name="T4" fmla="*/ 1 w 5"/>
                <a:gd name="T5" fmla="*/ 1 h 4"/>
                <a:gd name="T6" fmla="*/ 1 w 5"/>
                <a:gd name="T7" fmla="*/ 3 h 4"/>
                <a:gd name="T8" fmla="*/ 2 w 5"/>
                <a:gd name="T9" fmla="*/ 4 h 4"/>
                <a:gd name="T10" fmla="*/ 3 w 5"/>
                <a:gd name="T11" fmla="*/ 4 h 4"/>
                <a:gd name="T12" fmla="*/ 4 w 5"/>
                <a:gd name="T13" fmla="*/ 4 h 4"/>
                <a:gd name="T14" fmla="*/ 4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2"/>
                  </a:moveTo>
                  <a:cubicBezTo>
                    <a:pt x="4" y="1"/>
                    <a:pt x="3" y="1"/>
                    <a:pt x="3" y="1"/>
                  </a:cubicBezTo>
                  <a:cubicBezTo>
                    <a:pt x="2" y="0"/>
                    <a:pt x="1" y="0"/>
                    <a:pt x="1" y="1"/>
                  </a:cubicBezTo>
                  <a:cubicBezTo>
                    <a:pt x="0" y="1"/>
                    <a:pt x="1" y="2"/>
                    <a:pt x="1" y="3"/>
                  </a:cubicBezTo>
                  <a:cubicBezTo>
                    <a:pt x="2" y="3"/>
                    <a:pt x="2" y="3"/>
                    <a:pt x="2" y="4"/>
                  </a:cubicBezTo>
                  <a:cubicBezTo>
                    <a:pt x="3" y="4"/>
                    <a:pt x="3" y="4"/>
                    <a:pt x="3" y="4"/>
                  </a:cubicBezTo>
                  <a:cubicBezTo>
                    <a:pt x="4" y="4"/>
                    <a:pt x="4" y="4"/>
                    <a:pt x="4" y="4"/>
                  </a:cubicBezTo>
                  <a:cubicBezTo>
                    <a:pt x="5" y="3"/>
                    <a:pt x="5" y="2"/>
                    <a:pt x="4"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5" name="Freeform 251"/>
            <p:cNvSpPr>
              <a:spLocks/>
            </p:cNvSpPr>
            <p:nvPr userDrawn="1"/>
          </p:nvSpPr>
          <p:spPr bwMode="auto">
            <a:xfrm>
              <a:off x="7148513" y="1017588"/>
              <a:ext cx="12700" cy="19050"/>
            </a:xfrm>
            <a:custGeom>
              <a:avLst/>
              <a:gdLst>
                <a:gd name="T0" fmla="*/ 2 w 3"/>
                <a:gd name="T1" fmla="*/ 1 h 5"/>
                <a:gd name="T2" fmla="*/ 0 w 3"/>
                <a:gd name="T3" fmla="*/ 2 h 5"/>
                <a:gd name="T4" fmla="*/ 0 w 3"/>
                <a:gd name="T5" fmla="*/ 3 h 5"/>
                <a:gd name="T6" fmla="*/ 1 w 3"/>
                <a:gd name="T7" fmla="*/ 5 h 5"/>
                <a:gd name="T8" fmla="*/ 1 w 3"/>
                <a:gd name="T9" fmla="*/ 5 h 5"/>
                <a:gd name="T10" fmla="*/ 2 w 3"/>
                <a:gd name="T11" fmla="*/ 4 h 5"/>
                <a:gd name="T12" fmla="*/ 3 w 3"/>
                <a:gd name="T13" fmla="*/ 2 h 5"/>
                <a:gd name="T14" fmla="*/ 2 w 3"/>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2" y="1"/>
                  </a:moveTo>
                  <a:cubicBezTo>
                    <a:pt x="1" y="0"/>
                    <a:pt x="1" y="1"/>
                    <a:pt x="0" y="2"/>
                  </a:cubicBezTo>
                  <a:cubicBezTo>
                    <a:pt x="0" y="2"/>
                    <a:pt x="0" y="3"/>
                    <a:pt x="0" y="3"/>
                  </a:cubicBezTo>
                  <a:cubicBezTo>
                    <a:pt x="0" y="4"/>
                    <a:pt x="0" y="5"/>
                    <a:pt x="1" y="5"/>
                  </a:cubicBezTo>
                  <a:cubicBezTo>
                    <a:pt x="1" y="5"/>
                    <a:pt x="1" y="5"/>
                    <a:pt x="1" y="5"/>
                  </a:cubicBezTo>
                  <a:cubicBezTo>
                    <a:pt x="2" y="5"/>
                    <a:pt x="2" y="5"/>
                    <a:pt x="2" y="4"/>
                  </a:cubicBezTo>
                  <a:cubicBezTo>
                    <a:pt x="3" y="4"/>
                    <a:pt x="3" y="3"/>
                    <a:pt x="3" y="2"/>
                  </a:cubicBezTo>
                  <a:cubicBezTo>
                    <a:pt x="3" y="2"/>
                    <a:pt x="3" y="1"/>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6" name="Freeform 252"/>
            <p:cNvSpPr>
              <a:spLocks/>
            </p:cNvSpPr>
            <p:nvPr userDrawn="1"/>
          </p:nvSpPr>
          <p:spPr bwMode="auto">
            <a:xfrm>
              <a:off x="7153275" y="990600"/>
              <a:ext cx="11113" cy="19050"/>
            </a:xfrm>
            <a:custGeom>
              <a:avLst/>
              <a:gdLst>
                <a:gd name="T0" fmla="*/ 2 w 3"/>
                <a:gd name="T1" fmla="*/ 0 h 5"/>
                <a:gd name="T2" fmla="*/ 0 w 3"/>
                <a:gd name="T3" fmla="*/ 2 h 5"/>
                <a:gd name="T4" fmla="*/ 0 w 3"/>
                <a:gd name="T5" fmla="*/ 4 h 5"/>
                <a:gd name="T6" fmla="*/ 2 w 3"/>
                <a:gd name="T7" fmla="*/ 5 h 5"/>
                <a:gd name="T8" fmla="*/ 2 w 3"/>
                <a:gd name="T9" fmla="*/ 5 h 5"/>
                <a:gd name="T10" fmla="*/ 3 w 3"/>
                <a:gd name="T11" fmla="*/ 4 h 5"/>
                <a:gd name="T12" fmla="*/ 3 w 3"/>
                <a:gd name="T13" fmla="*/ 2 h 5"/>
                <a:gd name="T14" fmla="*/ 3 w 3"/>
                <a:gd name="T15" fmla="*/ 2 h 5"/>
                <a:gd name="T16" fmla="*/ 2 w 3"/>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2" y="0"/>
                  </a:moveTo>
                  <a:cubicBezTo>
                    <a:pt x="1" y="0"/>
                    <a:pt x="0" y="1"/>
                    <a:pt x="0" y="2"/>
                  </a:cubicBezTo>
                  <a:cubicBezTo>
                    <a:pt x="0" y="2"/>
                    <a:pt x="0" y="3"/>
                    <a:pt x="0" y="4"/>
                  </a:cubicBezTo>
                  <a:cubicBezTo>
                    <a:pt x="0" y="4"/>
                    <a:pt x="1" y="5"/>
                    <a:pt x="2" y="5"/>
                  </a:cubicBezTo>
                  <a:cubicBezTo>
                    <a:pt x="2" y="5"/>
                    <a:pt x="2" y="5"/>
                    <a:pt x="2" y="5"/>
                  </a:cubicBezTo>
                  <a:cubicBezTo>
                    <a:pt x="2" y="5"/>
                    <a:pt x="3" y="4"/>
                    <a:pt x="3" y="4"/>
                  </a:cubicBezTo>
                  <a:cubicBezTo>
                    <a:pt x="3" y="3"/>
                    <a:pt x="3" y="2"/>
                    <a:pt x="3" y="2"/>
                  </a:cubicBezTo>
                  <a:cubicBezTo>
                    <a:pt x="3" y="2"/>
                    <a:pt x="3" y="2"/>
                    <a:pt x="3" y="2"/>
                  </a:cubicBezTo>
                  <a:cubicBezTo>
                    <a:pt x="3" y="1"/>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7" name="Freeform 253"/>
            <p:cNvSpPr>
              <a:spLocks/>
            </p:cNvSpPr>
            <p:nvPr userDrawn="1"/>
          </p:nvSpPr>
          <p:spPr bwMode="auto">
            <a:xfrm>
              <a:off x="7113588" y="1063625"/>
              <a:ext cx="20638" cy="15875"/>
            </a:xfrm>
            <a:custGeom>
              <a:avLst/>
              <a:gdLst>
                <a:gd name="T0" fmla="*/ 2 w 5"/>
                <a:gd name="T1" fmla="*/ 1 h 4"/>
                <a:gd name="T2" fmla="*/ 1 w 5"/>
                <a:gd name="T3" fmla="*/ 2 h 4"/>
                <a:gd name="T4" fmla="*/ 1 w 5"/>
                <a:gd name="T5" fmla="*/ 4 h 4"/>
                <a:gd name="T6" fmla="*/ 2 w 5"/>
                <a:gd name="T7" fmla="*/ 4 h 4"/>
                <a:gd name="T8" fmla="*/ 2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2"/>
                    <a:pt x="1" y="2"/>
                  </a:cubicBezTo>
                  <a:cubicBezTo>
                    <a:pt x="0" y="2"/>
                    <a:pt x="0" y="3"/>
                    <a:pt x="1" y="4"/>
                  </a:cubicBezTo>
                  <a:cubicBezTo>
                    <a:pt x="1" y="4"/>
                    <a:pt x="1" y="4"/>
                    <a:pt x="2" y="4"/>
                  </a:cubicBezTo>
                  <a:cubicBezTo>
                    <a:pt x="2" y="4"/>
                    <a:pt x="2" y="4"/>
                    <a:pt x="2" y="4"/>
                  </a:cubicBezTo>
                  <a:cubicBezTo>
                    <a:pt x="3" y="4"/>
                    <a:pt x="3" y="3"/>
                    <a:pt x="4" y="3"/>
                  </a:cubicBezTo>
                  <a:cubicBezTo>
                    <a:pt x="5" y="2"/>
                    <a:pt x="5" y="2"/>
                    <a:pt x="4" y="1"/>
                  </a:cubicBezTo>
                  <a:cubicBezTo>
                    <a:pt x="4" y="1"/>
                    <a:pt x="3"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8" name="Freeform 254"/>
            <p:cNvSpPr>
              <a:spLocks/>
            </p:cNvSpPr>
            <p:nvPr userDrawn="1"/>
          </p:nvSpPr>
          <p:spPr bwMode="auto">
            <a:xfrm>
              <a:off x="7091363" y="1079500"/>
              <a:ext cx="19050" cy="14288"/>
            </a:xfrm>
            <a:custGeom>
              <a:avLst/>
              <a:gdLst>
                <a:gd name="T0" fmla="*/ 2 w 5"/>
                <a:gd name="T1" fmla="*/ 1 h 4"/>
                <a:gd name="T2" fmla="*/ 1 w 5"/>
                <a:gd name="T3" fmla="*/ 1 h 4"/>
                <a:gd name="T4" fmla="*/ 0 w 5"/>
                <a:gd name="T5" fmla="*/ 3 h 4"/>
                <a:gd name="T6" fmla="*/ 1 w 5"/>
                <a:gd name="T7" fmla="*/ 4 h 4"/>
                <a:gd name="T8" fmla="*/ 2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1"/>
                    <a:pt x="1" y="1"/>
                  </a:cubicBezTo>
                  <a:cubicBezTo>
                    <a:pt x="0" y="2"/>
                    <a:pt x="0" y="2"/>
                    <a:pt x="0" y="3"/>
                  </a:cubicBezTo>
                  <a:cubicBezTo>
                    <a:pt x="0" y="4"/>
                    <a:pt x="1" y="4"/>
                    <a:pt x="1" y="4"/>
                  </a:cubicBezTo>
                  <a:cubicBezTo>
                    <a:pt x="2" y="4"/>
                    <a:pt x="2" y="4"/>
                    <a:pt x="2" y="4"/>
                  </a:cubicBezTo>
                  <a:cubicBezTo>
                    <a:pt x="2" y="4"/>
                    <a:pt x="3" y="3"/>
                    <a:pt x="4" y="3"/>
                  </a:cubicBezTo>
                  <a:cubicBezTo>
                    <a:pt x="4" y="3"/>
                    <a:pt x="5" y="2"/>
                    <a:pt x="4" y="1"/>
                  </a:cubicBezTo>
                  <a:cubicBezTo>
                    <a:pt x="4" y="1"/>
                    <a:pt x="3"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299" name="Freeform 255"/>
            <p:cNvSpPr>
              <a:spLocks/>
            </p:cNvSpPr>
            <p:nvPr userDrawn="1"/>
          </p:nvSpPr>
          <p:spPr bwMode="auto">
            <a:xfrm>
              <a:off x="7037388" y="1087438"/>
              <a:ext cx="14288" cy="11113"/>
            </a:xfrm>
            <a:custGeom>
              <a:avLst/>
              <a:gdLst>
                <a:gd name="T0" fmla="*/ 3 w 4"/>
                <a:gd name="T1" fmla="*/ 1 h 3"/>
                <a:gd name="T2" fmla="*/ 1 w 4"/>
                <a:gd name="T3" fmla="*/ 0 h 3"/>
                <a:gd name="T4" fmla="*/ 0 w 4"/>
                <a:gd name="T5" fmla="*/ 1 h 3"/>
                <a:gd name="T6" fmla="*/ 1 w 4"/>
                <a:gd name="T7" fmla="*/ 3 h 3"/>
                <a:gd name="T8" fmla="*/ 3 w 4"/>
                <a:gd name="T9" fmla="*/ 3 h 3"/>
                <a:gd name="T10" fmla="*/ 3 w 4"/>
                <a:gd name="T11" fmla="*/ 3 h 3"/>
                <a:gd name="T12" fmla="*/ 4 w 4"/>
                <a:gd name="T13" fmla="*/ 2 h 3"/>
                <a:gd name="T14" fmla="*/ 3 w 4"/>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3" y="1"/>
                  </a:moveTo>
                  <a:cubicBezTo>
                    <a:pt x="3" y="0"/>
                    <a:pt x="2" y="0"/>
                    <a:pt x="1" y="0"/>
                  </a:cubicBezTo>
                  <a:cubicBezTo>
                    <a:pt x="1" y="0"/>
                    <a:pt x="0" y="1"/>
                    <a:pt x="0" y="1"/>
                  </a:cubicBezTo>
                  <a:cubicBezTo>
                    <a:pt x="0" y="2"/>
                    <a:pt x="0" y="3"/>
                    <a:pt x="1" y="3"/>
                  </a:cubicBezTo>
                  <a:cubicBezTo>
                    <a:pt x="1" y="3"/>
                    <a:pt x="2" y="3"/>
                    <a:pt x="3" y="3"/>
                  </a:cubicBezTo>
                  <a:cubicBezTo>
                    <a:pt x="3" y="3"/>
                    <a:pt x="3" y="3"/>
                    <a:pt x="3" y="3"/>
                  </a:cubicBezTo>
                  <a:cubicBezTo>
                    <a:pt x="4" y="3"/>
                    <a:pt x="4" y="3"/>
                    <a:pt x="4" y="2"/>
                  </a:cubicBezTo>
                  <a:cubicBezTo>
                    <a:pt x="4" y="1"/>
                    <a:pt x="4" y="1"/>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00" name="Freeform 256"/>
            <p:cNvSpPr>
              <a:spLocks/>
            </p:cNvSpPr>
            <p:nvPr userDrawn="1"/>
          </p:nvSpPr>
          <p:spPr bwMode="auto">
            <a:xfrm>
              <a:off x="7064375" y="1087438"/>
              <a:ext cx="19050" cy="11113"/>
            </a:xfrm>
            <a:custGeom>
              <a:avLst/>
              <a:gdLst>
                <a:gd name="T0" fmla="*/ 3 w 5"/>
                <a:gd name="T1" fmla="*/ 1 h 3"/>
                <a:gd name="T2" fmla="*/ 1 w 5"/>
                <a:gd name="T3" fmla="*/ 1 h 3"/>
                <a:gd name="T4" fmla="*/ 0 w 5"/>
                <a:gd name="T5" fmla="*/ 2 h 3"/>
                <a:gd name="T6" fmla="*/ 1 w 5"/>
                <a:gd name="T7" fmla="*/ 3 h 3"/>
                <a:gd name="T8" fmla="*/ 1 w 5"/>
                <a:gd name="T9" fmla="*/ 3 h 3"/>
                <a:gd name="T10" fmla="*/ 3 w 5"/>
                <a:gd name="T11" fmla="*/ 3 h 3"/>
                <a:gd name="T12" fmla="*/ 4 w 5"/>
                <a:gd name="T13" fmla="*/ 2 h 3"/>
                <a:gd name="T14" fmla="*/ 3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3" y="1"/>
                  </a:moveTo>
                  <a:cubicBezTo>
                    <a:pt x="2" y="1"/>
                    <a:pt x="2" y="1"/>
                    <a:pt x="1" y="1"/>
                  </a:cubicBezTo>
                  <a:cubicBezTo>
                    <a:pt x="0" y="1"/>
                    <a:pt x="0" y="1"/>
                    <a:pt x="0" y="2"/>
                  </a:cubicBezTo>
                  <a:cubicBezTo>
                    <a:pt x="0" y="3"/>
                    <a:pt x="1" y="3"/>
                    <a:pt x="1" y="3"/>
                  </a:cubicBezTo>
                  <a:cubicBezTo>
                    <a:pt x="1" y="3"/>
                    <a:pt x="1" y="3"/>
                    <a:pt x="1" y="3"/>
                  </a:cubicBezTo>
                  <a:cubicBezTo>
                    <a:pt x="2" y="3"/>
                    <a:pt x="3" y="3"/>
                    <a:pt x="3" y="3"/>
                  </a:cubicBezTo>
                  <a:cubicBezTo>
                    <a:pt x="4" y="3"/>
                    <a:pt x="5" y="2"/>
                    <a:pt x="4" y="2"/>
                  </a:cubicBezTo>
                  <a:cubicBezTo>
                    <a:pt x="4" y="1"/>
                    <a:pt x="4" y="0"/>
                    <a:pt x="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01" name="Freeform 257"/>
            <p:cNvSpPr>
              <a:spLocks/>
            </p:cNvSpPr>
            <p:nvPr userDrawn="1"/>
          </p:nvSpPr>
          <p:spPr bwMode="auto">
            <a:xfrm>
              <a:off x="7013575" y="901700"/>
              <a:ext cx="19050" cy="11113"/>
            </a:xfrm>
            <a:custGeom>
              <a:avLst/>
              <a:gdLst>
                <a:gd name="T0" fmla="*/ 5 w 5"/>
                <a:gd name="T1" fmla="*/ 1 h 3"/>
                <a:gd name="T2" fmla="*/ 3 w 5"/>
                <a:gd name="T3" fmla="*/ 0 h 3"/>
                <a:gd name="T4" fmla="*/ 1 w 5"/>
                <a:gd name="T5" fmla="*/ 1 h 3"/>
                <a:gd name="T6" fmla="*/ 1 w 5"/>
                <a:gd name="T7" fmla="*/ 2 h 3"/>
                <a:gd name="T8" fmla="*/ 2 w 5"/>
                <a:gd name="T9" fmla="*/ 3 h 3"/>
                <a:gd name="T10" fmla="*/ 2 w 5"/>
                <a:gd name="T11" fmla="*/ 3 h 3"/>
                <a:gd name="T12" fmla="*/ 4 w 5"/>
                <a:gd name="T13" fmla="*/ 2 h 3"/>
                <a:gd name="T14" fmla="*/ 5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5" y="1"/>
                  </a:moveTo>
                  <a:cubicBezTo>
                    <a:pt x="5" y="0"/>
                    <a:pt x="4" y="0"/>
                    <a:pt x="3" y="0"/>
                  </a:cubicBezTo>
                  <a:cubicBezTo>
                    <a:pt x="2" y="0"/>
                    <a:pt x="2" y="0"/>
                    <a:pt x="1" y="1"/>
                  </a:cubicBezTo>
                  <a:cubicBezTo>
                    <a:pt x="1" y="1"/>
                    <a:pt x="0" y="2"/>
                    <a:pt x="1" y="2"/>
                  </a:cubicBezTo>
                  <a:cubicBezTo>
                    <a:pt x="1" y="3"/>
                    <a:pt x="1" y="3"/>
                    <a:pt x="2" y="3"/>
                  </a:cubicBezTo>
                  <a:cubicBezTo>
                    <a:pt x="2" y="3"/>
                    <a:pt x="2" y="3"/>
                    <a:pt x="2" y="3"/>
                  </a:cubicBezTo>
                  <a:cubicBezTo>
                    <a:pt x="3" y="3"/>
                    <a:pt x="4" y="3"/>
                    <a:pt x="4" y="2"/>
                  </a:cubicBezTo>
                  <a:cubicBezTo>
                    <a:pt x="5" y="2"/>
                    <a:pt x="5" y="1"/>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sp>
          <p:nvSpPr>
            <p:cNvPr id="302" name="Freeform 258"/>
            <p:cNvSpPr>
              <a:spLocks/>
            </p:cNvSpPr>
            <p:nvPr userDrawn="1"/>
          </p:nvSpPr>
          <p:spPr bwMode="auto">
            <a:xfrm>
              <a:off x="7094538" y="901700"/>
              <a:ext cx="19050" cy="15875"/>
            </a:xfrm>
            <a:custGeom>
              <a:avLst/>
              <a:gdLst>
                <a:gd name="T0" fmla="*/ 4 w 5"/>
                <a:gd name="T1" fmla="*/ 1 h 4"/>
                <a:gd name="T2" fmla="*/ 2 w 5"/>
                <a:gd name="T3" fmla="*/ 1 h 4"/>
                <a:gd name="T4" fmla="*/ 1 w 5"/>
                <a:gd name="T5" fmla="*/ 1 h 4"/>
                <a:gd name="T6" fmla="*/ 1 w 5"/>
                <a:gd name="T7" fmla="*/ 3 h 4"/>
                <a:gd name="T8" fmla="*/ 3 w 5"/>
                <a:gd name="T9" fmla="*/ 4 h 4"/>
                <a:gd name="T10" fmla="*/ 4 w 5"/>
                <a:gd name="T11" fmla="*/ 4 h 4"/>
                <a:gd name="T12" fmla="*/ 5 w 5"/>
                <a:gd name="T13" fmla="*/ 3 h 4"/>
                <a:gd name="T14" fmla="*/ 4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1"/>
                  </a:moveTo>
                  <a:cubicBezTo>
                    <a:pt x="4" y="1"/>
                    <a:pt x="3" y="1"/>
                    <a:pt x="2" y="1"/>
                  </a:cubicBezTo>
                  <a:cubicBezTo>
                    <a:pt x="2" y="0"/>
                    <a:pt x="1" y="1"/>
                    <a:pt x="1" y="1"/>
                  </a:cubicBezTo>
                  <a:cubicBezTo>
                    <a:pt x="0" y="2"/>
                    <a:pt x="1" y="3"/>
                    <a:pt x="1" y="3"/>
                  </a:cubicBezTo>
                  <a:cubicBezTo>
                    <a:pt x="2" y="3"/>
                    <a:pt x="2" y="4"/>
                    <a:pt x="3" y="4"/>
                  </a:cubicBezTo>
                  <a:cubicBezTo>
                    <a:pt x="3" y="4"/>
                    <a:pt x="3" y="4"/>
                    <a:pt x="4" y="4"/>
                  </a:cubicBezTo>
                  <a:cubicBezTo>
                    <a:pt x="4" y="4"/>
                    <a:pt x="4" y="4"/>
                    <a:pt x="5" y="3"/>
                  </a:cubicBezTo>
                  <a:cubicBezTo>
                    <a:pt x="5" y="3"/>
                    <a:pt x="5" y="2"/>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sz="1800"/>
            </a:p>
          </p:txBody>
        </p:sp>
      </p:grpSp>
    </p:spTree>
    <p:extLst>
      <p:ext uri="{BB962C8B-B14F-4D97-AF65-F5344CB8AC3E}">
        <p14:creationId xmlns:p14="http://schemas.microsoft.com/office/powerpoint/2010/main" val="2496780939"/>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5500" y="731838"/>
            <a:ext cx="8763000" cy="792162"/>
          </a:xfrm>
        </p:spPr>
        <p:txBody>
          <a:bodyPr/>
          <a:lstStyle>
            <a:lvl1pPr>
              <a:defRPr>
                <a:solidFill>
                  <a:schemeClr val="tx1">
                    <a:lumMod val="85000"/>
                    <a:lumOff val="15000"/>
                  </a:schemeClr>
                </a:solidFill>
                <a:latin typeface="+mj-lt"/>
              </a:defRPr>
            </a:lvl1pPr>
          </a:lstStyle>
          <a:p>
            <a:r>
              <a:rPr lang="en-US"/>
              <a:t>Click to edit Master title style</a:t>
            </a:r>
            <a:endParaRPr lang="en-CA"/>
          </a:p>
        </p:txBody>
      </p:sp>
    </p:spTree>
    <p:extLst>
      <p:ext uri="{BB962C8B-B14F-4D97-AF65-F5344CB8AC3E}">
        <p14:creationId xmlns:p14="http://schemas.microsoft.com/office/powerpoint/2010/main" val="2050180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4B517-E49B-41B6-9DBC-23634E0F1CDC}" type="slidenum">
              <a:rPr lang="en-CA" smtClean="0"/>
              <a:t>‹#›</a:t>
            </a:fld>
            <a:endParaRPr lang="en-CA"/>
          </a:p>
        </p:txBody>
      </p:sp>
      <p:sp>
        <p:nvSpPr>
          <p:cNvPr id="3" name="hl"/>
          <p:cNvSpPr txBox="1"/>
          <p:nvPr userDrawn="1"/>
        </p:nvSpPr>
        <p:spPr>
          <a:xfrm>
            <a:off x="0" y="0"/>
            <a:ext cx="12192000" cy="369332"/>
          </a:xfrm>
          <a:prstGeom prst="rect">
            <a:avLst/>
          </a:prstGeom>
          <a:noFill/>
        </p:spPr>
        <p:txBody>
          <a:bodyPr vert="horz" rtlCol="0">
            <a:spAutoFit/>
          </a:bodyPr>
          <a:lstStyle/>
          <a:p>
            <a:endParaRPr lang="en-CA" sz="1800">
              <a:solidFill>
                <a:schemeClr val="tx1"/>
              </a:solidFill>
            </a:endParaRPr>
          </a:p>
        </p:txBody>
      </p:sp>
      <p:sp>
        <p:nvSpPr>
          <p:cNvPr id="2" name="MSIPCMContentMarking" descr="{&quot;HashCode&quot;:-1880398799,&quot;Placement&quot;:&quot;Header&quot;,&quot;Top&quot;:0.0,&quot;Left&quot;:502.4445,&quot;SlideWidth&quot;:720,&quot;SlideHeight&quot;:540}">
            <a:extLst>
              <a:ext uri="{FF2B5EF4-FFF2-40B4-BE49-F238E27FC236}">
                <a16:creationId xmlns:a16="http://schemas.microsoft.com/office/drawing/2014/main" id="{1D40141A-444B-49E9-B2CA-E6BD9961A9B0}"/>
              </a:ext>
            </a:extLst>
          </p:cNvPr>
          <p:cNvSpPr txBox="1"/>
          <p:nvPr userDrawn="1"/>
        </p:nvSpPr>
        <p:spPr>
          <a:xfrm>
            <a:off x="8508060" y="48041"/>
            <a:ext cx="3683939" cy="184666"/>
          </a:xfrm>
          <a:prstGeom prst="rect">
            <a:avLst/>
          </a:prstGeom>
          <a:noFill/>
        </p:spPr>
        <p:txBody>
          <a:bodyPr vert="horz" wrap="square" lIns="0" tIns="0" rIns="0" bIns="0" rtlCol="0" anchor="ctr" anchorCtr="1">
            <a:spAutoFit/>
          </a:bodyPr>
          <a:lstStyle/>
          <a:p>
            <a:pPr algn="r">
              <a:spcBef>
                <a:spcPts val="0"/>
              </a:spcBef>
              <a:spcAft>
                <a:spcPts val="0"/>
              </a:spcAft>
            </a:pPr>
            <a:r>
              <a:rPr lang="en-CA" sz="1200">
                <a:solidFill>
                  <a:srgbClr val="000000"/>
                </a:solidFill>
                <a:latin typeface="Arial" panose="020B0604020202020204" pitchFamily="34" charset="0"/>
              </a:rPr>
              <a:t>UNCLASSIFIED / NON CLASSIFIÉ</a:t>
            </a:r>
          </a:p>
        </p:txBody>
      </p:sp>
    </p:spTree>
    <p:extLst>
      <p:ext uri="{BB962C8B-B14F-4D97-AF65-F5344CB8AC3E}">
        <p14:creationId xmlns:p14="http://schemas.microsoft.com/office/powerpoint/2010/main" val="3236022259"/>
      </p:ext>
    </p:extLst>
  </p:cSld>
  <p:clrMap bg1="lt1" tx1="dk1" bg2="lt2" tx2="dk2" accent1="accent1" accent2="accent2" accent3="accent3" accent4="accent4" accent5="accent5" accent6="accent6" hlink="hlink" folHlink="folHlink"/>
  <p:sldLayoutIdLst>
    <p:sldLayoutId id="2147483667" r:id="rId1"/>
    <p:sldLayoutId id="2147483649" r:id="rId2"/>
    <p:sldLayoutId id="2147483651" r:id="rId3"/>
    <p:sldLayoutId id="2147483663" r:id="rId4"/>
    <p:sldLayoutId id="2147483664" r:id="rId5"/>
    <p:sldLayoutId id="2147483666" r:id="rId6"/>
    <p:sldLayoutId id="2147483662" r:id="rId7"/>
    <p:sldLayoutId id="2147483661" r:id="rId8"/>
    <p:sldLayoutId id="2147483668"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mentalhealthcommission.ca/national-standard/"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slide" Target="slide19.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hyperlink" Target="https://www.canada.ca/en/government/publicservice/wellness-inclusion-diversity-public-service/health-wellness-public-servants/mental-health-workplace/federal-public-service-workplace-mental-health-strategy.html" TargetMode="Externa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3.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14.xml"/><Relationship Id="rId7" Type="http://schemas.openxmlformats.org/officeDocument/2006/relationships/hyperlink" Target="https://www150.statcan.gc.ca/n1/pub/82-003-x/2021012/article/00001-eng.htm" TargetMode="Externa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4.xml"/><Relationship Id="rId5" Type="http://schemas.openxmlformats.org/officeDocument/2006/relationships/slideLayout" Target="../slideLayouts/slideLayout3.xml"/><Relationship Id="rId4" Type="http://schemas.openxmlformats.org/officeDocument/2006/relationships/tags" Target="../tags/tag15.xml"/><Relationship Id="rId9" Type="http://schemas.openxmlformats.org/officeDocument/2006/relationships/image" Target="../media/image23.svg"/></Relationships>
</file>

<file path=ppt/slides/_rels/slide6.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5.sv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hyperlink" Target="https://gcxgce.sharepoint.com/teams/10001267/SitePages/Home.aspx" TargetMode="External"/><Relationship Id="rId3" Type="http://schemas.openxmlformats.org/officeDocument/2006/relationships/tags" Target="../tags/tag18.xml"/><Relationship Id="rId7" Type="http://schemas.openxmlformats.org/officeDocument/2006/relationships/hyperlink" Target="https://www.canada.ca/en/government/publicservice/wellness-inclusion-diversity-public-service/health-wellness-public-servants/mental-health-workplace.html?utm_campaign=not-applicable&amp;utm_medium=vanity-url&amp;utm_source=canada-ca_gcmentalhealth" TargetMode="Externa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hyperlink" Target="https://intranet.canada.ca/hr-rh/hw-ms/ww-mmt/mhw-smt/index-eng.asp" TargetMode="External"/><Relationship Id="rId5" Type="http://schemas.openxmlformats.org/officeDocument/2006/relationships/hyperlink" Target="mailto:GCMentalHealth@tbs-sct.gc.ca" TargetMode="External"/><Relationship Id="rId10" Type="http://schemas.openxmlformats.org/officeDocument/2006/relationships/image" Target="../media/image41.svg"/><Relationship Id="rId4" Type="http://schemas.openxmlformats.org/officeDocument/2006/relationships/slideLayout" Target="../slideLayouts/slideLayout3.xml"/><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1584" y="2060849"/>
            <a:ext cx="7702550" cy="613891"/>
          </a:xfrm>
        </p:spPr>
        <p:txBody>
          <a:bodyPr lIns="91440" tIns="45720" rIns="91440" bIns="45720" anchor="t"/>
          <a:lstStyle/>
          <a:p>
            <a:r>
              <a:rPr lang="en-US"/>
              <a:t>Federal Public Service Workplace Mental Health Dashboard </a:t>
            </a:r>
            <a:br>
              <a:rPr lang="en-US"/>
            </a:br>
            <a:br>
              <a:rPr lang="en-US"/>
            </a:br>
            <a:endParaRPr lang="en-US"/>
          </a:p>
        </p:txBody>
      </p:sp>
      <p:sp>
        <p:nvSpPr>
          <p:cNvPr id="6" name="Text Placeholder 5">
            <a:extLst>
              <a:ext uri="{FF2B5EF4-FFF2-40B4-BE49-F238E27FC236}">
                <a16:creationId xmlns:a16="http://schemas.microsoft.com/office/drawing/2014/main" id="{F4606081-0AEA-405C-A5A9-98D7954983BE}"/>
              </a:ext>
            </a:extLst>
          </p:cNvPr>
          <p:cNvSpPr>
            <a:spLocks noGrp="1"/>
          </p:cNvSpPr>
          <p:nvPr>
            <p:ph type="body" sz="quarter" idx="13"/>
          </p:nvPr>
        </p:nvSpPr>
        <p:spPr>
          <a:xfrm>
            <a:off x="2348781" y="3207683"/>
            <a:ext cx="8986157" cy="720080"/>
          </a:xfrm>
        </p:spPr>
        <p:txBody>
          <a:bodyPr/>
          <a:lstStyle/>
          <a:p>
            <a:endParaRPr lang="en-US"/>
          </a:p>
          <a:p>
            <a:endParaRPr lang="en-US"/>
          </a:p>
          <a:p>
            <a:endParaRPr lang="en-US"/>
          </a:p>
          <a:p>
            <a:pPr>
              <a:spcBef>
                <a:spcPts val="0"/>
              </a:spcBef>
            </a:pPr>
            <a:r>
              <a:rPr lang="en-US"/>
              <a:t>Presentation to: Union of Tax Employees </a:t>
            </a:r>
          </a:p>
          <a:p>
            <a:pPr>
              <a:spcBef>
                <a:spcPts val="0"/>
              </a:spcBef>
            </a:pPr>
            <a:r>
              <a:rPr lang="en-US"/>
              <a:t>National Health and Safety Conference</a:t>
            </a:r>
            <a:br>
              <a:rPr lang="en-US"/>
            </a:br>
            <a:r>
              <a:rPr lang="en-US"/>
              <a:t>Date: November 1, 2024</a:t>
            </a:r>
            <a:endParaRPr lang="en-CA"/>
          </a:p>
        </p:txBody>
      </p:sp>
      <p:sp>
        <p:nvSpPr>
          <p:cNvPr id="4" name="Slide Number Placeholder 3"/>
          <p:cNvSpPr>
            <a:spLocks noGrp="1"/>
          </p:cNvSpPr>
          <p:nvPr>
            <p:ph type="sldNum" sz="quarter" idx="12"/>
          </p:nvPr>
        </p:nvSpPr>
        <p:spPr>
          <a:xfrm>
            <a:off x="8077200" y="6356351"/>
            <a:ext cx="2133600" cy="365125"/>
          </a:xfrm>
        </p:spPr>
        <p:txBody>
          <a:bodyPr/>
          <a:lstStyle/>
          <a:p>
            <a:fld id="{32D4B517-E49B-41B6-9DBC-23634E0F1CDC}" type="slidenum">
              <a:rPr lang="en-CA" smtClean="0"/>
              <a:pPr/>
              <a:t>1</a:t>
            </a:fld>
            <a:endParaRPr lang="en-CA"/>
          </a:p>
        </p:txBody>
      </p:sp>
    </p:spTree>
    <p:extLst>
      <p:ext uri="{BB962C8B-B14F-4D97-AF65-F5344CB8AC3E}">
        <p14:creationId xmlns:p14="http://schemas.microsoft.com/office/powerpoint/2010/main" val="113058719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75CB8E-D407-CEEA-3B3C-B6589A85D5FA}"/>
              </a:ext>
            </a:extLst>
          </p:cNvPr>
          <p:cNvSpPr>
            <a:spLocks noGrp="1"/>
          </p:cNvSpPr>
          <p:nvPr>
            <p:ph type="sldNum" sz="quarter" idx="12"/>
          </p:nvPr>
        </p:nvSpPr>
        <p:spPr/>
        <p:txBody>
          <a:bodyPr/>
          <a:lstStyle/>
          <a:p>
            <a:fld id="{32D4B517-E49B-41B6-9DBC-23634E0F1CDC}" type="slidenum">
              <a:rPr lang="en-CA" smtClean="0"/>
              <a:t>2</a:t>
            </a:fld>
            <a:endParaRPr lang="en-CA"/>
          </a:p>
        </p:txBody>
      </p:sp>
      <p:sp>
        <p:nvSpPr>
          <p:cNvPr id="3" name="Text Placeholder 2">
            <a:extLst>
              <a:ext uri="{FF2B5EF4-FFF2-40B4-BE49-F238E27FC236}">
                <a16:creationId xmlns:a16="http://schemas.microsoft.com/office/drawing/2014/main" id="{F326A906-EB96-6753-2968-630A071DFF3D}"/>
              </a:ext>
            </a:extLst>
          </p:cNvPr>
          <p:cNvSpPr>
            <a:spLocks noGrp="1"/>
          </p:cNvSpPr>
          <p:nvPr>
            <p:ph type="body" sz="quarter" idx="11"/>
          </p:nvPr>
        </p:nvSpPr>
        <p:spPr>
          <a:xfrm>
            <a:off x="271549" y="270386"/>
            <a:ext cx="7158678" cy="878670"/>
          </a:xfrm>
        </p:spPr>
        <p:txBody>
          <a:bodyPr/>
          <a:lstStyle/>
          <a:p>
            <a:r>
              <a:rPr lang="en-US"/>
              <a:t>Outline</a:t>
            </a:r>
          </a:p>
        </p:txBody>
      </p:sp>
      <p:graphicFrame>
        <p:nvGraphicFramePr>
          <p:cNvPr id="5" name="Content Placeholder 4">
            <a:extLst>
              <a:ext uri="{FF2B5EF4-FFF2-40B4-BE49-F238E27FC236}">
                <a16:creationId xmlns:a16="http://schemas.microsoft.com/office/drawing/2014/main" id="{0DE085B1-F7F1-E7D7-6E89-1FE8A0005C2A}"/>
              </a:ext>
            </a:extLst>
          </p:cNvPr>
          <p:cNvGraphicFramePr>
            <a:graphicFrameLocks noGrp="1"/>
          </p:cNvGraphicFramePr>
          <p:nvPr>
            <p:ph idx="10"/>
            <p:extLst>
              <p:ext uri="{D42A27DB-BD31-4B8C-83A1-F6EECF244321}">
                <p14:modId xmlns:p14="http://schemas.microsoft.com/office/powerpoint/2010/main" val="3990395833"/>
              </p:ext>
            </p:extLst>
          </p:nvPr>
        </p:nvGraphicFramePr>
        <p:xfrm>
          <a:off x="1638300" y="1016732"/>
          <a:ext cx="8915400" cy="4837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9211830"/>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61507F-AF1E-4C0C-BBA4-99D0B9740A99}"/>
              </a:ext>
            </a:extLst>
          </p:cNvPr>
          <p:cNvSpPr>
            <a:spLocks noGrp="1"/>
          </p:cNvSpPr>
          <p:nvPr>
            <p:ph type="sldNum" sz="quarter" idx="12"/>
          </p:nvPr>
        </p:nvSpPr>
        <p:spPr>
          <a:xfrm>
            <a:off x="8077200" y="6356351"/>
            <a:ext cx="2133600" cy="365125"/>
          </a:xfrm>
        </p:spPr>
        <p:txBody>
          <a:bodyPr/>
          <a:lstStyle/>
          <a:p>
            <a:fld id="{32D4B517-E49B-41B6-9DBC-23634E0F1CDC}" type="slidenum">
              <a:rPr lang="en-CA" smtClean="0"/>
              <a:pPr/>
              <a:t>3</a:t>
            </a:fld>
            <a:endParaRPr lang="en-CA"/>
          </a:p>
        </p:txBody>
      </p:sp>
      <p:sp>
        <p:nvSpPr>
          <p:cNvPr id="3" name="Text Placeholder 2">
            <a:extLst>
              <a:ext uri="{FF2B5EF4-FFF2-40B4-BE49-F238E27FC236}">
                <a16:creationId xmlns:a16="http://schemas.microsoft.com/office/drawing/2014/main" id="{AE2E2FC3-DCF5-4D4F-A599-D2D4E6BEEA5F}"/>
              </a:ext>
            </a:extLst>
          </p:cNvPr>
          <p:cNvSpPr>
            <a:spLocks noGrp="1"/>
          </p:cNvSpPr>
          <p:nvPr>
            <p:ph type="body" sz="quarter" idx="11"/>
          </p:nvPr>
        </p:nvSpPr>
        <p:spPr>
          <a:xfrm>
            <a:off x="271549" y="271550"/>
            <a:ext cx="5242608" cy="1024819"/>
          </a:xfrm>
        </p:spPr>
        <p:txBody>
          <a:bodyPr lIns="0" tIns="0" rIns="0" bIns="0" anchor="t"/>
          <a:lstStyle/>
          <a:p>
            <a:r>
              <a:rPr lang="en-US"/>
              <a:t>Introduction – What is it?</a:t>
            </a:r>
          </a:p>
        </p:txBody>
      </p:sp>
      <p:sp>
        <p:nvSpPr>
          <p:cNvPr id="11" name="Content Placeholder 10">
            <a:extLst>
              <a:ext uri="{FF2B5EF4-FFF2-40B4-BE49-F238E27FC236}">
                <a16:creationId xmlns:a16="http://schemas.microsoft.com/office/drawing/2014/main" id="{3FA156B5-5FD0-469B-B539-5647A21A46D4}"/>
              </a:ext>
            </a:extLst>
          </p:cNvPr>
          <p:cNvSpPr>
            <a:spLocks noGrp="1"/>
          </p:cNvSpPr>
          <p:nvPr>
            <p:ph idx="10"/>
          </p:nvPr>
        </p:nvSpPr>
        <p:spPr>
          <a:xfrm>
            <a:off x="2201240" y="1426792"/>
            <a:ext cx="7571580" cy="5293146"/>
          </a:xfrm>
        </p:spPr>
        <p:txBody>
          <a:bodyPr lIns="0" tIns="0" rIns="0" bIns="0" anchor="t"/>
          <a:lstStyle/>
          <a:p>
            <a:pPr algn="ctr"/>
            <a:r>
              <a:rPr lang="en-US" sz="2150">
                <a:latin typeface="Calibri"/>
                <a:cs typeface="Calibri"/>
              </a:rPr>
              <a:t>The Federal Public Service Workplace Mental Health Dashboard is:</a:t>
            </a:r>
            <a:r>
              <a:rPr lang="en-US">
                <a:latin typeface="Calibri"/>
                <a:cs typeface="Calibri"/>
              </a:rPr>
              <a:t> </a:t>
            </a:r>
            <a:endParaRPr lang="en-US"/>
          </a:p>
          <a:p>
            <a:pPr algn="ctr"/>
            <a:endParaRPr lang="en-US"/>
          </a:p>
          <a:p>
            <a:pPr algn="ctr"/>
            <a:endParaRPr lang="en-US"/>
          </a:p>
          <a:p>
            <a:pPr algn="ctr"/>
            <a:endParaRPr lang="en-US"/>
          </a:p>
          <a:p>
            <a:pPr algn="ctr"/>
            <a:endParaRPr lang="en-US"/>
          </a:p>
          <a:p>
            <a:pPr algn="ctr"/>
            <a:endParaRPr lang="en-US"/>
          </a:p>
          <a:p>
            <a:pPr algn="ctr"/>
            <a:r>
              <a:rPr lang="en-US">
                <a:latin typeface="Calibri"/>
                <a:cs typeface="Calibri"/>
              </a:rPr>
              <a:t>a Power BI </a:t>
            </a:r>
            <a:r>
              <a:rPr lang="en-CA">
                <a:latin typeface="Calibri"/>
                <a:cs typeface="Calibri"/>
              </a:rPr>
              <a:t>tool </a:t>
            </a:r>
            <a:r>
              <a:rPr lang="en-US">
                <a:latin typeface="Calibri"/>
                <a:cs typeface="Calibri"/>
              </a:rPr>
              <a:t>that provides scores for psychosocial factors outlined in the </a:t>
            </a:r>
            <a:r>
              <a:rPr lang="en-US">
                <a:latin typeface="Calibri"/>
                <a:cs typeface="Calibri"/>
                <a:hlinkClick r:id="rId3"/>
              </a:rPr>
              <a:t>National Standard of Canada for Psychological Health and Safety in the Workplace</a:t>
            </a:r>
            <a:r>
              <a:rPr lang="en-US">
                <a:latin typeface="Calibri"/>
                <a:cs typeface="Calibri"/>
              </a:rPr>
              <a:t> (</a:t>
            </a:r>
            <a:r>
              <a:rPr lang="en-US">
                <a:latin typeface="Calibri"/>
                <a:cs typeface="Calibri"/>
                <a:hlinkClick r:id="rId4" action="ppaction://hlinksldjump"/>
              </a:rPr>
              <a:t>Annex A</a:t>
            </a:r>
            <a:r>
              <a:rPr lang="en-US">
                <a:latin typeface="Calibri"/>
                <a:cs typeface="Calibri"/>
              </a:rPr>
              <a:t>)</a:t>
            </a:r>
            <a:endParaRPr lang="en-US">
              <a:latin typeface="Calibri"/>
              <a:ea typeface="Calibri"/>
              <a:cs typeface="Calibri"/>
            </a:endParaRPr>
          </a:p>
          <a:p>
            <a:endParaRPr lang="en-US" sz="2800">
              <a:solidFill>
                <a:schemeClr val="tx2"/>
              </a:solidFill>
              <a:cs typeface="Calibri"/>
            </a:endParaRPr>
          </a:p>
          <a:p>
            <a:pPr marL="342900" indent="-342900">
              <a:buFont typeface="Arial"/>
              <a:buChar char="•"/>
            </a:pPr>
            <a:endParaRPr lang="en-CA" sz="2800">
              <a:solidFill>
                <a:schemeClr val="accent1"/>
              </a:solidFill>
              <a:cs typeface="Calibri"/>
            </a:endParaRPr>
          </a:p>
          <a:p>
            <a:endParaRPr lang="en-US" sz="2800">
              <a:solidFill>
                <a:schemeClr val="accent1"/>
              </a:solidFill>
              <a:highlight>
                <a:srgbClr val="FFFF00"/>
              </a:highlight>
              <a:ea typeface="+mn-lt"/>
              <a:cs typeface="+mn-lt"/>
            </a:endParaRPr>
          </a:p>
          <a:p>
            <a:endParaRPr lang="en-US" sz="2800">
              <a:solidFill>
                <a:schemeClr val="accent1"/>
              </a:solidFill>
              <a:cs typeface="Calibri"/>
            </a:endParaRPr>
          </a:p>
          <a:p>
            <a:endParaRPr lang="en-US" sz="2800" i="1">
              <a:solidFill>
                <a:schemeClr val="accent1"/>
              </a:solidFill>
              <a:ea typeface="+mn-lt"/>
              <a:cs typeface="+mn-lt"/>
            </a:endParaRPr>
          </a:p>
          <a:p>
            <a:endParaRPr lang="en-CA" sz="2800">
              <a:solidFill>
                <a:schemeClr val="accent1"/>
              </a:solidFill>
              <a:cs typeface="Calibri"/>
            </a:endParaRPr>
          </a:p>
          <a:p>
            <a:endParaRPr lang="en-CA" sz="2800" i="1">
              <a:solidFill>
                <a:schemeClr val="accent1"/>
              </a:solidFill>
              <a:ea typeface="+mn-lt"/>
              <a:cs typeface="+mn-lt"/>
            </a:endParaRPr>
          </a:p>
          <a:p>
            <a:endParaRPr lang="en-CA" sz="2800">
              <a:solidFill>
                <a:schemeClr val="accent1"/>
              </a:solidFill>
              <a:cs typeface="Calibri"/>
            </a:endParaRPr>
          </a:p>
          <a:p>
            <a:endParaRPr lang="en-CA" sz="2800">
              <a:ea typeface="+mn-lt"/>
              <a:cs typeface="+mn-lt"/>
            </a:endParaRPr>
          </a:p>
          <a:p>
            <a:endParaRPr lang="en-US">
              <a:solidFill>
                <a:srgbClr val="000000"/>
              </a:solidFill>
              <a:ea typeface="+mn-lt"/>
              <a:cs typeface="+mn-lt"/>
            </a:endParaRPr>
          </a:p>
          <a:p>
            <a:endParaRPr lang="en-US">
              <a:ea typeface="+mn-lt"/>
              <a:cs typeface="+mn-lt"/>
            </a:endParaRPr>
          </a:p>
          <a:p>
            <a:endParaRPr lang="en-US"/>
          </a:p>
          <a:p>
            <a:endParaRPr lang="en-US"/>
          </a:p>
        </p:txBody>
      </p:sp>
      <p:sp>
        <p:nvSpPr>
          <p:cNvPr id="13" name="Freeform 21">
            <a:extLst>
              <a:ext uri="{FF2B5EF4-FFF2-40B4-BE49-F238E27FC236}">
                <a16:creationId xmlns:a16="http://schemas.microsoft.com/office/drawing/2014/main" id="{53269872-184B-44AB-A664-85BF2845F469}"/>
              </a:ext>
            </a:extLst>
          </p:cNvPr>
          <p:cNvSpPr>
            <a:spLocks noEditPoints="1"/>
          </p:cNvSpPr>
          <p:nvPr/>
        </p:nvSpPr>
        <p:spPr bwMode="auto">
          <a:xfrm>
            <a:off x="5260082" y="2124948"/>
            <a:ext cx="1453896" cy="1408176"/>
          </a:xfrm>
          <a:custGeom>
            <a:avLst/>
            <a:gdLst>
              <a:gd name="T0" fmla="*/ 91 w 91"/>
              <a:gd name="T1" fmla="*/ 76 h 81"/>
              <a:gd name="T2" fmla="*/ 82 w 91"/>
              <a:gd name="T3" fmla="*/ 57 h 81"/>
              <a:gd name="T4" fmla="*/ 77 w 91"/>
              <a:gd name="T5" fmla="*/ 53 h 81"/>
              <a:gd name="T6" fmla="*/ 67 w 91"/>
              <a:gd name="T7" fmla="*/ 53 h 81"/>
              <a:gd name="T8" fmla="*/ 67 w 91"/>
              <a:gd name="T9" fmla="*/ 51 h 81"/>
              <a:gd name="T10" fmla="*/ 75 w 91"/>
              <a:gd name="T11" fmla="*/ 51 h 81"/>
              <a:gd name="T12" fmla="*/ 81 w 91"/>
              <a:gd name="T13" fmla="*/ 44 h 81"/>
              <a:gd name="T14" fmla="*/ 81 w 91"/>
              <a:gd name="T15" fmla="*/ 6 h 81"/>
              <a:gd name="T16" fmla="*/ 75 w 91"/>
              <a:gd name="T17" fmla="*/ 0 h 81"/>
              <a:gd name="T18" fmla="*/ 16 w 91"/>
              <a:gd name="T19" fmla="*/ 0 h 81"/>
              <a:gd name="T20" fmla="*/ 10 w 91"/>
              <a:gd name="T21" fmla="*/ 6 h 81"/>
              <a:gd name="T22" fmla="*/ 10 w 91"/>
              <a:gd name="T23" fmla="*/ 44 h 81"/>
              <a:gd name="T24" fmla="*/ 16 w 91"/>
              <a:gd name="T25" fmla="*/ 51 h 81"/>
              <a:gd name="T26" fmla="*/ 24 w 91"/>
              <a:gd name="T27" fmla="*/ 51 h 81"/>
              <a:gd name="T28" fmla="*/ 24 w 91"/>
              <a:gd name="T29" fmla="*/ 53 h 81"/>
              <a:gd name="T30" fmla="*/ 14 w 91"/>
              <a:gd name="T31" fmla="*/ 53 h 81"/>
              <a:gd name="T32" fmla="*/ 9 w 91"/>
              <a:gd name="T33" fmla="*/ 57 h 81"/>
              <a:gd name="T34" fmla="*/ 1 w 91"/>
              <a:gd name="T35" fmla="*/ 76 h 81"/>
              <a:gd name="T36" fmla="*/ 1 w 91"/>
              <a:gd name="T37" fmla="*/ 80 h 81"/>
              <a:gd name="T38" fmla="*/ 4 w 91"/>
              <a:gd name="T39" fmla="*/ 81 h 81"/>
              <a:gd name="T40" fmla="*/ 27 w 91"/>
              <a:gd name="T41" fmla="*/ 81 h 81"/>
              <a:gd name="T42" fmla="*/ 28 w 91"/>
              <a:gd name="T43" fmla="*/ 81 h 81"/>
              <a:gd name="T44" fmla="*/ 46 w 91"/>
              <a:gd name="T45" fmla="*/ 81 h 81"/>
              <a:gd name="T46" fmla="*/ 64 w 91"/>
              <a:gd name="T47" fmla="*/ 81 h 81"/>
              <a:gd name="T48" fmla="*/ 64 w 91"/>
              <a:gd name="T49" fmla="*/ 81 h 81"/>
              <a:gd name="T50" fmla="*/ 87 w 91"/>
              <a:gd name="T51" fmla="*/ 81 h 81"/>
              <a:gd name="T52" fmla="*/ 91 w 91"/>
              <a:gd name="T53" fmla="*/ 80 h 81"/>
              <a:gd name="T54" fmla="*/ 91 w 91"/>
              <a:gd name="T55" fmla="*/ 76 h 81"/>
              <a:gd name="T56" fmla="*/ 15 w 91"/>
              <a:gd name="T57" fmla="*/ 44 h 81"/>
              <a:gd name="T58" fmla="*/ 15 w 91"/>
              <a:gd name="T59" fmla="*/ 6 h 81"/>
              <a:gd name="T60" fmla="*/ 16 w 91"/>
              <a:gd name="T61" fmla="*/ 5 h 81"/>
              <a:gd name="T62" fmla="*/ 75 w 91"/>
              <a:gd name="T63" fmla="*/ 5 h 81"/>
              <a:gd name="T64" fmla="*/ 76 w 91"/>
              <a:gd name="T65" fmla="*/ 6 h 81"/>
              <a:gd name="T66" fmla="*/ 76 w 91"/>
              <a:gd name="T67" fmla="*/ 44 h 81"/>
              <a:gd name="T68" fmla="*/ 75 w 91"/>
              <a:gd name="T69" fmla="*/ 45 h 81"/>
              <a:gd name="T70" fmla="*/ 16 w 91"/>
              <a:gd name="T71" fmla="*/ 45 h 81"/>
              <a:gd name="T72" fmla="*/ 15 w 91"/>
              <a:gd name="T73" fmla="*/ 44 h 81"/>
              <a:gd name="T74" fmla="*/ 61 w 91"/>
              <a:gd name="T75" fmla="*/ 75 h 81"/>
              <a:gd name="T76" fmla="*/ 60 w 91"/>
              <a:gd name="T77" fmla="*/ 75 h 81"/>
              <a:gd name="T78" fmla="*/ 53 w 91"/>
              <a:gd name="T79" fmla="*/ 75 h 81"/>
              <a:gd name="T80" fmla="*/ 50 w 91"/>
              <a:gd name="T81" fmla="*/ 75 h 81"/>
              <a:gd name="T82" fmla="*/ 42 w 91"/>
              <a:gd name="T83" fmla="*/ 75 h 81"/>
              <a:gd name="T84" fmla="*/ 39 w 91"/>
              <a:gd name="T85" fmla="*/ 75 h 81"/>
              <a:gd name="T86" fmla="*/ 32 w 91"/>
              <a:gd name="T87" fmla="*/ 75 h 81"/>
              <a:gd name="T88" fmla="*/ 31 w 91"/>
              <a:gd name="T89" fmla="*/ 75 h 81"/>
              <a:gd name="T90" fmla="*/ 31 w 91"/>
              <a:gd name="T91" fmla="*/ 73 h 81"/>
              <a:gd name="T92" fmla="*/ 32 w 91"/>
              <a:gd name="T93" fmla="*/ 68 h 81"/>
              <a:gd name="T94" fmla="*/ 33 w 91"/>
              <a:gd name="T95" fmla="*/ 67 h 81"/>
              <a:gd name="T96" fmla="*/ 40 w 91"/>
              <a:gd name="T97" fmla="*/ 67 h 81"/>
              <a:gd name="T98" fmla="*/ 52 w 91"/>
              <a:gd name="T99" fmla="*/ 67 h 81"/>
              <a:gd name="T100" fmla="*/ 58 w 91"/>
              <a:gd name="T101" fmla="*/ 67 h 81"/>
              <a:gd name="T102" fmla="*/ 60 w 91"/>
              <a:gd name="T103" fmla="*/ 68 h 81"/>
              <a:gd name="T104" fmla="*/ 61 w 91"/>
              <a:gd name="T105" fmla="*/ 73 h 81"/>
              <a:gd name="T106" fmla="*/ 61 w 91"/>
              <a:gd name="T107"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 h="81">
                <a:moveTo>
                  <a:pt x="91" y="76"/>
                </a:moveTo>
                <a:cubicBezTo>
                  <a:pt x="82" y="57"/>
                  <a:pt x="82" y="57"/>
                  <a:pt x="82" y="57"/>
                </a:cubicBezTo>
                <a:cubicBezTo>
                  <a:pt x="81" y="55"/>
                  <a:pt x="79" y="53"/>
                  <a:pt x="77" y="53"/>
                </a:cubicBezTo>
                <a:cubicBezTo>
                  <a:pt x="67" y="53"/>
                  <a:pt x="67" y="53"/>
                  <a:pt x="67" y="53"/>
                </a:cubicBezTo>
                <a:cubicBezTo>
                  <a:pt x="67" y="51"/>
                  <a:pt x="67" y="51"/>
                  <a:pt x="67" y="51"/>
                </a:cubicBezTo>
                <a:cubicBezTo>
                  <a:pt x="75" y="51"/>
                  <a:pt x="75" y="51"/>
                  <a:pt x="75" y="51"/>
                </a:cubicBezTo>
                <a:cubicBezTo>
                  <a:pt x="79" y="51"/>
                  <a:pt x="81" y="48"/>
                  <a:pt x="81" y="44"/>
                </a:cubicBezTo>
                <a:cubicBezTo>
                  <a:pt x="81" y="6"/>
                  <a:pt x="81" y="6"/>
                  <a:pt x="81" y="6"/>
                </a:cubicBezTo>
                <a:cubicBezTo>
                  <a:pt x="81" y="3"/>
                  <a:pt x="79" y="0"/>
                  <a:pt x="75" y="0"/>
                </a:cubicBezTo>
                <a:cubicBezTo>
                  <a:pt x="16" y="0"/>
                  <a:pt x="16" y="0"/>
                  <a:pt x="16" y="0"/>
                </a:cubicBezTo>
                <a:cubicBezTo>
                  <a:pt x="13" y="0"/>
                  <a:pt x="10" y="3"/>
                  <a:pt x="10" y="6"/>
                </a:cubicBezTo>
                <a:cubicBezTo>
                  <a:pt x="10" y="44"/>
                  <a:pt x="10" y="44"/>
                  <a:pt x="10" y="44"/>
                </a:cubicBezTo>
                <a:cubicBezTo>
                  <a:pt x="10" y="48"/>
                  <a:pt x="13" y="51"/>
                  <a:pt x="16" y="51"/>
                </a:cubicBezTo>
                <a:cubicBezTo>
                  <a:pt x="24" y="51"/>
                  <a:pt x="24" y="51"/>
                  <a:pt x="24" y="51"/>
                </a:cubicBezTo>
                <a:cubicBezTo>
                  <a:pt x="24" y="53"/>
                  <a:pt x="24" y="53"/>
                  <a:pt x="24" y="53"/>
                </a:cubicBezTo>
                <a:cubicBezTo>
                  <a:pt x="14" y="53"/>
                  <a:pt x="14" y="53"/>
                  <a:pt x="14" y="53"/>
                </a:cubicBezTo>
                <a:cubicBezTo>
                  <a:pt x="12" y="53"/>
                  <a:pt x="10" y="55"/>
                  <a:pt x="9" y="57"/>
                </a:cubicBezTo>
                <a:cubicBezTo>
                  <a:pt x="1" y="76"/>
                  <a:pt x="1" y="76"/>
                  <a:pt x="1" y="76"/>
                </a:cubicBezTo>
                <a:cubicBezTo>
                  <a:pt x="0" y="77"/>
                  <a:pt x="0" y="78"/>
                  <a:pt x="1" y="80"/>
                </a:cubicBezTo>
                <a:cubicBezTo>
                  <a:pt x="1" y="81"/>
                  <a:pt x="3" y="81"/>
                  <a:pt x="4" y="81"/>
                </a:cubicBezTo>
                <a:cubicBezTo>
                  <a:pt x="27" y="81"/>
                  <a:pt x="27" y="81"/>
                  <a:pt x="27" y="81"/>
                </a:cubicBezTo>
                <a:cubicBezTo>
                  <a:pt x="27" y="81"/>
                  <a:pt x="28" y="81"/>
                  <a:pt x="28" y="81"/>
                </a:cubicBezTo>
                <a:cubicBezTo>
                  <a:pt x="46" y="81"/>
                  <a:pt x="46" y="81"/>
                  <a:pt x="46" y="81"/>
                </a:cubicBezTo>
                <a:cubicBezTo>
                  <a:pt x="64" y="81"/>
                  <a:pt x="64" y="81"/>
                  <a:pt x="64" y="81"/>
                </a:cubicBezTo>
                <a:cubicBezTo>
                  <a:pt x="64" y="81"/>
                  <a:pt x="64" y="81"/>
                  <a:pt x="64" y="81"/>
                </a:cubicBezTo>
                <a:cubicBezTo>
                  <a:pt x="87" y="81"/>
                  <a:pt x="87" y="81"/>
                  <a:pt x="87" y="81"/>
                </a:cubicBezTo>
                <a:cubicBezTo>
                  <a:pt x="89" y="81"/>
                  <a:pt x="90" y="81"/>
                  <a:pt x="91" y="80"/>
                </a:cubicBezTo>
                <a:cubicBezTo>
                  <a:pt x="91" y="78"/>
                  <a:pt x="91" y="77"/>
                  <a:pt x="91" y="76"/>
                </a:cubicBezTo>
                <a:close/>
                <a:moveTo>
                  <a:pt x="15" y="44"/>
                </a:moveTo>
                <a:cubicBezTo>
                  <a:pt x="15" y="6"/>
                  <a:pt x="15" y="6"/>
                  <a:pt x="15" y="6"/>
                </a:cubicBezTo>
                <a:cubicBezTo>
                  <a:pt x="15" y="6"/>
                  <a:pt x="16" y="5"/>
                  <a:pt x="16" y="5"/>
                </a:cubicBezTo>
                <a:cubicBezTo>
                  <a:pt x="75" y="5"/>
                  <a:pt x="75" y="5"/>
                  <a:pt x="75" y="5"/>
                </a:cubicBezTo>
                <a:cubicBezTo>
                  <a:pt x="76" y="5"/>
                  <a:pt x="76" y="6"/>
                  <a:pt x="76" y="6"/>
                </a:cubicBezTo>
                <a:cubicBezTo>
                  <a:pt x="76" y="44"/>
                  <a:pt x="76" y="44"/>
                  <a:pt x="76" y="44"/>
                </a:cubicBezTo>
                <a:cubicBezTo>
                  <a:pt x="76" y="45"/>
                  <a:pt x="76" y="45"/>
                  <a:pt x="75" y="45"/>
                </a:cubicBezTo>
                <a:cubicBezTo>
                  <a:pt x="16" y="45"/>
                  <a:pt x="16" y="45"/>
                  <a:pt x="16" y="45"/>
                </a:cubicBezTo>
                <a:cubicBezTo>
                  <a:pt x="16" y="45"/>
                  <a:pt x="15" y="45"/>
                  <a:pt x="15" y="44"/>
                </a:cubicBezTo>
                <a:close/>
                <a:moveTo>
                  <a:pt x="61" y="75"/>
                </a:moveTo>
                <a:cubicBezTo>
                  <a:pt x="60" y="75"/>
                  <a:pt x="60" y="75"/>
                  <a:pt x="60" y="75"/>
                </a:cubicBezTo>
                <a:cubicBezTo>
                  <a:pt x="53" y="75"/>
                  <a:pt x="53" y="75"/>
                  <a:pt x="53" y="75"/>
                </a:cubicBezTo>
                <a:cubicBezTo>
                  <a:pt x="50" y="75"/>
                  <a:pt x="50" y="75"/>
                  <a:pt x="50" y="75"/>
                </a:cubicBezTo>
                <a:cubicBezTo>
                  <a:pt x="42" y="75"/>
                  <a:pt x="42" y="75"/>
                  <a:pt x="42" y="75"/>
                </a:cubicBezTo>
                <a:cubicBezTo>
                  <a:pt x="39" y="75"/>
                  <a:pt x="39" y="75"/>
                  <a:pt x="39" y="75"/>
                </a:cubicBezTo>
                <a:cubicBezTo>
                  <a:pt x="32" y="75"/>
                  <a:pt x="32" y="75"/>
                  <a:pt x="32" y="75"/>
                </a:cubicBezTo>
                <a:cubicBezTo>
                  <a:pt x="32" y="75"/>
                  <a:pt x="31" y="75"/>
                  <a:pt x="31" y="75"/>
                </a:cubicBezTo>
                <a:cubicBezTo>
                  <a:pt x="31" y="74"/>
                  <a:pt x="30" y="74"/>
                  <a:pt x="31" y="73"/>
                </a:cubicBezTo>
                <a:cubicBezTo>
                  <a:pt x="32" y="68"/>
                  <a:pt x="32" y="68"/>
                  <a:pt x="32" y="68"/>
                </a:cubicBezTo>
                <a:cubicBezTo>
                  <a:pt x="32" y="67"/>
                  <a:pt x="33" y="67"/>
                  <a:pt x="33" y="67"/>
                </a:cubicBezTo>
                <a:cubicBezTo>
                  <a:pt x="40" y="67"/>
                  <a:pt x="40" y="67"/>
                  <a:pt x="40" y="67"/>
                </a:cubicBezTo>
                <a:cubicBezTo>
                  <a:pt x="52" y="67"/>
                  <a:pt x="52" y="67"/>
                  <a:pt x="52" y="67"/>
                </a:cubicBezTo>
                <a:cubicBezTo>
                  <a:pt x="58" y="67"/>
                  <a:pt x="58" y="67"/>
                  <a:pt x="58" y="67"/>
                </a:cubicBezTo>
                <a:cubicBezTo>
                  <a:pt x="59" y="67"/>
                  <a:pt x="59" y="67"/>
                  <a:pt x="60" y="68"/>
                </a:cubicBezTo>
                <a:cubicBezTo>
                  <a:pt x="61" y="73"/>
                  <a:pt x="61" y="73"/>
                  <a:pt x="61" y="73"/>
                </a:cubicBezTo>
                <a:cubicBezTo>
                  <a:pt x="61" y="74"/>
                  <a:pt x="61" y="74"/>
                  <a:pt x="61" y="75"/>
                </a:cubicBezTo>
                <a:close/>
              </a:path>
            </a:pathLst>
          </a:custGeom>
          <a:solidFill>
            <a:srgbClr val="004D7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1501987099"/>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2E2FC3-DCF5-4D4F-A599-D2D4E6BEEA5F}"/>
              </a:ext>
            </a:extLst>
          </p:cNvPr>
          <p:cNvSpPr>
            <a:spLocks noGrp="1"/>
          </p:cNvSpPr>
          <p:nvPr>
            <p:ph type="body" sz="quarter" idx="11"/>
          </p:nvPr>
        </p:nvSpPr>
        <p:spPr>
          <a:xfrm>
            <a:off x="266006" y="271550"/>
            <a:ext cx="5829993" cy="1055489"/>
          </a:xfrm>
        </p:spPr>
        <p:txBody>
          <a:bodyPr lIns="0" tIns="0" rIns="0" bIns="0" anchor="t"/>
          <a:lstStyle/>
          <a:p>
            <a:r>
              <a:rPr lang="en-US"/>
              <a:t>Objectives – Why was it developed?</a:t>
            </a:r>
          </a:p>
        </p:txBody>
      </p:sp>
      <p:sp>
        <p:nvSpPr>
          <p:cNvPr id="36" name="Content Placeholder 1">
            <a:extLst>
              <a:ext uri="{FF2B5EF4-FFF2-40B4-BE49-F238E27FC236}">
                <a16:creationId xmlns:a16="http://schemas.microsoft.com/office/drawing/2014/main" id="{7D728D31-D121-4536-B2A5-2755E165064E}"/>
              </a:ext>
            </a:extLst>
          </p:cNvPr>
          <p:cNvSpPr>
            <a:spLocks noGrp="1"/>
          </p:cNvSpPr>
          <p:nvPr>
            <p:ph idx="10"/>
          </p:nvPr>
        </p:nvSpPr>
        <p:spPr>
          <a:xfrm>
            <a:off x="2182288" y="1294929"/>
            <a:ext cx="7571580" cy="459362"/>
          </a:xfrm>
        </p:spPr>
        <p:txBody>
          <a:bodyPr/>
          <a:lstStyle/>
          <a:p>
            <a:r>
              <a:rPr lang="en-US"/>
              <a:t>Developed to…</a:t>
            </a:r>
            <a:endParaRPr lang="en-CA"/>
          </a:p>
        </p:txBody>
      </p:sp>
      <p:sp>
        <p:nvSpPr>
          <p:cNvPr id="66" name="Rectangle 65">
            <a:extLst>
              <a:ext uri="{FF2B5EF4-FFF2-40B4-BE49-F238E27FC236}">
                <a16:creationId xmlns:a16="http://schemas.microsoft.com/office/drawing/2014/main" id="{931090C3-8B55-4A4F-BDBD-F2A30D9DB811}"/>
              </a:ext>
            </a:extLst>
          </p:cNvPr>
          <p:cNvSpPr/>
          <p:nvPr/>
        </p:nvSpPr>
        <p:spPr>
          <a:xfrm>
            <a:off x="2116932" y="2024844"/>
            <a:ext cx="810996"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endParaRPr lang="en-CA" sz="1350">
              <a:solidFill>
                <a:schemeClr val="tx1"/>
              </a:solidFill>
            </a:endParaRPr>
          </a:p>
        </p:txBody>
      </p:sp>
      <p:sp>
        <p:nvSpPr>
          <p:cNvPr id="67" name="Rectangle 66">
            <a:extLst>
              <a:ext uri="{FF2B5EF4-FFF2-40B4-BE49-F238E27FC236}">
                <a16:creationId xmlns:a16="http://schemas.microsoft.com/office/drawing/2014/main" id="{790B4BC7-932D-4620-9E86-BFA6F6259149}"/>
              </a:ext>
            </a:extLst>
          </p:cNvPr>
          <p:cNvSpPr/>
          <p:nvPr/>
        </p:nvSpPr>
        <p:spPr>
          <a:xfrm>
            <a:off x="2927929" y="2024844"/>
            <a:ext cx="7147141"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13995" indent="-213995">
              <a:buClr>
                <a:srgbClr val="006EB7"/>
              </a:buClr>
              <a:buFont typeface="Wingdings" panose="05000000000000000000" pitchFamily="2" charset="2"/>
              <a:buChar char="§"/>
            </a:pPr>
            <a:r>
              <a:rPr lang="en-US" b="1">
                <a:solidFill>
                  <a:schemeClr val="tx2">
                    <a:lumMod val="50000"/>
                  </a:schemeClr>
                </a:solidFill>
                <a:cs typeface="Arial"/>
              </a:rPr>
              <a:t>Allow deputy heads to track their organization’s progress in addressing risk factors and support their implementation of the </a:t>
            </a:r>
            <a:r>
              <a:rPr lang="en-US" b="1">
                <a:solidFill>
                  <a:srgbClr val="0070C0"/>
                </a:solidFill>
                <a:cs typeface="Arial"/>
                <a:hlinkClick r:id="rId13">
                  <a:extLst>
                    <a:ext uri="{A12FA001-AC4F-418D-AE19-62706E023703}">
                      <ahyp:hlinkClr xmlns:ahyp="http://schemas.microsoft.com/office/drawing/2018/hyperlinkcolor" val="tx"/>
                    </a:ext>
                  </a:extLst>
                </a:hlinkClick>
              </a:rPr>
              <a:t>Federal Public Service Workplace Mental Health Strategy</a:t>
            </a:r>
            <a:r>
              <a:rPr lang="en-US" b="1">
                <a:solidFill>
                  <a:schemeClr val="tx2">
                    <a:lumMod val="50000"/>
                  </a:schemeClr>
                </a:solidFill>
                <a:cs typeface="Arial"/>
              </a:rPr>
              <a:t> (the Strategy)</a:t>
            </a:r>
            <a:endParaRPr lang="en-US">
              <a:solidFill>
                <a:schemeClr val="tx2">
                  <a:lumMod val="50000"/>
                </a:schemeClr>
              </a:solidFill>
              <a:cs typeface="Arial"/>
            </a:endParaRPr>
          </a:p>
        </p:txBody>
      </p:sp>
      <p:sp>
        <p:nvSpPr>
          <p:cNvPr id="68" name="Oval 67" descr="Decorative">
            <a:extLst>
              <a:ext uri="{FF2B5EF4-FFF2-40B4-BE49-F238E27FC236}">
                <a16:creationId xmlns:a16="http://schemas.microsoft.com/office/drawing/2014/main" id="{7BF721A9-A449-4900-88E5-C9E24135AFF9}"/>
              </a:ext>
            </a:extLst>
          </p:cNvPr>
          <p:cNvSpPr/>
          <p:nvPr>
            <p:custDataLst>
              <p:tags r:id="rId1"/>
            </p:custDataLst>
          </p:nvPr>
        </p:nvSpPr>
        <p:spPr>
          <a:xfrm>
            <a:off x="2254808" y="2236958"/>
            <a:ext cx="537391" cy="554963"/>
          </a:xfrm>
          <a:prstGeom prst="ellipse">
            <a:avLst/>
          </a:prstGeom>
          <a:solidFill>
            <a:srgbClr val="0051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70" name="Rectangle 69">
            <a:extLst>
              <a:ext uri="{FF2B5EF4-FFF2-40B4-BE49-F238E27FC236}">
                <a16:creationId xmlns:a16="http://schemas.microsoft.com/office/drawing/2014/main" id="{FA047F47-3883-41AA-9B31-A88CD2DD859C}"/>
              </a:ext>
            </a:extLst>
          </p:cNvPr>
          <p:cNvSpPr/>
          <p:nvPr/>
        </p:nvSpPr>
        <p:spPr>
          <a:xfrm>
            <a:off x="2116932" y="3165557"/>
            <a:ext cx="810996"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endParaRPr lang="en-CA" sz="1350">
              <a:solidFill>
                <a:schemeClr val="tx1"/>
              </a:solidFill>
            </a:endParaRPr>
          </a:p>
        </p:txBody>
      </p:sp>
      <p:sp>
        <p:nvSpPr>
          <p:cNvPr id="71" name="Rectangle 70">
            <a:extLst>
              <a:ext uri="{FF2B5EF4-FFF2-40B4-BE49-F238E27FC236}">
                <a16:creationId xmlns:a16="http://schemas.microsoft.com/office/drawing/2014/main" id="{4FF5D47C-9095-44BD-BE00-C7369792E5A6}"/>
              </a:ext>
            </a:extLst>
          </p:cNvPr>
          <p:cNvSpPr/>
          <p:nvPr/>
        </p:nvSpPr>
        <p:spPr>
          <a:xfrm>
            <a:off x="2926837" y="3165557"/>
            <a:ext cx="7148233"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Clr>
                <a:srgbClr val="006EB7"/>
              </a:buClr>
              <a:buFont typeface="Wingdings" panose="05000000000000000000" pitchFamily="2" charset="2"/>
              <a:buChar char="§"/>
            </a:pPr>
            <a:r>
              <a:rPr lang="en-US" sz="2000" b="1">
                <a:solidFill>
                  <a:schemeClr val="tx2">
                    <a:lumMod val="50000"/>
                  </a:schemeClr>
                </a:solidFill>
                <a:cs typeface="Arial" pitchFamily="34" charset="0"/>
              </a:rPr>
              <a:t>Support organizations in measuring strengths and gaps regarding psychological health and safety</a:t>
            </a:r>
          </a:p>
        </p:txBody>
      </p:sp>
      <p:grpSp>
        <p:nvGrpSpPr>
          <p:cNvPr id="73" name="Group 72" descr="Wearable Icon">
            <a:extLst>
              <a:ext uri="{FF2B5EF4-FFF2-40B4-BE49-F238E27FC236}">
                <a16:creationId xmlns:a16="http://schemas.microsoft.com/office/drawing/2014/main" id="{9DF3E809-D4F5-4295-AD83-AE4548606418}"/>
              </a:ext>
            </a:extLst>
          </p:cNvPr>
          <p:cNvGrpSpPr/>
          <p:nvPr/>
        </p:nvGrpSpPr>
        <p:grpSpPr>
          <a:xfrm>
            <a:off x="2386777" y="3506280"/>
            <a:ext cx="369434" cy="262086"/>
            <a:chOff x="5581650" y="3062288"/>
            <a:chExt cx="1027113" cy="728663"/>
          </a:xfrm>
          <a:solidFill>
            <a:schemeClr val="bg1"/>
          </a:solidFill>
        </p:grpSpPr>
        <p:sp>
          <p:nvSpPr>
            <p:cNvPr id="74" name="Freeform 5">
              <a:extLst>
                <a:ext uri="{FF2B5EF4-FFF2-40B4-BE49-F238E27FC236}">
                  <a16:creationId xmlns:a16="http://schemas.microsoft.com/office/drawing/2014/main" id="{77CD36F8-276F-4798-85B5-85C26E1C55B5}"/>
                </a:ext>
              </a:extLst>
            </p:cNvPr>
            <p:cNvSpPr>
              <a:spLocks/>
            </p:cNvSpPr>
            <p:nvPr>
              <p:custDataLst>
                <p:tags r:id="rId6"/>
              </p:custDataLst>
            </p:nvPr>
          </p:nvSpPr>
          <p:spPr bwMode="auto">
            <a:xfrm>
              <a:off x="5581650" y="3303588"/>
              <a:ext cx="1027113" cy="487363"/>
            </a:xfrm>
            <a:custGeom>
              <a:avLst/>
              <a:gdLst>
                <a:gd name="T0" fmla="*/ 2706 w 2835"/>
                <a:gd name="T1" fmla="*/ 420 h 1338"/>
                <a:gd name="T2" fmla="*/ 2467 w 2835"/>
                <a:gd name="T3" fmla="*/ 222 h 1338"/>
                <a:gd name="T4" fmla="*/ 2174 w 2835"/>
                <a:gd name="T5" fmla="*/ 46 h 1338"/>
                <a:gd name="T6" fmla="*/ 1447 w 2835"/>
                <a:gd name="T7" fmla="*/ 50 h 1338"/>
                <a:gd name="T8" fmla="*/ 822 w 2835"/>
                <a:gd name="T9" fmla="*/ 281 h 1338"/>
                <a:gd name="T10" fmla="*/ 0 w 2835"/>
                <a:gd name="T11" fmla="*/ 398 h 1338"/>
                <a:gd name="T12" fmla="*/ 1368 w 2835"/>
                <a:gd name="T13" fmla="*/ 222 h 1338"/>
                <a:gd name="T14" fmla="*/ 2084 w 2835"/>
                <a:gd name="T15" fmla="*/ 156 h 1338"/>
                <a:gd name="T16" fmla="*/ 2276 w 2835"/>
                <a:gd name="T17" fmla="*/ 222 h 1338"/>
                <a:gd name="T18" fmla="*/ 1762 w 2835"/>
                <a:gd name="T19" fmla="*/ 281 h 1338"/>
                <a:gd name="T20" fmla="*/ 2467 w 2835"/>
                <a:gd name="T21" fmla="*/ 339 h 1338"/>
                <a:gd name="T22" fmla="*/ 2582 w 2835"/>
                <a:gd name="T23" fmla="*/ 398 h 1338"/>
                <a:gd name="T24" fmla="*/ 1821 w 2835"/>
                <a:gd name="T25" fmla="*/ 457 h 1338"/>
                <a:gd name="T26" fmla="*/ 2585 w 2835"/>
                <a:gd name="T27" fmla="*/ 516 h 1338"/>
                <a:gd name="T28" fmla="*/ 2697 w 2835"/>
                <a:gd name="T29" fmla="*/ 605 h 1338"/>
                <a:gd name="T30" fmla="*/ 1939 w 2835"/>
                <a:gd name="T31" fmla="*/ 574 h 1338"/>
                <a:gd name="T32" fmla="*/ 1939 w 2835"/>
                <a:gd name="T33" fmla="*/ 692 h 1338"/>
                <a:gd name="T34" fmla="*/ 2658 w 2835"/>
                <a:gd name="T35" fmla="*/ 751 h 1338"/>
                <a:gd name="T36" fmla="*/ 2585 w 2835"/>
                <a:gd name="T37" fmla="*/ 809 h 1338"/>
                <a:gd name="T38" fmla="*/ 1577 w 2835"/>
                <a:gd name="T39" fmla="*/ 1021 h 1338"/>
                <a:gd name="T40" fmla="*/ 1875 w 2835"/>
                <a:gd name="T41" fmla="*/ 1103 h 1338"/>
                <a:gd name="T42" fmla="*/ 2152 w 2835"/>
                <a:gd name="T43" fmla="*/ 1099 h 1338"/>
                <a:gd name="T44" fmla="*/ 1821 w 2835"/>
                <a:gd name="T45" fmla="*/ 1220 h 1338"/>
                <a:gd name="T46" fmla="*/ 839 w 2835"/>
                <a:gd name="T47" fmla="*/ 988 h 1338"/>
                <a:gd name="T48" fmla="*/ 822 w 2835"/>
                <a:gd name="T49" fmla="*/ 986 h 1338"/>
                <a:gd name="T50" fmla="*/ 0 w 2835"/>
                <a:gd name="T51" fmla="*/ 1103 h 1338"/>
                <a:gd name="T52" fmla="*/ 1326 w 2835"/>
                <a:gd name="T53" fmla="*/ 1273 h 1338"/>
                <a:gd name="T54" fmla="*/ 2291 w 2835"/>
                <a:gd name="T55" fmla="*/ 1162 h 1338"/>
                <a:gd name="T56" fmla="*/ 1917 w 2835"/>
                <a:gd name="T57" fmla="*/ 980 h 1338"/>
                <a:gd name="T58" fmla="*/ 1796 w 2835"/>
                <a:gd name="T59" fmla="*/ 983 h 1338"/>
                <a:gd name="T60" fmla="*/ 1939 w 2835"/>
                <a:gd name="T61" fmla="*/ 927 h 1338"/>
                <a:gd name="T62" fmla="*/ 2776 w 2835"/>
                <a:gd name="T63" fmla="*/ 751 h 1338"/>
                <a:gd name="T64" fmla="*/ 2812 w 2835"/>
                <a:gd name="T65" fmla="*/ 520 h 1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5" h="1338">
                  <a:moveTo>
                    <a:pt x="2812" y="520"/>
                  </a:moveTo>
                  <a:cubicBezTo>
                    <a:pt x="2794" y="475"/>
                    <a:pt x="2757" y="441"/>
                    <a:pt x="2706" y="420"/>
                  </a:cubicBezTo>
                  <a:cubicBezTo>
                    <a:pt x="2705" y="386"/>
                    <a:pt x="2694" y="352"/>
                    <a:pt x="2672" y="322"/>
                  </a:cubicBezTo>
                  <a:cubicBezTo>
                    <a:pt x="2628" y="260"/>
                    <a:pt x="2549" y="222"/>
                    <a:pt x="2467" y="222"/>
                  </a:cubicBezTo>
                  <a:lnTo>
                    <a:pt x="2401" y="222"/>
                  </a:lnTo>
                  <a:cubicBezTo>
                    <a:pt x="2377" y="129"/>
                    <a:pt x="2300" y="46"/>
                    <a:pt x="2174" y="46"/>
                  </a:cubicBezTo>
                  <a:cubicBezTo>
                    <a:pt x="2162" y="46"/>
                    <a:pt x="2134" y="43"/>
                    <a:pt x="2095" y="39"/>
                  </a:cubicBezTo>
                  <a:cubicBezTo>
                    <a:pt x="1833" y="15"/>
                    <a:pt x="1572" y="0"/>
                    <a:pt x="1447" y="50"/>
                  </a:cubicBezTo>
                  <a:cubicBezTo>
                    <a:pt x="1406" y="66"/>
                    <a:pt x="1362" y="91"/>
                    <a:pt x="1311" y="119"/>
                  </a:cubicBezTo>
                  <a:cubicBezTo>
                    <a:pt x="1182" y="191"/>
                    <a:pt x="1022" y="281"/>
                    <a:pt x="822" y="281"/>
                  </a:cubicBezTo>
                  <a:lnTo>
                    <a:pt x="0" y="281"/>
                  </a:lnTo>
                  <a:lnTo>
                    <a:pt x="0" y="398"/>
                  </a:lnTo>
                  <a:lnTo>
                    <a:pt x="822" y="398"/>
                  </a:lnTo>
                  <a:cubicBezTo>
                    <a:pt x="1053" y="398"/>
                    <a:pt x="1235" y="296"/>
                    <a:pt x="1368" y="222"/>
                  </a:cubicBezTo>
                  <a:cubicBezTo>
                    <a:pt x="1416" y="195"/>
                    <a:pt x="1456" y="173"/>
                    <a:pt x="1490" y="159"/>
                  </a:cubicBezTo>
                  <a:cubicBezTo>
                    <a:pt x="1607" y="112"/>
                    <a:pt x="1942" y="143"/>
                    <a:pt x="2084" y="156"/>
                  </a:cubicBezTo>
                  <a:cubicBezTo>
                    <a:pt x="2135" y="161"/>
                    <a:pt x="2160" y="163"/>
                    <a:pt x="2174" y="163"/>
                  </a:cubicBezTo>
                  <a:cubicBezTo>
                    <a:pt x="2229" y="163"/>
                    <a:pt x="2260" y="191"/>
                    <a:pt x="2276" y="222"/>
                  </a:cubicBezTo>
                  <a:lnTo>
                    <a:pt x="1821" y="222"/>
                  </a:lnTo>
                  <a:cubicBezTo>
                    <a:pt x="1789" y="222"/>
                    <a:pt x="1762" y="248"/>
                    <a:pt x="1762" y="281"/>
                  </a:cubicBezTo>
                  <a:cubicBezTo>
                    <a:pt x="1762" y="313"/>
                    <a:pt x="1789" y="339"/>
                    <a:pt x="1821" y="339"/>
                  </a:cubicBezTo>
                  <a:lnTo>
                    <a:pt x="2467" y="339"/>
                  </a:lnTo>
                  <a:cubicBezTo>
                    <a:pt x="2511" y="339"/>
                    <a:pt x="2555" y="360"/>
                    <a:pt x="2577" y="391"/>
                  </a:cubicBezTo>
                  <a:cubicBezTo>
                    <a:pt x="2579" y="393"/>
                    <a:pt x="2580" y="396"/>
                    <a:pt x="2582" y="398"/>
                  </a:cubicBezTo>
                  <a:lnTo>
                    <a:pt x="1880" y="398"/>
                  </a:lnTo>
                  <a:cubicBezTo>
                    <a:pt x="1847" y="398"/>
                    <a:pt x="1821" y="424"/>
                    <a:pt x="1821" y="457"/>
                  </a:cubicBezTo>
                  <a:cubicBezTo>
                    <a:pt x="1821" y="489"/>
                    <a:pt x="1847" y="516"/>
                    <a:pt x="1880" y="516"/>
                  </a:cubicBezTo>
                  <a:lnTo>
                    <a:pt x="2585" y="516"/>
                  </a:lnTo>
                  <a:cubicBezTo>
                    <a:pt x="2658" y="516"/>
                    <a:pt x="2694" y="541"/>
                    <a:pt x="2702" y="562"/>
                  </a:cubicBezTo>
                  <a:cubicBezTo>
                    <a:pt x="2707" y="575"/>
                    <a:pt x="2705" y="589"/>
                    <a:pt x="2697" y="605"/>
                  </a:cubicBezTo>
                  <a:cubicBezTo>
                    <a:pt x="2668" y="586"/>
                    <a:pt x="2630" y="574"/>
                    <a:pt x="2585" y="574"/>
                  </a:cubicBezTo>
                  <a:lnTo>
                    <a:pt x="1939" y="574"/>
                  </a:lnTo>
                  <a:cubicBezTo>
                    <a:pt x="1906" y="574"/>
                    <a:pt x="1880" y="601"/>
                    <a:pt x="1880" y="633"/>
                  </a:cubicBezTo>
                  <a:cubicBezTo>
                    <a:pt x="1880" y="666"/>
                    <a:pt x="1906" y="692"/>
                    <a:pt x="1939" y="692"/>
                  </a:cubicBezTo>
                  <a:lnTo>
                    <a:pt x="2585" y="692"/>
                  </a:lnTo>
                  <a:cubicBezTo>
                    <a:pt x="2639" y="692"/>
                    <a:pt x="2658" y="722"/>
                    <a:pt x="2658" y="751"/>
                  </a:cubicBezTo>
                  <a:cubicBezTo>
                    <a:pt x="2658" y="766"/>
                    <a:pt x="2653" y="780"/>
                    <a:pt x="2643" y="790"/>
                  </a:cubicBezTo>
                  <a:cubicBezTo>
                    <a:pt x="2630" y="803"/>
                    <a:pt x="2610" y="809"/>
                    <a:pt x="2585" y="809"/>
                  </a:cubicBezTo>
                  <a:lnTo>
                    <a:pt x="1939" y="809"/>
                  </a:lnTo>
                  <a:cubicBezTo>
                    <a:pt x="1870" y="809"/>
                    <a:pt x="1577" y="880"/>
                    <a:pt x="1577" y="1021"/>
                  </a:cubicBezTo>
                  <a:cubicBezTo>
                    <a:pt x="1577" y="1099"/>
                    <a:pt x="1664" y="1100"/>
                    <a:pt x="1795" y="1101"/>
                  </a:cubicBezTo>
                  <a:cubicBezTo>
                    <a:pt x="1826" y="1101"/>
                    <a:pt x="1855" y="1101"/>
                    <a:pt x="1875" y="1103"/>
                  </a:cubicBezTo>
                  <a:cubicBezTo>
                    <a:pt x="1891" y="1104"/>
                    <a:pt x="1909" y="1101"/>
                    <a:pt x="1939" y="1095"/>
                  </a:cubicBezTo>
                  <a:cubicBezTo>
                    <a:pt x="1994" y="1085"/>
                    <a:pt x="2108" y="1063"/>
                    <a:pt x="2152" y="1099"/>
                  </a:cubicBezTo>
                  <a:cubicBezTo>
                    <a:pt x="2156" y="1102"/>
                    <a:pt x="2166" y="1110"/>
                    <a:pt x="2171" y="1132"/>
                  </a:cubicBezTo>
                  <a:cubicBezTo>
                    <a:pt x="2092" y="1163"/>
                    <a:pt x="1864" y="1220"/>
                    <a:pt x="1821" y="1220"/>
                  </a:cubicBezTo>
                  <a:cubicBezTo>
                    <a:pt x="1611" y="1220"/>
                    <a:pt x="1445" y="1201"/>
                    <a:pt x="1377" y="1168"/>
                  </a:cubicBezTo>
                  <a:cubicBezTo>
                    <a:pt x="1258" y="1110"/>
                    <a:pt x="856" y="993"/>
                    <a:pt x="839" y="988"/>
                  </a:cubicBezTo>
                  <a:cubicBezTo>
                    <a:pt x="833" y="986"/>
                    <a:pt x="828" y="986"/>
                    <a:pt x="822" y="986"/>
                  </a:cubicBezTo>
                  <a:lnTo>
                    <a:pt x="822" y="986"/>
                  </a:lnTo>
                  <a:lnTo>
                    <a:pt x="0" y="986"/>
                  </a:lnTo>
                  <a:lnTo>
                    <a:pt x="0" y="1103"/>
                  </a:lnTo>
                  <a:lnTo>
                    <a:pt x="814" y="1103"/>
                  </a:lnTo>
                  <a:cubicBezTo>
                    <a:pt x="870" y="1119"/>
                    <a:pt x="1224" y="1224"/>
                    <a:pt x="1326" y="1273"/>
                  </a:cubicBezTo>
                  <a:cubicBezTo>
                    <a:pt x="1441" y="1330"/>
                    <a:pt x="1686" y="1338"/>
                    <a:pt x="1821" y="1338"/>
                  </a:cubicBezTo>
                  <a:cubicBezTo>
                    <a:pt x="1826" y="1338"/>
                    <a:pt x="2291" y="1272"/>
                    <a:pt x="2291" y="1162"/>
                  </a:cubicBezTo>
                  <a:cubicBezTo>
                    <a:pt x="2291" y="1095"/>
                    <a:pt x="2270" y="1044"/>
                    <a:pt x="2227" y="1009"/>
                  </a:cubicBezTo>
                  <a:cubicBezTo>
                    <a:pt x="2140" y="937"/>
                    <a:pt x="2001" y="964"/>
                    <a:pt x="1917" y="980"/>
                  </a:cubicBezTo>
                  <a:cubicBezTo>
                    <a:pt x="1902" y="983"/>
                    <a:pt x="1889" y="985"/>
                    <a:pt x="1885" y="986"/>
                  </a:cubicBezTo>
                  <a:cubicBezTo>
                    <a:pt x="1864" y="984"/>
                    <a:pt x="1831" y="983"/>
                    <a:pt x="1796" y="983"/>
                  </a:cubicBezTo>
                  <a:cubicBezTo>
                    <a:pt x="1783" y="983"/>
                    <a:pt x="1768" y="983"/>
                    <a:pt x="1752" y="983"/>
                  </a:cubicBezTo>
                  <a:cubicBezTo>
                    <a:pt x="1809" y="954"/>
                    <a:pt x="1892" y="927"/>
                    <a:pt x="1939" y="927"/>
                  </a:cubicBezTo>
                  <a:lnTo>
                    <a:pt x="2585" y="927"/>
                  </a:lnTo>
                  <a:cubicBezTo>
                    <a:pt x="2710" y="927"/>
                    <a:pt x="2776" y="838"/>
                    <a:pt x="2776" y="751"/>
                  </a:cubicBezTo>
                  <a:cubicBezTo>
                    <a:pt x="2776" y="736"/>
                    <a:pt x="2773" y="721"/>
                    <a:pt x="2769" y="706"/>
                  </a:cubicBezTo>
                  <a:cubicBezTo>
                    <a:pt x="2819" y="647"/>
                    <a:pt x="2835" y="580"/>
                    <a:pt x="2812" y="520"/>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sp>
          <p:nvSpPr>
            <p:cNvPr id="75" name="Freeform 6">
              <a:extLst>
                <a:ext uri="{FF2B5EF4-FFF2-40B4-BE49-F238E27FC236}">
                  <a16:creationId xmlns:a16="http://schemas.microsoft.com/office/drawing/2014/main" id="{D991F7A5-3C0A-4E23-A8F3-4AD1F54A640F}"/>
                </a:ext>
              </a:extLst>
            </p:cNvPr>
            <p:cNvSpPr>
              <a:spLocks/>
            </p:cNvSpPr>
            <p:nvPr>
              <p:custDataLst>
                <p:tags r:id="rId7"/>
              </p:custDataLst>
            </p:nvPr>
          </p:nvSpPr>
          <p:spPr bwMode="auto">
            <a:xfrm>
              <a:off x="5770563" y="3276601"/>
              <a:ext cx="219075" cy="88900"/>
            </a:xfrm>
            <a:custGeom>
              <a:avLst/>
              <a:gdLst>
                <a:gd name="T0" fmla="*/ 66 w 603"/>
                <a:gd name="T1" fmla="*/ 235 h 243"/>
                <a:gd name="T2" fmla="*/ 31 w 603"/>
                <a:gd name="T3" fmla="*/ 223 h 243"/>
                <a:gd name="T4" fmla="*/ 19 w 603"/>
                <a:gd name="T5" fmla="*/ 141 h 243"/>
                <a:gd name="T6" fmla="*/ 301 w 603"/>
                <a:gd name="T7" fmla="*/ 0 h 243"/>
                <a:gd name="T8" fmla="*/ 583 w 603"/>
                <a:gd name="T9" fmla="*/ 141 h 243"/>
                <a:gd name="T10" fmla="*/ 572 w 603"/>
                <a:gd name="T11" fmla="*/ 223 h 243"/>
                <a:gd name="T12" fmla="*/ 489 w 603"/>
                <a:gd name="T13" fmla="*/ 211 h 243"/>
                <a:gd name="T14" fmla="*/ 301 w 603"/>
                <a:gd name="T15" fmla="*/ 118 h 243"/>
                <a:gd name="T16" fmla="*/ 113 w 603"/>
                <a:gd name="T17" fmla="*/ 212 h 243"/>
                <a:gd name="T18" fmla="*/ 66 w 603"/>
                <a:gd name="T19" fmla="*/ 23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3" h="243">
                  <a:moveTo>
                    <a:pt x="66" y="235"/>
                  </a:moveTo>
                  <a:cubicBezTo>
                    <a:pt x="54" y="235"/>
                    <a:pt x="42" y="231"/>
                    <a:pt x="31" y="223"/>
                  </a:cubicBezTo>
                  <a:cubicBezTo>
                    <a:pt x="5" y="204"/>
                    <a:pt x="0" y="167"/>
                    <a:pt x="19" y="141"/>
                  </a:cubicBezTo>
                  <a:cubicBezTo>
                    <a:pt x="87" y="51"/>
                    <a:pt x="189" y="0"/>
                    <a:pt x="301" y="0"/>
                  </a:cubicBezTo>
                  <a:cubicBezTo>
                    <a:pt x="413" y="0"/>
                    <a:pt x="516" y="51"/>
                    <a:pt x="583" y="141"/>
                  </a:cubicBezTo>
                  <a:cubicBezTo>
                    <a:pt x="603" y="167"/>
                    <a:pt x="598" y="204"/>
                    <a:pt x="572" y="223"/>
                  </a:cubicBezTo>
                  <a:cubicBezTo>
                    <a:pt x="546" y="243"/>
                    <a:pt x="509" y="237"/>
                    <a:pt x="489" y="211"/>
                  </a:cubicBezTo>
                  <a:cubicBezTo>
                    <a:pt x="444" y="152"/>
                    <a:pt x="376" y="118"/>
                    <a:pt x="301" y="118"/>
                  </a:cubicBezTo>
                  <a:cubicBezTo>
                    <a:pt x="227" y="118"/>
                    <a:pt x="158" y="152"/>
                    <a:pt x="113" y="212"/>
                  </a:cubicBezTo>
                  <a:cubicBezTo>
                    <a:pt x="102" y="227"/>
                    <a:pt x="84" y="235"/>
                    <a:pt x="66" y="235"/>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sp>
          <p:nvSpPr>
            <p:cNvPr id="76" name="Freeform 7">
              <a:extLst>
                <a:ext uri="{FF2B5EF4-FFF2-40B4-BE49-F238E27FC236}">
                  <a16:creationId xmlns:a16="http://schemas.microsoft.com/office/drawing/2014/main" id="{57658201-D06C-46A6-9245-B7DD5D483E75}"/>
                </a:ext>
              </a:extLst>
            </p:cNvPr>
            <p:cNvSpPr>
              <a:spLocks/>
            </p:cNvSpPr>
            <p:nvPr>
              <p:custDataLst>
                <p:tags r:id="rId8"/>
              </p:custDataLst>
            </p:nvPr>
          </p:nvSpPr>
          <p:spPr bwMode="auto">
            <a:xfrm>
              <a:off x="5684838" y="3170238"/>
              <a:ext cx="388938" cy="130175"/>
            </a:xfrm>
            <a:custGeom>
              <a:avLst/>
              <a:gdLst>
                <a:gd name="T0" fmla="*/ 1007 w 1073"/>
                <a:gd name="T1" fmla="*/ 353 h 360"/>
                <a:gd name="T2" fmla="*/ 959 w 1073"/>
                <a:gd name="T3" fmla="*/ 329 h 360"/>
                <a:gd name="T4" fmla="*/ 536 w 1073"/>
                <a:gd name="T5" fmla="*/ 118 h 360"/>
                <a:gd name="T6" fmla="*/ 113 w 1073"/>
                <a:gd name="T7" fmla="*/ 329 h 360"/>
                <a:gd name="T8" fmla="*/ 31 w 1073"/>
                <a:gd name="T9" fmla="*/ 341 h 360"/>
                <a:gd name="T10" fmla="*/ 19 w 1073"/>
                <a:gd name="T11" fmla="*/ 259 h 360"/>
                <a:gd name="T12" fmla="*/ 536 w 1073"/>
                <a:gd name="T13" fmla="*/ 0 h 360"/>
                <a:gd name="T14" fmla="*/ 1053 w 1073"/>
                <a:gd name="T15" fmla="*/ 259 h 360"/>
                <a:gd name="T16" fmla="*/ 1042 w 1073"/>
                <a:gd name="T17" fmla="*/ 341 h 360"/>
                <a:gd name="T18" fmla="*/ 1007 w 1073"/>
                <a:gd name="T19" fmla="*/ 35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3" h="360">
                  <a:moveTo>
                    <a:pt x="1007" y="353"/>
                  </a:moveTo>
                  <a:cubicBezTo>
                    <a:pt x="989" y="353"/>
                    <a:pt x="971" y="345"/>
                    <a:pt x="959" y="329"/>
                  </a:cubicBezTo>
                  <a:cubicBezTo>
                    <a:pt x="858" y="195"/>
                    <a:pt x="704" y="118"/>
                    <a:pt x="536" y="118"/>
                  </a:cubicBezTo>
                  <a:cubicBezTo>
                    <a:pt x="369" y="118"/>
                    <a:pt x="214" y="195"/>
                    <a:pt x="113" y="329"/>
                  </a:cubicBezTo>
                  <a:cubicBezTo>
                    <a:pt x="94" y="355"/>
                    <a:pt x="57" y="360"/>
                    <a:pt x="31" y="341"/>
                  </a:cubicBezTo>
                  <a:cubicBezTo>
                    <a:pt x="5" y="322"/>
                    <a:pt x="0" y="285"/>
                    <a:pt x="19" y="259"/>
                  </a:cubicBezTo>
                  <a:cubicBezTo>
                    <a:pt x="143" y="94"/>
                    <a:pt x="331" y="0"/>
                    <a:pt x="536" y="0"/>
                  </a:cubicBezTo>
                  <a:cubicBezTo>
                    <a:pt x="742" y="0"/>
                    <a:pt x="930" y="94"/>
                    <a:pt x="1053" y="259"/>
                  </a:cubicBezTo>
                  <a:cubicBezTo>
                    <a:pt x="1073" y="285"/>
                    <a:pt x="1068" y="322"/>
                    <a:pt x="1042" y="341"/>
                  </a:cubicBezTo>
                  <a:cubicBezTo>
                    <a:pt x="1031" y="349"/>
                    <a:pt x="1019" y="353"/>
                    <a:pt x="1007" y="353"/>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sp>
          <p:nvSpPr>
            <p:cNvPr id="77" name="Freeform 8">
              <a:extLst>
                <a:ext uri="{FF2B5EF4-FFF2-40B4-BE49-F238E27FC236}">
                  <a16:creationId xmlns:a16="http://schemas.microsoft.com/office/drawing/2014/main" id="{16D895E0-DC3D-44CF-BE6C-7D114916DC3F}"/>
                </a:ext>
              </a:extLst>
            </p:cNvPr>
            <p:cNvSpPr>
              <a:spLocks/>
            </p:cNvSpPr>
            <p:nvPr>
              <p:custDataLst>
                <p:tags r:id="rId9"/>
              </p:custDataLst>
            </p:nvPr>
          </p:nvSpPr>
          <p:spPr bwMode="auto">
            <a:xfrm>
              <a:off x="5600700" y="3062288"/>
              <a:ext cx="558800" cy="174625"/>
            </a:xfrm>
            <a:custGeom>
              <a:avLst/>
              <a:gdLst>
                <a:gd name="T0" fmla="*/ 1476 w 1543"/>
                <a:gd name="T1" fmla="*/ 470 h 477"/>
                <a:gd name="T2" fmla="*/ 1429 w 1543"/>
                <a:gd name="T3" fmla="*/ 446 h 477"/>
                <a:gd name="T4" fmla="*/ 771 w 1543"/>
                <a:gd name="T5" fmla="*/ 117 h 477"/>
                <a:gd name="T6" fmla="*/ 113 w 1543"/>
                <a:gd name="T7" fmla="*/ 446 h 477"/>
                <a:gd name="T8" fmla="*/ 31 w 1543"/>
                <a:gd name="T9" fmla="*/ 458 h 477"/>
                <a:gd name="T10" fmla="*/ 19 w 1543"/>
                <a:gd name="T11" fmla="*/ 375 h 477"/>
                <a:gd name="T12" fmla="*/ 771 w 1543"/>
                <a:gd name="T13" fmla="*/ 0 h 477"/>
                <a:gd name="T14" fmla="*/ 1523 w 1543"/>
                <a:gd name="T15" fmla="*/ 375 h 477"/>
                <a:gd name="T16" fmla="*/ 1512 w 1543"/>
                <a:gd name="T17" fmla="*/ 458 h 477"/>
                <a:gd name="T18" fmla="*/ 1476 w 1543"/>
                <a:gd name="T19" fmla="*/ 47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3" h="477">
                  <a:moveTo>
                    <a:pt x="1476" y="470"/>
                  </a:moveTo>
                  <a:cubicBezTo>
                    <a:pt x="1459" y="470"/>
                    <a:pt x="1441" y="461"/>
                    <a:pt x="1429" y="446"/>
                  </a:cubicBezTo>
                  <a:cubicBezTo>
                    <a:pt x="1272" y="237"/>
                    <a:pt x="1033" y="117"/>
                    <a:pt x="771" y="117"/>
                  </a:cubicBezTo>
                  <a:cubicBezTo>
                    <a:pt x="510" y="117"/>
                    <a:pt x="270" y="237"/>
                    <a:pt x="113" y="446"/>
                  </a:cubicBezTo>
                  <a:cubicBezTo>
                    <a:pt x="94" y="472"/>
                    <a:pt x="57" y="477"/>
                    <a:pt x="31" y="458"/>
                  </a:cubicBezTo>
                  <a:cubicBezTo>
                    <a:pt x="5" y="438"/>
                    <a:pt x="0" y="401"/>
                    <a:pt x="19" y="375"/>
                  </a:cubicBezTo>
                  <a:cubicBezTo>
                    <a:pt x="199" y="137"/>
                    <a:pt x="473" y="0"/>
                    <a:pt x="771" y="0"/>
                  </a:cubicBezTo>
                  <a:cubicBezTo>
                    <a:pt x="1070" y="0"/>
                    <a:pt x="1344" y="137"/>
                    <a:pt x="1523" y="375"/>
                  </a:cubicBezTo>
                  <a:cubicBezTo>
                    <a:pt x="1543" y="401"/>
                    <a:pt x="1538" y="438"/>
                    <a:pt x="1512" y="458"/>
                  </a:cubicBezTo>
                  <a:cubicBezTo>
                    <a:pt x="1501" y="466"/>
                    <a:pt x="1489" y="470"/>
                    <a:pt x="1476" y="470"/>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sp>
          <p:nvSpPr>
            <p:cNvPr id="78" name="Freeform 9">
              <a:extLst>
                <a:ext uri="{FF2B5EF4-FFF2-40B4-BE49-F238E27FC236}">
                  <a16:creationId xmlns:a16="http://schemas.microsoft.com/office/drawing/2014/main" id="{E4C159EF-6EC0-4FB2-BF9B-B46B5F11311F}"/>
                </a:ext>
              </a:extLst>
            </p:cNvPr>
            <p:cNvSpPr>
              <a:spLocks/>
            </p:cNvSpPr>
            <p:nvPr>
              <p:custDataLst>
                <p:tags r:id="rId10"/>
              </p:custDataLst>
            </p:nvPr>
          </p:nvSpPr>
          <p:spPr bwMode="auto">
            <a:xfrm>
              <a:off x="5837238" y="3362326"/>
              <a:ext cx="85725" cy="385763"/>
            </a:xfrm>
            <a:custGeom>
              <a:avLst/>
              <a:gdLst>
                <a:gd name="T0" fmla="*/ 117 w 235"/>
                <a:gd name="T1" fmla="*/ 1057 h 1057"/>
                <a:gd name="T2" fmla="*/ 0 w 235"/>
                <a:gd name="T3" fmla="*/ 940 h 1057"/>
                <a:gd name="T4" fmla="*/ 0 w 235"/>
                <a:gd name="T5" fmla="*/ 118 h 1057"/>
                <a:gd name="T6" fmla="*/ 117 w 235"/>
                <a:gd name="T7" fmla="*/ 0 h 1057"/>
                <a:gd name="T8" fmla="*/ 235 w 235"/>
                <a:gd name="T9" fmla="*/ 118 h 1057"/>
                <a:gd name="T10" fmla="*/ 235 w 235"/>
                <a:gd name="T11" fmla="*/ 940 h 1057"/>
                <a:gd name="T12" fmla="*/ 117 w 235"/>
                <a:gd name="T13" fmla="*/ 1057 h 1057"/>
              </a:gdLst>
              <a:ahLst/>
              <a:cxnLst>
                <a:cxn ang="0">
                  <a:pos x="T0" y="T1"/>
                </a:cxn>
                <a:cxn ang="0">
                  <a:pos x="T2" y="T3"/>
                </a:cxn>
                <a:cxn ang="0">
                  <a:pos x="T4" y="T5"/>
                </a:cxn>
                <a:cxn ang="0">
                  <a:pos x="T6" y="T7"/>
                </a:cxn>
                <a:cxn ang="0">
                  <a:pos x="T8" y="T9"/>
                </a:cxn>
                <a:cxn ang="0">
                  <a:pos x="T10" y="T11"/>
                </a:cxn>
                <a:cxn ang="0">
                  <a:pos x="T12" y="T13"/>
                </a:cxn>
              </a:cxnLst>
              <a:rect l="0" t="0" r="r" b="b"/>
              <a:pathLst>
                <a:path w="235" h="1057">
                  <a:moveTo>
                    <a:pt x="117" y="1057"/>
                  </a:moveTo>
                  <a:cubicBezTo>
                    <a:pt x="53" y="1057"/>
                    <a:pt x="0" y="1005"/>
                    <a:pt x="0" y="940"/>
                  </a:cubicBezTo>
                  <a:lnTo>
                    <a:pt x="0" y="118"/>
                  </a:lnTo>
                  <a:cubicBezTo>
                    <a:pt x="0" y="53"/>
                    <a:pt x="53" y="0"/>
                    <a:pt x="117" y="0"/>
                  </a:cubicBezTo>
                  <a:cubicBezTo>
                    <a:pt x="182" y="0"/>
                    <a:pt x="235" y="53"/>
                    <a:pt x="235" y="118"/>
                  </a:cubicBezTo>
                  <a:lnTo>
                    <a:pt x="235" y="940"/>
                  </a:lnTo>
                  <a:cubicBezTo>
                    <a:pt x="235" y="1005"/>
                    <a:pt x="182" y="1057"/>
                    <a:pt x="117" y="1057"/>
                  </a:cubicBezTo>
                  <a:close/>
                </a:path>
              </a:pathLst>
            </a:custGeom>
            <a:grp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grpSp>
      <p:sp>
        <p:nvSpPr>
          <p:cNvPr id="79" name="Rectangle 78">
            <a:extLst>
              <a:ext uri="{FF2B5EF4-FFF2-40B4-BE49-F238E27FC236}">
                <a16:creationId xmlns:a16="http://schemas.microsoft.com/office/drawing/2014/main" id="{AE6DB952-3992-4A2D-B3B0-48663FE5D46E}"/>
              </a:ext>
            </a:extLst>
          </p:cNvPr>
          <p:cNvSpPr/>
          <p:nvPr/>
        </p:nvSpPr>
        <p:spPr>
          <a:xfrm>
            <a:off x="2116932" y="4301786"/>
            <a:ext cx="810997"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endParaRPr lang="en-CA" sz="1350">
              <a:solidFill>
                <a:schemeClr val="tx1"/>
              </a:solidFill>
            </a:endParaRPr>
          </a:p>
        </p:txBody>
      </p:sp>
      <p:sp>
        <p:nvSpPr>
          <p:cNvPr id="80" name="Rectangle 79">
            <a:extLst>
              <a:ext uri="{FF2B5EF4-FFF2-40B4-BE49-F238E27FC236}">
                <a16:creationId xmlns:a16="http://schemas.microsoft.com/office/drawing/2014/main" id="{8DD87E68-F137-44AB-B07F-D2BA0357DFF7}"/>
              </a:ext>
            </a:extLst>
          </p:cNvPr>
          <p:cNvSpPr/>
          <p:nvPr/>
        </p:nvSpPr>
        <p:spPr>
          <a:xfrm>
            <a:off x="2927929" y="4301786"/>
            <a:ext cx="7147141"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Clr>
                <a:srgbClr val="006EB7"/>
              </a:buClr>
              <a:buFont typeface="Wingdings" panose="05000000000000000000" pitchFamily="2" charset="2"/>
              <a:buChar char="§"/>
            </a:pPr>
            <a:r>
              <a:rPr lang="en-US" sz="2000" b="1">
                <a:solidFill>
                  <a:schemeClr val="tx2">
                    <a:lumMod val="50000"/>
                  </a:schemeClr>
                </a:solidFill>
                <a:cs typeface="Arial" pitchFamily="34" charset="0"/>
              </a:rPr>
              <a:t>Ensure consistency across departments </a:t>
            </a:r>
          </a:p>
        </p:txBody>
      </p:sp>
      <p:sp>
        <p:nvSpPr>
          <p:cNvPr id="82" name="Freeform 18" descr="Hospital Icon">
            <a:extLst>
              <a:ext uri="{FF2B5EF4-FFF2-40B4-BE49-F238E27FC236}">
                <a16:creationId xmlns:a16="http://schemas.microsoft.com/office/drawing/2014/main" id="{267ABA24-4EAF-4D8E-8583-4D0E2D791AA1}"/>
              </a:ext>
            </a:extLst>
          </p:cNvPr>
          <p:cNvSpPr>
            <a:spLocks noEditPoints="1"/>
          </p:cNvSpPr>
          <p:nvPr>
            <p:custDataLst>
              <p:tags r:id="rId2"/>
            </p:custDataLst>
          </p:nvPr>
        </p:nvSpPr>
        <p:spPr bwMode="auto">
          <a:xfrm>
            <a:off x="2400637" y="4618642"/>
            <a:ext cx="265772" cy="338396"/>
          </a:xfrm>
          <a:custGeom>
            <a:avLst/>
            <a:gdLst>
              <a:gd name="T0" fmla="*/ 53 w 73"/>
              <a:gd name="T1" fmla="*/ 5 h 93"/>
              <a:gd name="T2" fmla="*/ 21 w 73"/>
              <a:gd name="T3" fmla="*/ 1 h 93"/>
              <a:gd name="T4" fmla="*/ 1 w 73"/>
              <a:gd name="T5" fmla="*/ 21 h 93"/>
              <a:gd name="T6" fmla="*/ 3 w 73"/>
              <a:gd name="T7" fmla="*/ 93 h 93"/>
              <a:gd name="T8" fmla="*/ 73 w 73"/>
              <a:gd name="T9" fmla="*/ 23 h 93"/>
              <a:gd name="T10" fmla="*/ 41 w 73"/>
              <a:gd name="T11" fmla="*/ 27 h 93"/>
              <a:gd name="T12" fmla="*/ 33 w 73"/>
              <a:gd name="T13" fmla="*/ 20 h 93"/>
              <a:gd name="T14" fmla="*/ 28 w 73"/>
              <a:gd name="T15" fmla="*/ 27 h 93"/>
              <a:gd name="T16" fmla="*/ 27 w 73"/>
              <a:gd name="T17" fmla="*/ 7 h 93"/>
              <a:gd name="T18" fmla="*/ 33 w 73"/>
              <a:gd name="T19" fmla="*/ 8 h 93"/>
              <a:gd name="T20" fmla="*/ 40 w 73"/>
              <a:gd name="T21" fmla="*/ 7 h 93"/>
              <a:gd name="T22" fmla="*/ 46 w 73"/>
              <a:gd name="T23" fmla="*/ 8 h 93"/>
              <a:gd name="T24" fmla="*/ 46 w 73"/>
              <a:gd name="T25" fmla="*/ 74 h 93"/>
              <a:gd name="T26" fmla="*/ 26 w 73"/>
              <a:gd name="T27" fmla="*/ 75 h 93"/>
              <a:gd name="T28" fmla="*/ 20 w 73"/>
              <a:gd name="T29" fmla="*/ 27 h 93"/>
              <a:gd name="T30" fmla="*/ 48 w 73"/>
              <a:gd name="T31" fmla="*/ 33 h 93"/>
              <a:gd name="T32" fmla="*/ 66 w 73"/>
              <a:gd name="T33" fmla="*/ 27 h 93"/>
              <a:gd name="T34" fmla="*/ 59 w 73"/>
              <a:gd name="T35" fmla="*/ 40 h 93"/>
              <a:gd name="T36" fmla="*/ 53 w 73"/>
              <a:gd name="T37" fmla="*/ 41 h 93"/>
              <a:gd name="T38" fmla="*/ 58 w 73"/>
              <a:gd name="T39" fmla="*/ 46 h 93"/>
              <a:gd name="T40" fmla="*/ 59 w 73"/>
              <a:gd name="T41" fmla="*/ 40 h 93"/>
              <a:gd name="T42" fmla="*/ 40 w 73"/>
              <a:gd name="T43" fmla="*/ 40 h 93"/>
              <a:gd name="T44" fmla="*/ 41 w 73"/>
              <a:gd name="T45" fmla="*/ 46 h 93"/>
              <a:gd name="T46" fmla="*/ 46 w 73"/>
              <a:gd name="T47" fmla="*/ 41 h 93"/>
              <a:gd name="T48" fmla="*/ 55 w 73"/>
              <a:gd name="T49" fmla="*/ 53 h 93"/>
              <a:gd name="T50" fmla="*/ 54 w 73"/>
              <a:gd name="T51" fmla="*/ 59 h 93"/>
              <a:gd name="T52" fmla="*/ 60 w 73"/>
              <a:gd name="T53" fmla="*/ 58 h 93"/>
              <a:gd name="T54" fmla="*/ 31 w 73"/>
              <a:gd name="T55" fmla="*/ 40 h 93"/>
              <a:gd name="T56" fmla="*/ 26 w 73"/>
              <a:gd name="T57" fmla="*/ 45 h 93"/>
              <a:gd name="T58" fmla="*/ 33 w 73"/>
              <a:gd name="T59" fmla="*/ 46 h 93"/>
              <a:gd name="T60" fmla="*/ 46 w 73"/>
              <a:gd name="T61" fmla="*/ 54 h 93"/>
              <a:gd name="T62" fmla="*/ 40 w 73"/>
              <a:gd name="T63" fmla="*/ 55 h 93"/>
              <a:gd name="T64" fmla="*/ 45 w 73"/>
              <a:gd name="T65" fmla="*/ 60 h 93"/>
              <a:gd name="T66" fmla="*/ 46 w 73"/>
              <a:gd name="T67" fmla="*/ 54 h 93"/>
              <a:gd name="T68" fmla="*/ 54 w 73"/>
              <a:gd name="T69" fmla="*/ 67 h 93"/>
              <a:gd name="T70" fmla="*/ 55 w 73"/>
              <a:gd name="T71" fmla="*/ 73 h 93"/>
              <a:gd name="T72" fmla="*/ 60 w 73"/>
              <a:gd name="T73" fmla="*/ 68 h 93"/>
              <a:gd name="T74" fmla="*/ 15 w 73"/>
              <a:gd name="T75" fmla="*/ 40 h 93"/>
              <a:gd name="T76" fmla="*/ 14 w 73"/>
              <a:gd name="T77" fmla="*/ 46 h 93"/>
              <a:gd name="T78" fmla="*/ 20 w 73"/>
              <a:gd name="T79" fmla="*/ 45 h 93"/>
              <a:gd name="T80" fmla="*/ 31 w 73"/>
              <a:gd name="T81" fmla="*/ 53 h 93"/>
              <a:gd name="T82" fmla="*/ 26 w 73"/>
              <a:gd name="T83" fmla="*/ 58 h 93"/>
              <a:gd name="T84" fmla="*/ 33 w 73"/>
              <a:gd name="T85" fmla="*/ 59 h 93"/>
              <a:gd name="T86" fmla="*/ 19 w 73"/>
              <a:gd name="T87" fmla="*/ 54 h 93"/>
              <a:gd name="T88" fmla="*/ 13 w 73"/>
              <a:gd name="T89" fmla="*/ 55 h 93"/>
              <a:gd name="T90" fmla="*/ 18 w 73"/>
              <a:gd name="T91" fmla="*/ 60 h 93"/>
              <a:gd name="T92" fmla="*/ 19 w 73"/>
              <a:gd name="T93" fmla="*/ 54 h 93"/>
              <a:gd name="T94" fmla="*/ 14 w 73"/>
              <a:gd name="T95" fmla="*/ 67 h 93"/>
              <a:gd name="T96" fmla="*/ 15 w 73"/>
              <a:gd name="T97" fmla="*/ 73 h 93"/>
              <a:gd name="T98" fmla="*/ 20 w 73"/>
              <a:gd name="T99"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3" h="93">
                <a:moveTo>
                  <a:pt x="72" y="21"/>
                </a:moveTo>
                <a:cubicBezTo>
                  <a:pt x="71" y="20"/>
                  <a:pt x="71" y="20"/>
                  <a:pt x="70" y="20"/>
                </a:cubicBezTo>
                <a:cubicBezTo>
                  <a:pt x="53" y="20"/>
                  <a:pt x="53" y="20"/>
                  <a:pt x="53" y="20"/>
                </a:cubicBezTo>
                <a:cubicBezTo>
                  <a:pt x="53" y="5"/>
                  <a:pt x="53" y="5"/>
                  <a:pt x="53" y="5"/>
                </a:cubicBezTo>
                <a:cubicBezTo>
                  <a:pt x="53" y="4"/>
                  <a:pt x="53" y="2"/>
                  <a:pt x="52" y="1"/>
                </a:cubicBezTo>
                <a:cubicBezTo>
                  <a:pt x="51" y="0"/>
                  <a:pt x="49" y="0"/>
                  <a:pt x="48" y="0"/>
                </a:cubicBezTo>
                <a:cubicBezTo>
                  <a:pt x="25" y="0"/>
                  <a:pt x="25" y="0"/>
                  <a:pt x="25" y="0"/>
                </a:cubicBezTo>
                <a:cubicBezTo>
                  <a:pt x="23" y="0"/>
                  <a:pt x="22" y="0"/>
                  <a:pt x="21" y="1"/>
                </a:cubicBezTo>
                <a:cubicBezTo>
                  <a:pt x="20" y="2"/>
                  <a:pt x="20" y="4"/>
                  <a:pt x="20" y="5"/>
                </a:cubicBezTo>
                <a:cubicBezTo>
                  <a:pt x="20" y="20"/>
                  <a:pt x="20" y="20"/>
                  <a:pt x="20" y="20"/>
                </a:cubicBezTo>
                <a:cubicBezTo>
                  <a:pt x="3" y="20"/>
                  <a:pt x="3" y="20"/>
                  <a:pt x="3" y="20"/>
                </a:cubicBezTo>
                <a:cubicBezTo>
                  <a:pt x="2" y="20"/>
                  <a:pt x="2" y="20"/>
                  <a:pt x="1" y="21"/>
                </a:cubicBezTo>
                <a:cubicBezTo>
                  <a:pt x="0" y="22"/>
                  <a:pt x="0" y="22"/>
                  <a:pt x="0" y="23"/>
                </a:cubicBezTo>
                <a:cubicBezTo>
                  <a:pt x="0" y="90"/>
                  <a:pt x="0" y="90"/>
                  <a:pt x="0" y="90"/>
                </a:cubicBezTo>
                <a:cubicBezTo>
                  <a:pt x="0" y="91"/>
                  <a:pt x="0" y="91"/>
                  <a:pt x="1" y="92"/>
                </a:cubicBezTo>
                <a:cubicBezTo>
                  <a:pt x="2" y="93"/>
                  <a:pt x="2" y="93"/>
                  <a:pt x="3" y="93"/>
                </a:cubicBezTo>
                <a:cubicBezTo>
                  <a:pt x="70" y="93"/>
                  <a:pt x="70" y="93"/>
                  <a:pt x="70" y="93"/>
                </a:cubicBezTo>
                <a:cubicBezTo>
                  <a:pt x="71" y="93"/>
                  <a:pt x="71" y="93"/>
                  <a:pt x="72" y="92"/>
                </a:cubicBezTo>
                <a:cubicBezTo>
                  <a:pt x="73" y="91"/>
                  <a:pt x="73" y="91"/>
                  <a:pt x="73" y="90"/>
                </a:cubicBezTo>
                <a:cubicBezTo>
                  <a:pt x="73" y="23"/>
                  <a:pt x="73" y="23"/>
                  <a:pt x="73" y="23"/>
                </a:cubicBezTo>
                <a:cubicBezTo>
                  <a:pt x="73" y="22"/>
                  <a:pt x="73" y="22"/>
                  <a:pt x="72" y="21"/>
                </a:cubicBezTo>
                <a:close/>
                <a:moveTo>
                  <a:pt x="46" y="26"/>
                </a:moveTo>
                <a:cubicBezTo>
                  <a:pt x="45" y="27"/>
                  <a:pt x="45" y="27"/>
                  <a:pt x="45" y="27"/>
                </a:cubicBezTo>
                <a:cubicBezTo>
                  <a:pt x="41" y="27"/>
                  <a:pt x="41" y="27"/>
                  <a:pt x="41" y="27"/>
                </a:cubicBezTo>
                <a:cubicBezTo>
                  <a:pt x="40" y="26"/>
                  <a:pt x="40" y="26"/>
                  <a:pt x="40" y="26"/>
                </a:cubicBezTo>
                <a:cubicBezTo>
                  <a:pt x="40" y="25"/>
                  <a:pt x="40" y="25"/>
                  <a:pt x="40" y="25"/>
                </a:cubicBezTo>
                <a:cubicBezTo>
                  <a:pt x="40" y="20"/>
                  <a:pt x="40" y="20"/>
                  <a:pt x="40" y="20"/>
                </a:cubicBezTo>
                <a:cubicBezTo>
                  <a:pt x="33" y="20"/>
                  <a:pt x="33" y="20"/>
                  <a:pt x="33" y="20"/>
                </a:cubicBezTo>
                <a:cubicBezTo>
                  <a:pt x="33" y="25"/>
                  <a:pt x="33" y="25"/>
                  <a:pt x="33" y="25"/>
                </a:cubicBezTo>
                <a:cubicBezTo>
                  <a:pt x="33" y="26"/>
                  <a:pt x="33" y="26"/>
                  <a:pt x="33" y="26"/>
                </a:cubicBezTo>
                <a:cubicBezTo>
                  <a:pt x="31" y="27"/>
                  <a:pt x="31" y="27"/>
                  <a:pt x="31" y="27"/>
                </a:cubicBezTo>
                <a:cubicBezTo>
                  <a:pt x="28" y="27"/>
                  <a:pt x="28" y="27"/>
                  <a:pt x="28" y="27"/>
                </a:cubicBezTo>
                <a:cubicBezTo>
                  <a:pt x="27" y="26"/>
                  <a:pt x="27" y="26"/>
                  <a:pt x="27" y="26"/>
                </a:cubicBezTo>
                <a:cubicBezTo>
                  <a:pt x="26" y="25"/>
                  <a:pt x="26" y="25"/>
                  <a:pt x="26" y="25"/>
                </a:cubicBezTo>
                <a:cubicBezTo>
                  <a:pt x="26" y="8"/>
                  <a:pt x="26" y="8"/>
                  <a:pt x="26" y="8"/>
                </a:cubicBezTo>
                <a:cubicBezTo>
                  <a:pt x="27" y="7"/>
                  <a:pt x="27" y="7"/>
                  <a:pt x="27" y="7"/>
                </a:cubicBezTo>
                <a:cubicBezTo>
                  <a:pt x="28" y="7"/>
                  <a:pt x="28" y="7"/>
                  <a:pt x="28" y="7"/>
                </a:cubicBezTo>
                <a:cubicBezTo>
                  <a:pt x="31" y="7"/>
                  <a:pt x="31" y="7"/>
                  <a:pt x="31" y="7"/>
                </a:cubicBezTo>
                <a:cubicBezTo>
                  <a:pt x="33" y="7"/>
                  <a:pt x="33" y="7"/>
                  <a:pt x="33" y="7"/>
                </a:cubicBezTo>
                <a:cubicBezTo>
                  <a:pt x="33" y="8"/>
                  <a:pt x="33" y="8"/>
                  <a:pt x="33" y="8"/>
                </a:cubicBezTo>
                <a:cubicBezTo>
                  <a:pt x="33" y="13"/>
                  <a:pt x="33" y="13"/>
                  <a:pt x="33" y="13"/>
                </a:cubicBezTo>
                <a:cubicBezTo>
                  <a:pt x="40" y="13"/>
                  <a:pt x="40" y="13"/>
                  <a:pt x="40" y="13"/>
                </a:cubicBezTo>
                <a:cubicBezTo>
                  <a:pt x="40" y="8"/>
                  <a:pt x="40" y="8"/>
                  <a:pt x="40" y="8"/>
                </a:cubicBezTo>
                <a:cubicBezTo>
                  <a:pt x="40" y="7"/>
                  <a:pt x="40" y="7"/>
                  <a:pt x="40" y="7"/>
                </a:cubicBezTo>
                <a:cubicBezTo>
                  <a:pt x="41" y="7"/>
                  <a:pt x="41" y="7"/>
                  <a:pt x="41" y="7"/>
                </a:cubicBezTo>
                <a:cubicBezTo>
                  <a:pt x="45" y="7"/>
                  <a:pt x="45" y="7"/>
                  <a:pt x="45" y="7"/>
                </a:cubicBezTo>
                <a:cubicBezTo>
                  <a:pt x="46" y="7"/>
                  <a:pt x="46" y="7"/>
                  <a:pt x="46" y="7"/>
                </a:cubicBezTo>
                <a:cubicBezTo>
                  <a:pt x="46" y="8"/>
                  <a:pt x="46" y="8"/>
                  <a:pt x="46" y="8"/>
                </a:cubicBezTo>
                <a:cubicBezTo>
                  <a:pt x="46" y="25"/>
                  <a:pt x="46" y="25"/>
                  <a:pt x="46" y="25"/>
                </a:cubicBezTo>
                <a:lnTo>
                  <a:pt x="46" y="26"/>
                </a:lnTo>
                <a:close/>
                <a:moveTo>
                  <a:pt x="46" y="75"/>
                </a:moveTo>
                <a:cubicBezTo>
                  <a:pt x="46" y="74"/>
                  <a:pt x="46" y="74"/>
                  <a:pt x="46" y="74"/>
                </a:cubicBezTo>
                <a:cubicBezTo>
                  <a:pt x="45" y="73"/>
                  <a:pt x="45" y="73"/>
                  <a:pt x="45" y="73"/>
                </a:cubicBezTo>
                <a:cubicBezTo>
                  <a:pt x="28" y="73"/>
                  <a:pt x="28" y="73"/>
                  <a:pt x="28" y="73"/>
                </a:cubicBezTo>
                <a:cubicBezTo>
                  <a:pt x="27" y="74"/>
                  <a:pt x="27" y="74"/>
                  <a:pt x="27" y="74"/>
                </a:cubicBezTo>
                <a:cubicBezTo>
                  <a:pt x="26" y="75"/>
                  <a:pt x="26" y="75"/>
                  <a:pt x="26" y="75"/>
                </a:cubicBezTo>
                <a:cubicBezTo>
                  <a:pt x="26" y="86"/>
                  <a:pt x="26" y="86"/>
                  <a:pt x="26" y="86"/>
                </a:cubicBezTo>
                <a:cubicBezTo>
                  <a:pt x="7" y="86"/>
                  <a:pt x="7" y="86"/>
                  <a:pt x="7" y="86"/>
                </a:cubicBezTo>
                <a:cubicBezTo>
                  <a:pt x="7" y="27"/>
                  <a:pt x="7" y="27"/>
                  <a:pt x="7" y="27"/>
                </a:cubicBezTo>
                <a:cubicBezTo>
                  <a:pt x="20" y="27"/>
                  <a:pt x="20" y="27"/>
                  <a:pt x="20" y="27"/>
                </a:cubicBezTo>
                <a:cubicBezTo>
                  <a:pt x="20" y="28"/>
                  <a:pt x="20" y="28"/>
                  <a:pt x="20" y="28"/>
                </a:cubicBezTo>
                <a:cubicBezTo>
                  <a:pt x="20" y="30"/>
                  <a:pt x="20" y="31"/>
                  <a:pt x="21" y="32"/>
                </a:cubicBezTo>
                <a:cubicBezTo>
                  <a:pt x="22" y="33"/>
                  <a:pt x="23" y="33"/>
                  <a:pt x="25" y="33"/>
                </a:cubicBezTo>
                <a:cubicBezTo>
                  <a:pt x="48" y="33"/>
                  <a:pt x="48" y="33"/>
                  <a:pt x="48" y="33"/>
                </a:cubicBezTo>
                <a:cubicBezTo>
                  <a:pt x="49" y="33"/>
                  <a:pt x="51" y="33"/>
                  <a:pt x="52" y="32"/>
                </a:cubicBezTo>
                <a:cubicBezTo>
                  <a:pt x="53" y="31"/>
                  <a:pt x="53" y="30"/>
                  <a:pt x="53" y="28"/>
                </a:cubicBezTo>
                <a:cubicBezTo>
                  <a:pt x="53" y="27"/>
                  <a:pt x="53" y="27"/>
                  <a:pt x="53" y="27"/>
                </a:cubicBezTo>
                <a:cubicBezTo>
                  <a:pt x="66" y="27"/>
                  <a:pt x="66" y="27"/>
                  <a:pt x="66" y="27"/>
                </a:cubicBezTo>
                <a:cubicBezTo>
                  <a:pt x="66" y="86"/>
                  <a:pt x="66" y="86"/>
                  <a:pt x="66" y="86"/>
                </a:cubicBezTo>
                <a:cubicBezTo>
                  <a:pt x="46" y="86"/>
                  <a:pt x="46" y="86"/>
                  <a:pt x="46" y="86"/>
                </a:cubicBezTo>
                <a:lnTo>
                  <a:pt x="46" y="75"/>
                </a:lnTo>
                <a:close/>
                <a:moveTo>
                  <a:pt x="59" y="40"/>
                </a:moveTo>
                <a:cubicBezTo>
                  <a:pt x="58" y="40"/>
                  <a:pt x="58" y="40"/>
                  <a:pt x="58" y="40"/>
                </a:cubicBezTo>
                <a:cubicBezTo>
                  <a:pt x="55" y="40"/>
                  <a:pt x="55" y="40"/>
                  <a:pt x="55" y="40"/>
                </a:cubicBezTo>
                <a:cubicBezTo>
                  <a:pt x="54" y="40"/>
                  <a:pt x="54" y="40"/>
                  <a:pt x="54" y="40"/>
                </a:cubicBezTo>
                <a:cubicBezTo>
                  <a:pt x="53" y="41"/>
                  <a:pt x="53" y="41"/>
                  <a:pt x="53" y="41"/>
                </a:cubicBezTo>
                <a:cubicBezTo>
                  <a:pt x="53" y="45"/>
                  <a:pt x="53" y="45"/>
                  <a:pt x="53" y="45"/>
                </a:cubicBezTo>
                <a:cubicBezTo>
                  <a:pt x="54" y="46"/>
                  <a:pt x="54" y="46"/>
                  <a:pt x="54" y="46"/>
                </a:cubicBezTo>
                <a:cubicBezTo>
                  <a:pt x="55" y="46"/>
                  <a:pt x="55" y="46"/>
                  <a:pt x="55" y="46"/>
                </a:cubicBezTo>
                <a:cubicBezTo>
                  <a:pt x="58" y="46"/>
                  <a:pt x="58" y="46"/>
                  <a:pt x="58" y="46"/>
                </a:cubicBezTo>
                <a:cubicBezTo>
                  <a:pt x="59" y="46"/>
                  <a:pt x="59" y="46"/>
                  <a:pt x="59" y="46"/>
                </a:cubicBezTo>
                <a:cubicBezTo>
                  <a:pt x="60" y="45"/>
                  <a:pt x="60" y="45"/>
                  <a:pt x="60" y="45"/>
                </a:cubicBezTo>
                <a:cubicBezTo>
                  <a:pt x="60" y="41"/>
                  <a:pt x="60" y="41"/>
                  <a:pt x="60" y="41"/>
                </a:cubicBezTo>
                <a:lnTo>
                  <a:pt x="59" y="40"/>
                </a:lnTo>
                <a:close/>
                <a:moveTo>
                  <a:pt x="46" y="40"/>
                </a:moveTo>
                <a:cubicBezTo>
                  <a:pt x="45" y="40"/>
                  <a:pt x="45" y="40"/>
                  <a:pt x="45" y="40"/>
                </a:cubicBezTo>
                <a:cubicBezTo>
                  <a:pt x="41" y="40"/>
                  <a:pt x="41" y="40"/>
                  <a:pt x="41" y="40"/>
                </a:cubicBezTo>
                <a:cubicBezTo>
                  <a:pt x="40" y="40"/>
                  <a:pt x="40" y="40"/>
                  <a:pt x="40" y="40"/>
                </a:cubicBezTo>
                <a:cubicBezTo>
                  <a:pt x="40" y="41"/>
                  <a:pt x="40" y="41"/>
                  <a:pt x="40" y="41"/>
                </a:cubicBezTo>
                <a:cubicBezTo>
                  <a:pt x="40" y="45"/>
                  <a:pt x="40" y="45"/>
                  <a:pt x="40" y="45"/>
                </a:cubicBezTo>
                <a:cubicBezTo>
                  <a:pt x="40" y="46"/>
                  <a:pt x="40" y="46"/>
                  <a:pt x="40" y="46"/>
                </a:cubicBezTo>
                <a:cubicBezTo>
                  <a:pt x="41" y="46"/>
                  <a:pt x="41" y="46"/>
                  <a:pt x="41" y="46"/>
                </a:cubicBezTo>
                <a:cubicBezTo>
                  <a:pt x="45" y="46"/>
                  <a:pt x="45" y="46"/>
                  <a:pt x="45" y="46"/>
                </a:cubicBezTo>
                <a:cubicBezTo>
                  <a:pt x="46" y="46"/>
                  <a:pt x="46" y="46"/>
                  <a:pt x="46" y="46"/>
                </a:cubicBezTo>
                <a:cubicBezTo>
                  <a:pt x="46" y="45"/>
                  <a:pt x="46" y="45"/>
                  <a:pt x="46" y="45"/>
                </a:cubicBezTo>
                <a:cubicBezTo>
                  <a:pt x="46" y="41"/>
                  <a:pt x="46" y="41"/>
                  <a:pt x="46" y="41"/>
                </a:cubicBezTo>
                <a:lnTo>
                  <a:pt x="46" y="40"/>
                </a:lnTo>
                <a:close/>
                <a:moveTo>
                  <a:pt x="59" y="54"/>
                </a:moveTo>
                <a:cubicBezTo>
                  <a:pt x="58" y="53"/>
                  <a:pt x="58" y="53"/>
                  <a:pt x="58" y="53"/>
                </a:cubicBezTo>
                <a:cubicBezTo>
                  <a:pt x="55" y="53"/>
                  <a:pt x="55" y="53"/>
                  <a:pt x="55" y="53"/>
                </a:cubicBezTo>
                <a:cubicBezTo>
                  <a:pt x="54" y="54"/>
                  <a:pt x="54" y="54"/>
                  <a:pt x="54" y="54"/>
                </a:cubicBezTo>
                <a:cubicBezTo>
                  <a:pt x="53" y="55"/>
                  <a:pt x="53" y="55"/>
                  <a:pt x="53" y="55"/>
                </a:cubicBezTo>
                <a:cubicBezTo>
                  <a:pt x="53" y="58"/>
                  <a:pt x="53" y="58"/>
                  <a:pt x="53" y="58"/>
                </a:cubicBezTo>
                <a:cubicBezTo>
                  <a:pt x="54" y="59"/>
                  <a:pt x="54" y="59"/>
                  <a:pt x="54" y="59"/>
                </a:cubicBezTo>
                <a:cubicBezTo>
                  <a:pt x="55" y="60"/>
                  <a:pt x="55" y="60"/>
                  <a:pt x="55" y="60"/>
                </a:cubicBezTo>
                <a:cubicBezTo>
                  <a:pt x="58" y="60"/>
                  <a:pt x="58" y="60"/>
                  <a:pt x="58" y="60"/>
                </a:cubicBezTo>
                <a:cubicBezTo>
                  <a:pt x="59" y="59"/>
                  <a:pt x="59" y="59"/>
                  <a:pt x="59" y="59"/>
                </a:cubicBezTo>
                <a:cubicBezTo>
                  <a:pt x="60" y="58"/>
                  <a:pt x="60" y="58"/>
                  <a:pt x="60" y="58"/>
                </a:cubicBezTo>
                <a:cubicBezTo>
                  <a:pt x="60" y="55"/>
                  <a:pt x="60" y="55"/>
                  <a:pt x="60" y="55"/>
                </a:cubicBezTo>
                <a:lnTo>
                  <a:pt x="59" y="54"/>
                </a:lnTo>
                <a:close/>
                <a:moveTo>
                  <a:pt x="33" y="40"/>
                </a:moveTo>
                <a:cubicBezTo>
                  <a:pt x="31" y="40"/>
                  <a:pt x="31" y="40"/>
                  <a:pt x="31" y="40"/>
                </a:cubicBezTo>
                <a:cubicBezTo>
                  <a:pt x="28" y="40"/>
                  <a:pt x="28" y="40"/>
                  <a:pt x="28" y="40"/>
                </a:cubicBezTo>
                <a:cubicBezTo>
                  <a:pt x="27" y="40"/>
                  <a:pt x="27" y="40"/>
                  <a:pt x="27" y="40"/>
                </a:cubicBezTo>
                <a:cubicBezTo>
                  <a:pt x="26" y="41"/>
                  <a:pt x="26" y="41"/>
                  <a:pt x="26" y="41"/>
                </a:cubicBezTo>
                <a:cubicBezTo>
                  <a:pt x="26" y="45"/>
                  <a:pt x="26" y="45"/>
                  <a:pt x="26" y="45"/>
                </a:cubicBezTo>
                <a:cubicBezTo>
                  <a:pt x="27" y="46"/>
                  <a:pt x="27" y="46"/>
                  <a:pt x="27" y="46"/>
                </a:cubicBezTo>
                <a:cubicBezTo>
                  <a:pt x="28" y="46"/>
                  <a:pt x="28" y="46"/>
                  <a:pt x="28" y="46"/>
                </a:cubicBezTo>
                <a:cubicBezTo>
                  <a:pt x="31" y="46"/>
                  <a:pt x="31" y="46"/>
                  <a:pt x="31" y="46"/>
                </a:cubicBezTo>
                <a:cubicBezTo>
                  <a:pt x="33" y="46"/>
                  <a:pt x="33" y="46"/>
                  <a:pt x="33" y="46"/>
                </a:cubicBezTo>
                <a:cubicBezTo>
                  <a:pt x="33" y="45"/>
                  <a:pt x="33" y="45"/>
                  <a:pt x="33" y="45"/>
                </a:cubicBezTo>
                <a:cubicBezTo>
                  <a:pt x="33" y="41"/>
                  <a:pt x="33" y="41"/>
                  <a:pt x="33" y="41"/>
                </a:cubicBezTo>
                <a:lnTo>
                  <a:pt x="33" y="40"/>
                </a:lnTo>
                <a:close/>
                <a:moveTo>
                  <a:pt x="46" y="54"/>
                </a:moveTo>
                <a:cubicBezTo>
                  <a:pt x="45" y="53"/>
                  <a:pt x="45" y="53"/>
                  <a:pt x="45" y="53"/>
                </a:cubicBezTo>
                <a:cubicBezTo>
                  <a:pt x="41" y="53"/>
                  <a:pt x="41" y="53"/>
                  <a:pt x="41" y="53"/>
                </a:cubicBezTo>
                <a:cubicBezTo>
                  <a:pt x="40" y="54"/>
                  <a:pt x="40" y="54"/>
                  <a:pt x="40" y="54"/>
                </a:cubicBezTo>
                <a:cubicBezTo>
                  <a:pt x="40" y="55"/>
                  <a:pt x="40" y="55"/>
                  <a:pt x="40" y="55"/>
                </a:cubicBezTo>
                <a:cubicBezTo>
                  <a:pt x="40" y="58"/>
                  <a:pt x="40" y="58"/>
                  <a:pt x="40" y="58"/>
                </a:cubicBezTo>
                <a:cubicBezTo>
                  <a:pt x="40" y="59"/>
                  <a:pt x="40" y="59"/>
                  <a:pt x="40" y="59"/>
                </a:cubicBezTo>
                <a:cubicBezTo>
                  <a:pt x="41" y="60"/>
                  <a:pt x="41" y="60"/>
                  <a:pt x="41" y="60"/>
                </a:cubicBezTo>
                <a:cubicBezTo>
                  <a:pt x="45" y="60"/>
                  <a:pt x="45" y="60"/>
                  <a:pt x="45" y="60"/>
                </a:cubicBezTo>
                <a:cubicBezTo>
                  <a:pt x="46" y="59"/>
                  <a:pt x="46" y="59"/>
                  <a:pt x="46" y="59"/>
                </a:cubicBezTo>
                <a:cubicBezTo>
                  <a:pt x="46" y="58"/>
                  <a:pt x="46" y="58"/>
                  <a:pt x="46" y="58"/>
                </a:cubicBezTo>
                <a:cubicBezTo>
                  <a:pt x="46" y="55"/>
                  <a:pt x="46" y="55"/>
                  <a:pt x="46" y="55"/>
                </a:cubicBezTo>
                <a:lnTo>
                  <a:pt x="46" y="54"/>
                </a:lnTo>
                <a:close/>
                <a:moveTo>
                  <a:pt x="59" y="67"/>
                </a:moveTo>
                <a:cubicBezTo>
                  <a:pt x="58" y="66"/>
                  <a:pt x="58" y="66"/>
                  <a:pt x="58" y="66"/>
                </a:cubicBezTo>
                <a:cubicBezTo>
                  <a:pt x="55" y="66"/>
                  <a:pt x="55" y="66"/>
                  <a:pt x="55" y="66"/>
                </a:cubicBezTo>
                <a:cubicBezTo>
                  <a:pt x="54" y="67"/>
                  <a:pt x="54" y="67"/>
                  <a:pt x="54" y="67"/>
                </a:cubicBezTo>
                <a:cubicBezTo>
                  <a:pt x="53" y="68"/>
                  <a:pt x="53" y="68"/>
                  <a:pt x="53" y="68"/>
                </a:cubicBezTo>
                <a:cubicBezTo>
                  <a:pt x="53" y="71"/>
                  <a:pt x="53" y="71"/>
                  <a:pt x="53" y="71"/>
                </a:cubicBezTo>
                <a:cubicBezTo>
                  <a:pt x="54" y="73"/>
                  <a:pt x="54" y="73"/>
                  <a:pt x="54" y="73"/>
                </a:cubicBezTo>
                <a:cubicBezTo>
                  <a:pt x="55" y="73"/>
                  <a:pt x="55" y="73"/>
                  <a:pt x="55" y="73"/>
                </a:cubicBezTo>
                <a:cubicBezTo>
                  <a:pt x="58" y="73"/>
                  <a:pt x="58" y="73"/>
                  <a:pt x="58" y="73"/>
                </a:cubicBezTo>
                <a:cubicBezTo>
                  <a:pt x="59" y="73"/>
                  <a:pt x="59" y="73"/>
                  <a:pt x="59" y="73"/>
                </a:cubicBezTo>
                <a:cubicBezTo>
                  <a:pt x="60" y="71"/>
                  <a:pt x="60" y="71"/>
                  <a:pt x="60" y="71"/>
                </a:cubicBezTo>
                <a:cubicBezTo>
                  <a:pt x="60" y="68"/>
                  <a:pt x="60" y="68"/>
                  <a:pt x="60" y="68"/>
                </a:cubicBezTo>
                <a:lnTo>
                  <a:pt x="59" y="67"/>
                </a:lnTo>
                <a:close/>
                <a:moveTo>
                  <a:pt x="19" y="40"/>
                </a:moveTo>
                <a:cubicBezTo>
                  <a:pt x="18" y="40"/>
                  <a:pt x="18" y="40"/>
                  <a:pt x="18" y="40"/>
                </a:cubicBezTo>
                <a:cubicBezTo>
                  <a:pt x="15" y="40"/>
                  <a:pt x="15" y="40"/>
                  <a:pt x="15" y="40"/>
                </a:cubicBezTo>
                <a:cubicBezTo>
                  <a:pt x="14" y="40"/>
                  <a:pt x="14" y="40"/>
                  <a:pt x="14" y="40"/>
                </a:cubicBezTo>
                <a:cubicBezTo>
                  <a:pt x="13" y="41"/>
                  <a:pt x="13" y="41"/>
                  <a:pt x="13" y="41"/>
                </a:cubicBezTo>
                <a:cubicBezTo>
                  <a:pt x="13" y="45"/>
                  <a:pt x="13" y="45"/>
                  <a:pt x="13" y="45"/>
                </a:cubicBezTo>
                <a:cubicBezTo>
                  <a:pt x="14" y="46"/>
                  <a:pt x="14" y="46"/>
                  <a:pt x="14" y="46"/>
                </a:cubicBezTo>
                <a:cubicBezTo>
                  <a:pt x="15" y="46"/>
                  <a:pt x="15" y="46"/>
                  <a:pt x="15" y="46"/>
                </a:cubicBezTo>
                <a:cubicBezTo>
                  <a:pt x="18" y="46"/>
                  <a:pt x="18" y="46"/>
                  <a:pt x="18" y="46"/>
                </a:cubicBezTo>
                <a:cubicBezTo>
                  <a:pt x="19" y="46"/>
                  <a:pt x="19" y="46"/>
                  <a:pt x="19" y="46"/>
                </a:cubicBezTo>
                <a:cubicBezTo>
                  <a:pt x="20" y="45"/>
                  <a:pt x="20" y="45"/>
                  <a:pt x="20" y="45"/>
                </a:cubicBezTo>
                <a:cubicBezTo>
                  <a:pt x="20" y="41"/>
                  <a:pt x="20" y="41"/>
                  <a:pt x="20" y="41"/>
                </a:cubicBezTo>
                <a:lnTo>
                  <a:pt x="19" y="40"/>
                </a:lnTo>
                <a:close/>
                <a:moveTo>
                  <a:pt x="33" y="54"/>
                </a:moveTo>
                <a:cubicBezTo>
                  <a:pt x="31" y="53"/>
                  <a:pt x="31" y="53"/>
                  <a:pt x="31" y="53"/>
                </a:cubicBezTo>
                <a:cubicBezTo>
                  <a:pt x="28" y="53"/>
                  <a:pt x="28" y="53"/>
                  <a:pt x="28" y="53"/>
                </a:cubicBezTo>
                <a:cubicBezTo>
                  <a:pt x="27" y="54"/>
                  <a:pt x="27" y="54"/>
                  <a:pt x="27" y="54"/>
                </a:cubicBezTo>
                <a:cubicBezTo>
                  <a:pt x="26" y="55"/>
                  <a:pt x="26" y="55"/>
                  <a:pt x="26" y="55"/>
                </a:cubicBezTo>
                <a:cubicBezTo>
                  <a:pt x="26" y="58"/>
                  <a:pt x="26" y="58"/>
                  <a:pt x="26" y="58"/>
                </a:cubicBezTo>
                <a:cubicBezTo>
                  <a:pt x="27" y="59"/>
                  <a:pt x="27" y="59"/>
                  <a:pt x="27" y="59"/>
                </a:cubicBezTo>
                <a:cubicBezTo>
                  <a:pt x="28" y="60"/>
                  <a:pt x="28" y="60"/>
                  <a:pt x="28" y="60"/>
                </a:cubicBezTo>
                <a:cubicBezTo>
                  <a:pt x="31" y="60"/>
                  <a:pt x="31" y="60"/>
                  <a:pt x="31" y="60"/>
                </a:cubicBezTo>
                <a:cubicBezTo>
                  <a:pt x="33" y="59"/>
                  <a:pt x="33" y="59"/>
                  <a:pt x="33" y="59"/>
                </a:cubicBezTo>
                <a:cubicBezTo>
                  <a:pt x="33" y="58"/>
                  <a:pt x="33" y="58"/>
                  <a:pt x="33" y="58"/>
                </a:cubicBezTo>
                <a:cubicBezTo>
                  <a:pt x="33" y="55"/>
                  <a:pt x="33" y="55"/>
                  <a:pt x="33" y="55"/>
                </a:cubicBezTo>
                <a:lnTo>
                  <a:pt x="33" y="54"/>
                </a:lnTo>
                <a:close/>
                <a:moveTo>
                  <a:pt x="19" y="54"/>
                </a:moveTo>
                <a:cubicBezTo>
                  <a:pt x="18" y="53"/>
                  <a:pt x="18" y="53"/>
                  <a:pt x="18" y="53"/>
                </a:cubicBezTo>
                <a:cubicBezTo>
                  <a:pt x="15" y="53"/>
                  <a:pt x="15" y="53"/>
                  <a:pt x="15" y="53"/>
                </a:cubicBezTo>
                <a:cubicBezTo>
                  <a:pt x="14" y="54"/>
                  <a:pt x="14" y="54"/>
                  <a:pt x="14" y="54"/>
                </a:cubicBezTo>
                <a:cubicBezTo>
                  <a:pt x="13" y="55"/>
                  <a:pt x="13" y="55"/>
                  <a:pt x="13" y="55"/>
                </a:cubicBezTo>
                <a:cubicBezTo>
                  <a:pt x="13" y="58"/>
                  <a:pt x="13" y="58"/>
                  <a:pt x="13" y="58"/>
                </a:cubicBezTo>
                <a:cubicBezTo>
                  <a:pt x="14" y="59"/>
                  <a:pt x="14" y="59"/>
                  <a:pt x="14" y="59"/>
                </a:cubicBezTo>
                <a:cubicBezTo>
                  <a:pt x="15" y="60"/>
                  <a:pt x="15" y="60"/>
                  <a:pt x="15" y="60"/>
                </a:cubicBezTo>
                <a:cubicBezTo>
                  <a:pt x="18" y="60"/>
                  <a:pt x="18" y="60"/>
                  <a:pt x="18" y="60"/>
                </a:cubicBezTo>
                <a:cubicBezTo>
                  <a:pt x="19" y="59"/>
                  <a:pt x="19" y="59"/>
                  <a:pt x="19" y="59"/>
                </a:cubicBezTo>
                <a:cubicBezTo>
                  <a:pt x="20" y="58"/>
                  <a:pt x="20" y="58"/>
                  <a:pt x="20" y="58"/>
                </a:cubicBezTo>
                <a:cubicBezTo>
                  <a:pt x="20" y="55"/>
                  <a:pt x="20" y="55"/>
                  <a:pt x="20" y="55"/>
                </a:cubicBezTo>
                <a:lnTo>
                  <a:pt x="19" y="54"/>
                </a:lnTo>
                <a:close/>
                <a:moveTo>
                  <a:pt x="19" y="67"/>
                </a:moveTo>
                <a:cubicBezTo>
                  <a:pt x="18" y="66"/>
                  <a:pt x="18" y="66"/>
                  <a:pt x="18" y="66"/>
                </a:cubicBezTo>
                <a:cubicBezTo>
                  <a:pt x="15" y="66"/>
                  <a:pt x="15" y="66"/>
                  <a:pt x="15" y="66"/>
                </a:cubicBezTo>
                <a:cubicBezTo>
                  <a:pt x="14" y="67"/>
                  <a:pt x="14" y="67"/>
                  <a:pt x="14" y="67"/>
                </a:cubicBezTo>
                <a:cubicBezTo>
                  <a:pt x="13" y="68"/>
                  <a:pt x="13" y="68"/>
                  <a:pt x="13" y="68"/>
                </a:cubicBezTo>
                <a:cubicBezTo>
                  <a:pt x="13" y="71"/>
                  <a:pt x="13" y="71"/>
                  <a:pt x="13" y="71"/>
                </a:cubicBezTo>
                <a:cubicBezTo>
                  <a:pt x="14" y="73"/>
                  <a:pt x="14" y="73"/>
                  <a:pt x="14" y="73"/>
                </a:cubicBezTo>
                <a:cubicBezTo>
                  <a:pt x="15" y="73"/>
                  <a:pt x="15" y="73"/>
                  <a:pt x="15" y="73"/>
                </a:cubicBezTo>
                <a:cubicBezTo>
                  <a:pt x="18" y="73"/>
                  <a:pt x="18" y="73"/>
                  <a:pt x="18" y="73"/>
                </a:cubicBezTo>
                <a:cubicBezTo>
                  <a:pt x="19" y="73"/>
                  <a:pt x="19" y="73"/>
                  <a:pt x="19" y="73"/>
                </a:cubicBezTo>
                <a:cubicBezTo>
                  <a:pt x="20" y="71"/>
                  <a:pt x="20" y="71"/>
                  <a:pt x="20" y="71"/>
                </a:cubicBezTo>
                <a:cubicBezTo>
                  <a:pt x="20" y="68"/>
                  <a:pt x="20" y="68"/>
                  <a:pt x="20" y="68"/>
                </a:cubicBezTo>
                <a:lnTo>
                  <a:pt x="19" y="67"/>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sz="1350"/>
          </a:p>
        </p:txBody>
      </p:sp>
      <p:sp>
        <p:nvSpPr>
          <p:cNvPr id="83" name="Slide Number Placeholder 4">
            <a:extLst>
              <a:ext uri="{FF2B5EF4-FFF2-40B4-BE49-F238E27FC236}">
                <a16:creationId xmlns:a16="http://schemas.microsoft.com/office/drawing/2014/main" id="{7BDC561C-014C-40AC-85C7-A38182472A04}"/>
              </a:ext>
            </a:extLst>
          </p:cNvPr>
          <p:cNvSpPr>
            <a:spLocks noGrp="1"/>
          </p:cNvSpPr>
          <p:nvPr>
            <p:ph type="sldNum" sz="quarter" idx="12"/>
          </p:nvPr>
        </p:nvSpPr>
        <p:spPr>
          <a:xfrm>
            <a:off x="8077200" y="6356351"/>
            <a:ext cx="2133600" cy="365125"/>
          </a:xfrm>
        </p:spPr>
        <p:txBody>
          <a:bodyPr/>
          <a:lstStyle/>
          <a:p>
            <a:fld id="{32D4B517-E49B-41B6-9DBC-23634E0F1CDC}" type="slidenum">
              <a:rPr lang="en-CA" smtClean="0"/>
              <a:t>4</a:t>
            </a:fld>
            <a:endParaRPr lang="en-CA"/>
          </a:p>
        </p:txBody>
      </p:sp>
      <p:sp>
        <p:nvSpPr>
          <p:cNvPr id="84" name="Rectangle 83">
            <a:extLst>
              <a:ext uri="{FF2B5EF4-FFF2-40B4-BE49-F238E27FC236}">
                <a16:creationId xmlns:a16="http://schemas.microsoft.com/office/drawing/2014/main" id="{55FA2819-28F2-4574-A111-491258AF86F4}"/>
              </a:ext>
            </a:extLst>
          </p:cNvPr>
          <p:cNvSpPr/>
          <p:nvPr/>
        </p:nvSpPr>
        <p:spPr>
          <a:xfrm>
            <a:off x="2116932" y="5438015"/>
            <a:ext cx="810997"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endParaRPr lang="en-CA" sz="1350">
              <a:solidFill>
                <a:schemeClr val="tx1"/>
              </a:solidFill>
            </a:endParaRPr>
          </a:p>
        </p:txBody>
      </p:sp>
      <p:sp>
        <p:nvSpPr>
          <p:cNvPr id="85" name="Rectangle 84">
            <a:extLst>
              <a:ext uri="{FF2B5EF4-FFF2-40B4-BE49-F238E27FC236}">
                <a16:creationId xmlns:a16="http://schemas.microsoft.com/office/drawing/2014/main" id="{AA77832B-AC4A-4669-8FD5-2F29B18949E4}"/>
              </a:ext>
            </a:extLst>
          </p:cNvPr>
          <p:cNvSpPr/>
          <p:nvPr/>
        </p:nvSpPr>
        <p:spPr>
          <a:xfrm>
            <a:off x="2927928" y="5438015"/>
            <a:ext cx="7147142" cy="9721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Clr>
                <a:srgbClr val="006EB7"/>
              </a:buClr>
              <a:buFont typeface="Wingdings" panose="05000000000000000000" pitchFamily="2" charset="2"/>
              <a:buChar char="§"/>
            </a:pPr>
            <a:r>
              <a:rPr lang="en-US" sz="2000" b="1">
                <a:solidFill>
                  <a:schemeClr val="tx2">
                    <a:lumMod val="50000"/>
                  </a:schemeClr>
                </a:solidFill>
                <a:cs typeface="Arial" pitchFamily="34" charset="0"/>
              </a:rPr>
              <a:t>Reduce duplication and associated burden and cost</a:t>
            </a:r>
          </a:p>
        </p:txBody>
      </p:sp>
      <p:sp>
        <p:nvSpPr>
          <p:cNvPr id="86" name="Oval 85" descr="Decorative">
            <a:extLst>
              <a:ext uri="{FF2B5EF4-FFF2-40B4-BE49-F238E27FC236}">
                <a16:creationId xmlns:a16="http://schemas.microsoft.com/office/drawing/2014/main" id="{F0B898B9-CEBD-4854-9FE3-833F72E3B484}"/>
              </a:ext>
            </a:extLst>
          </p:cNvPr>
          <p:cNvSpPr/>
          <p:nvPr>
            <p:custDataLst>
              <p:tags r:id="rId3"/>
            </p:custDataLst>
          </p:nvPr>
        </p:nvSpPr>
        <p:spPr>
          <a:xfrm>
            <a:off x="2264104" y="5654039"/>
            <a:ext cx="540060" cy="5400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grpSp>
        <p:nvGrpSpPr>
          <p:cNvPr id="88" name="Group 87">
            <a:extLst>
              <a:ext uri="{FF2B5EF4-FFF2-40B4-BE49-F238E27FC236}">
                <a16:creationId xmlns:a16="http://schemas.microsoft.com/office/drawing/2014/main" id="{A745A5ED-0212-4921-8088-11796CDE46C1}"/>
              </a:ext>
            </a:extLst>
          </p:cNvPr>
          <p:cNvGrpSpPr/>
          <p:nvPr/>
        </p:nvGrpSpPr>
        <p:grpSpPr>
          <a:xfrm>
            <a:off x="2314211" y="5754206"/>
            <a:ext cx="469901" cy="339726"/>
            <a:chOff x="6705600" y="781050"/>
            <a:chExt cx="469901" cy="339726"/>
          </a:xfrm>
          <a:solidFill>
            <a:schemeClr val="bg1"/>
          </a:solidFill>
        </p:grpSpPr>
        <p:sp>
          <p:nvSpPr>
            <p:cNvPr id="89" name="Freeform 231">
              <a:extLst>
                <a:ext uri="{FF2B5EF4-FFF2-40B4-BE49-F238E27FC236}">
                  <a16:creationId xmlns:a16="http://schemas.microsoft.com/office/drawing/2014/main" id="{FF6FA190-4C1B-4221-B6FB-90366DCFE7B6}"/>
                </a:ext>
              </a:extLst>
            </p:cNvPr>
            <p:cNvSpPr>
              <a:spLocks/>
            </p:cNvSpPr>
            <p:nvPr userDrawn="1"/>
          </p:nvSpPr>
          <p:spPr bwMode="auto">
            <a:xfrm>
              <a:off x="6816725" y="850900"/>
              <a:ext cx="317500" cy="61913"/>
            </a:xfrm>
            <a:custGeom>
              <a:avLst/>
              <a:gdLst>
                <a:gd name="T0" fmla="*/ 63 w 82"/>
                <a:gd name="T1" fmla="*/ 3 h 16"/>
                <a:gd name="T2" fmla="*/ 82 w 82"/>
                <a:gd name="T3" fmla="*/ 9 h 16"/>
                <a:gd name="T4" fmla="*/ 82 w 82"/>
                <a:gd name="T5" fmla="*/ 8 h 16"/>
                <a:gd name="T6" fmla="*/ 74 w 82"/>
                <a:gd name="T7" fmla="*/ 0 h 16"/>
                <a:gd name="T8" fmla="*/ 9 w 82"/>
                <a:gd name="T9" fmla="*/ 0 h 16"/>
                <a:gd name="T10" fmla="*/ 0 w 82"/>
                <a:gd name="T11" fmla="*/ 8 h 16"/>
                <a:gd name="T12" fmla="*/ 9 w 82"/>
                <a:gd name="T13" fmla="*/ 16 h 16"/>
                <a:gd name="T14" fmla="*/ 36 w 82"/>
                <a:gd name="T15" fmla="*/ 16 h 16"/>
                <a:gd name="T16" fmla="*/ 63 w 82"/>
                <a:gd name="T1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16">
                  <a:moveTo>
                    <a:pt x="63" y="3"/>
                  </a:moveTo>
                  <a:cubicBezTo>
                    <a:pt x="70" y="3"/>
                    <a:pt x="77" y="5"/>
                    <a:pt x="82" y="9"/>
                  </a:cubicBezTo>
                  <a:cubicBezTo>
                    <a:pt x="82" y="9"/>
                    <a:pt x="82" y="8"/>
                    <a:pt x="82" y="8"/>
                  </a:cubicBezTo>
                  <a:cubicBezTo>
                    <a:pt x="82" y="4"/>
                    <a:pt x="79" y="0"/>
                    <a:pt x="74" y="0"/>
                  </a:cubicBezTo>
                  <a:cubicBezTo>
                    <a:pt x="9" y="0"/>
                    <a:pt x="9" y="0"/>
                    <a:pt x="9" y="0"/>
                  </a:cubicBezTo>
                  <a:cubicBezTo>
                    <a:pt x="4" y="0"/>
                    <a:pt x="0" y="4"/>
                    <a:pt x="0" y="8"/>
                  </a:cubicBezTo>
                  <a:cubicBezTo>
                    <a:pt x="0" y="13"/>
                    <a:pt x="4" y="16"/>
                    <a:pt x="9" y="16"/>
                  </a:cubicBezTo>
                  <a:cubicBezTo>
                    <a:pt x="36" y="16"/>
                    <a:pt x="36" y="16"/>
                    <a:pt x="36" y="16"/>
                  </a:cubicBezTo>
                  <a:cubicBezTo>
                    <a:pt x="43" y="8"/>
                    <a:pt x="53" y="3"/>
                    <a:pt x="6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0" name="Freeform 232">
              <a:extLst>
                <a:ext uri="{FF2B5EF4-FFF2-40B4-BE49-F238E27FC236}">
                  <a16:creationId xmlns:a16="http://schemas.microsoft.com/office/drawing/2014/main" id="{0EC0ED26-4A1B-41F5-BFEC-1423F57128BF}"/>
                </a:ext>
              </a:extLst>
            </p:cNvPr>
            <p:cNvSpPr>
              <a:spLocks/>
            </p:cNvSpPr>
            <p:nvPr userDrawn="1"/>
          </p:nvSpPr>
          <p:spPr bwMode="auto">
            <a:xfrm>
              <a:off x="6762750" y="781050"/>
              <a:ext cx="312738" cy="61913"/>
            </a:xfrm>
            <a:custGeom>
              <a:avLst/>
              <a:gdLst>
                <a:gd name="T0" fmla="*/ 8 w 81"/>
                <a:gd name="T1" fmla="*/ 16 h 16"/>
                <a:gd name="T2" fmla="*/ 73 w 81"/>
                <a:gd name="T3" fmla="*/ 16 h 16"/>
                <a:gd name="T4" fmla="*/ 81 w 81"/>
                <a:gd name="T5" fmla="*/ 8 h 16"/>
                <a:gd name="T6" fmla="*/ 73 w 81"/>
                <a:gd name="T7" fmla="*/ 0 h 16"/>
                <a:gd name="T8" fmla="*/ 8 w 81"/>
                <a:gd name="T9" fmla="*/ 0 h 16"/>
                <a:gd name="T10" fmla="*/ 0 w 81"/>
                <a:gd name="T11" fmla="*/ 8 h 16"/>
                <a:gd name="T12" fmla="*/ 8 w 8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81" h="16">
                  <a:moveTo>
                    <a:pt x="8" y="16"/>
                  </a:moveTo>
                  <a:cubicBezTo>
                    <a:pt x="73" y="16"/>
                    <a:pt x="73" y="16"/>
                    <a:pt x="73" y="16"/>
                  </a:cubicBezTo>
                  <a:cubicBezTo>
                    <a:pt x="78" y="16"/>
                    <a:pt x="81" y="13"/>
                    <a:pt x="81" y="8"/>
                  </a:cubicBezTo>
                  <a:cubicBezTo>
                    <a:pt x="81" y="4"/>
                    <a:pt x="78" y="0"/>
                    <a:pt x="73" y="0"/>
                  </a:cubicBezTo>
                  <a:cubicBezTo>
                    <a:pt x="8" y="0"/>
                    <a:pt x="8" y="0"/>
                    <a:pt x="8" y="0"/>
                  </a:cubicBezTo>
                  <a:cubicBezTo>
                    <a:pt x="3" y="0"/>
                    <a:pt x="0" y="4"/>
                    <a:pt x="0" y="8"/>
                  </a:cubicBezTo>
                  <a:cubicBezTo>
                    <a:pt x="0" y="13"/>
                    <a:pt x="3" y="16"/>
                    <a:pt x="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1" name="Freeform 233">
              <a:extLst>
                <a:ext uri="{FF2B5EF4-FFF2-40B4-BE49-F238E27FC236}">
                  <a16:creationId xmlns:a16="http://schemas.microsoft.com/office/drawing/2014/main" id="{D840AC6E-6A7B-48C6-94C0-02BA1E0900C6}"/>
                </a:ext>
              </a:extLst>
            </p:cNvPr>
            <p:cNvSpPr>
              <a:spLocks/>
            </p:cNvSpPr>
            <p:nvPr userDrawn="1"/>
          </p:nvSpPr>
          <p:spPr bwMode="auto">
            <a:xfrm>
              <a:off x="6705600" y="920750"/>
              <a:ext cx="246063" cy="61913"/>
            </a:xfrm>
            <a:custGeom>
              <a:avLst/>
              <a:gdLst>
                <a:gd name="T0" fmla="*/ 8 w 64"/>
                <a:gd name="T1" fmla="*/ 0 h 16"/>
                <a:gd name="T2" fmla="*/ 0 w 64"/>
                <a:gd name="T3" fmla="*/ 8 h 16"/>
                <a:gd name="T4" fmla="*/ 8 w 64"/>
                <a:gd name="T5" fmla="*/ 16 h 16"/>
                <a:gd name="T6" fmla="*/ 58 w 64"/>
                <a:gd name="T7" fmla="*/ 16 h 16"/>
                <a:gd name="T8" fmla="*/ 64 w 64"/>
                <a:gd name="T9" fmla="*/ 0 h 16"/>
                <a:gd name="T10" fmla="*/ 8 w 64"/>
                <a:gd name="T11" fmla="*/ 0 h 16"/>
              </a:gdLst>
              <a:ahLst/>
              <a:cxnLst>
                <a:cxn ang="0">
                  <a:pos x="T0" y="T1"/>
                </a:cxn>
                <a:cxn ang="0">
                  <a:pos x="T2" y="T3"/>
                </a:cxn>
                <a:cxn ang="0">
                  <a:pos x="T4" y="T5"/>
                </a:cxn>
                <a:cxn ang="0">
                  <a:pos x="T6" y="T7"/>
                </a:cxn>
                <a:cxn ang="0">
                  <a:pos x="T8" y="T9"/>
                </a:cxn>
                <a:cxn ang="0">
                  <a:pos x="T10" y="T11"/>
                </a:cxn>
              </a:cxnLst>
              <a:rect l="0" t="0" r="r" b="b"/>
              <a:pathLst>
                <a:path w="64" h="16">
                  <a:moveTo>
                    <a:pt x="8" y="0"/>
                  </a:moveTo>
                  <a:cubicBezTo>
                    <a:pt x="4" y="0"/>
                    <a:pt x="0" y="3"/>
                    <a:pt x="0" y="8"/>
                  </a:cubicBezTo>
                  <a:cubicBezTo>
                    <a:pt x="0" y="12"/>
                    <a:pt x="4" y="16"/>
                    <a:pt x="8" y="16"/>
                  </a:cubicBezTo>
                  <a:cubicBezTo>
                    <a:pt x="58" y="16"/>
                    <a:pt x="58" y="16"/>
                    <a:pt x="58" y="16"/>
                  </a:cubicBezTo>
                  <a:cubicBezTo>
                    <a:pt x="59" y="10"/>
                    <a:pt x="61" y="5"/>
                    <a:pt x="64"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2" name="Freeform 234">
              <a:extLst>
                <a:ext uri="{FF2B5EF4-FFF2-40B4-BE49-F238E27FC236}">
                  <a16:creationId xmlns:a16="http://schemas.microsoft.com/office/drawing/2014/main" id="{B8352E68-22B3-4838-A2E3-EF7E77EA6ADE}"/>
                </a:ext>
              </a:extLst>
            </p:cNvPr>
            <p:cNvSpPr>
              <a:spLocks/>
            </p:cNvSpPr>
            <p:nvPr userDrawn="1"/>
          </p:nvSpPr>
          <p:spPr bwMode="auto">
            <a:xfrm>
              <a:off x="6781800" y="990600"/>
              <a:ext cx="158750" cy="61913"/>
            </a:xfrm>
            <a:custGeom>
              <a:avLst/>
              <a:gdLst>
                <a:gd name="T0" fmla="*/ 38 w 41"/>
                <a:gd name="T1" fmla="*/ 0 h 16"/>
                <a:gd name="T2" fmla="*/ 8 w 41"/>
                <a:gd name="T3" fmla="*/ 0 h 16"/>
                <a:gd name="T4" fmla="*/ 0 w 41"/>
                <a:gd name="T5" fmla="*/ 8 h 16"/>
                <a:gd name="T6" fmla="*/ 8 w 41"/>
                <a:gd name="T7" fmla="*/ 16 h 16"/>
                <a:gd name="T8" fmla="*/ 41 w 41"/>
                <a:gd name="T9" fmla="*/ 16 h 16"/>
                <a:gd name="T10" fmla="*/ 38 w 41"/>
                <a:gd name="T11" fmla="*/ 2 h 16"/>
                <a:gd name="T12" fmla="*/ 38 w 41"/>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1" h="16">
                  <a:moveTo>
                    <a:pt x="38" y="0"/>
                  </a:moveTo>
                  <a:cubicBezTo>
                    <a:pt x="8" y="0"/>
                    <a:pt x="8" y="0"/>
                    <a:pt x="8" y="0"/>
                  </a:cubicBezTo>
                  <a:cubicBezTo>
                    <a:pt x="4" y="0"/>
                    <a:pt x="0" y="3"/>
                    <a:pt x="0" y="8"/>
                  </a:cubicBezTo>
                  <a:cubicBezTo>
                    <a:pt x="0" y="12"/>
                    <a:pt x="4" y="16"/>
                    <a:pt x="8" y="16"/>
                  </a:cubicBezTo>
                  <a:cubicBezTo>
                    <a:pt x="41" y="16"/>
                    <a:pt x="41" y="16"/>
                    <a:pt x="41" y="16"/>
                  </a:cubicBezTo>
                  <a:cubicBezTo>
                    <a:pt x="39" y="12"/>
                    <a:pt x="38" y="7"/>
                    <a:pt x="38" y="2"/>
                  </a:cubicBezTo>
                  <a:cubicBezTo>
                    <a:pt x="38" y="1"/>
                    <a:pt x="38"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3" name="Freeform 235">
              <a:extLst>
                <a:ext uri="{FF2B5EF4-FFF2-40B4-BE49-F238E27FC236}">
                  <a16:creationId xmlns:a16="http://schemas.microsoft.com/office/drawing/2014/main" id="{AF13B011-0C54-43C6-92B9-1461FDD52068}"/>
                </a:ext>
              </a:extLst>
            </p:cNvPr>
            <p:cNvSpPr>
              <a:spLocks/>
            </p:cNvSpPr>
            <p:nvPr userDrawn="1"/>
          </p:nvSpPr>
          <p:spPr bwMode="auto">
            <a:xfrm>
              <a:off x="6770688" y="1055688"/>
              <a:ext cx="239713" cy="65088"/>
            </a:xfrm>
            <a:custGeom>
              <a:avLst/>
              <a:gdLst>
                <a:gd name="T0" fmla="*/ 45 w 62"/>
                <a:gd name="T1" fmla="*/ 0 h 17"/>
                <a:gd name="T2" fmla="*/ 8 w 62"/>
                <a:gd name="T3" fmla="*/ 0 h 17"/>
                <a:gd name="T4" fmla="*/ 0 w 62"/>
                <a:gd name="T5" fmla="*/ 8 h 17"/>
                <a:gd name="T6" fmla="*/ 8 w 62"/>
                <a:gd name="T7" fmla="*/ 17 h 17"/>
                <a:gd name="T8" fmla="*/ 62 w 62"/>
                <a:gd name="T9" fmla="*/ 17 h 17"/>
                <a:gd name="T10" fmla="*/ 45 w 62"/>
                <a:gd name="T11" fmla="*/ 0 h 17"/>
              </a:gdLst>
              <a:ahLst/>
              <a:cxnLst>
                <a:cxn ang="0">
                  <a:pos x="T0" y="T1"/>
                </a:cxn>
                <a:cxn ang="0">
                  <a:pos x="T2" y="T3"/>
                </a:cxn>
                <a:cxn ang="0">
                  <a:pos x="T4" y="T5"/>
                </a:cxn>
                <a:cxn ang="0">
                  <a:pos x="T6" y="T7"/>
                </a:cxn>
                <a:cxn ang="0">
                  <a:pos x="T8" y="T9"/>
                </a:cxn>
                <a:cxn ang="0">
                  <a:pos x="T10" y="T11"/>
                </a:cxn>
              </a:cxnLst>
              <a:rect l="0" t="0" r="r" b="b"/>
              <a:pathLst>
                <a:path w="62" h="17">
                  <a:moveTo>
                    <a:pt x="45" y="0"/>
                  </a:moveTo>
                  <a:cubicBezTo>
                    <a:pt x="8" y="0"/>
                    <a:pt x="8" y="0"/>
                    <a:pt x="8" y="0"/>
                  </a:cubicBezTo>
                  <a:cubicBezTo>
                    <a:pt x="3" y="0"/>
                    <a:pt x="0" y="4"/>
                    <a:pt x="0" y="8"/>
                  </a:cubicBezTo>
                  <a:cubicBezTo>
                    <a:pt x="0" y="13"/>
                    <a:pt x="3" y="17"/>
                    <a:pt x="8" y="17"/>
                  </a:cubicBezTo>
                  <a:cubicBezTo>
                    <a:pt x="62" y="17"/>
                    <a:pt x="62" y="17"/>
                    <a:pt x="62" y="17"/>
                  </a:cubicBezTo>
                  <a:cubicBezTo>
                    <a:pt x="54" y="13"/>
                    <a:pt x="48" y="8"/>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4" name="Freeform 236">
              <a:extLst>
                <a:ext uri="{FF2B5EF4-FFF2-40B4-BE49-F238E27FC236}">
                  <a16:creationId xmlns:a16="http://schemas.microsoft.com/office/drawing/2014/main" id="{5ECDDD38-8514-479B-96C2-1AD270776EAC}"/>
                </a:ext>
              </a:extLst>
            </p:cNvPr>
            <p:cNvSpPr>
              <a:spLocks noEditPoints="1"/>
            </p:cNvSpPr>
            <p:nvPr userDrawn="1"/>
          </p:nvSpPr>
          <p:spPr bwMode="auto">
            <a:xfrm>
              <a:off x="6948488" y="882650"/>
              <a:ext cx="227013" cy="227013"/>
            </a:xfrm>
            <a:custGeom>
              <a:avLst/>
              <a:gdLst>
                <a:gd name="T0" fmla="*/ 52 w 59"/>
                <a:gd name="T1" fmla="*/ 11 h 59"/>
                <a:gd name="T2" fmla="*/ 9 w 59"/>
                <a:gd name="T3" fmla="*/ 8 h 59"/>
                <a:gd name="T4" fmla="*/ 1 w 59"/>
                <a:gd name="T5" fmla="*/ 24 h 59"/>
                <a:gd name="T6" fmla="*/ 0 w 59"/>
                <a:gd name="T7" fmla="*/ 34 h 59"/>
                <a:gd name="T8" fmla="*/ 10 w 59"/>
                <a:gd name="T9" fmla="*/ 52 h 59"/>
                <a:gd name="T10" fmla="*/ 22 w 59"/>
                <a:gd name="T11" fmla="*/ 58 h 59"/>
                <a:gd name="T12" fmla="*/ 50 w 59"/>
                <a:gd name="T13" fmla="*/ 51 h 59"/>
                <a:gd name="T14" fmla="*/ 55 w 59"/>
                <a:gd name="T15" fmla="*/ 24 h 59"/>
                <a:gd name="T16" fmla="*/ 52 w 59"/>
                <a:gd name="T17" fmla="*/ 23 h 59"/>
                <a:gd name="T18" fmla="*/ 52 w 59"/>
                <a:gd name="T19" fmla="*/ 15 h 59"/>
                <a:gd name="T20" fmla="*/ 50 w 59"/>
                <a:gd name="T21" fmla="*/ 18 h 59"/>
                <a:gd name="T22" fmla="*/ 35 w 59"/>
                <a:gd name="T23" fmla="*/ 4 h 59"/>
                <a:gd name="T24" fmla="*/ 33 w 59"/>
                <a:gd name="T25" fmla="*/ 6 h 59"/>
                <a:gd name="T26" fmla="*/ 27 w 59"/>
                <a:gd name="T27" fmla="*/ 3 h 59"/>
                <a:gd name="T28" fmla="*/ 26 w 59"/>
                <a:gd name="T29" fmla="*/ 6 h 59"/>
                <a:gd name="T30" fmla="*/ 4 w 59"/>
                <a:gd name="T31" fmla="*/ 21 h 59"/>
                <a:gd name="T32" fmla="*/ 5 w 59"/>
                <a:gd name="T33" fmla="*/ 24 h 59"/>
                <a:gd name="T34" fmla="*/ 3 w 59"/>
                <a:gd name="T35" fmla="*/ 30 h 59"/>
                <a:gd name="T36" fmla="*/ 6 w 59"/>
                <a:gd name="T37" fmla="*/ 30 h 59"/>
                <a:gd name="T38" fmla="*/ 4 w 59"/>
                <a:gd name="T39" fmla="*/ 37 h 59"/>
                <a:gd name="T40" fmla="*/ 7 w 59"/>
                <a:gd name="T41" fmla="*/ 37 h 59"/>
                <a:gd name="T42" fmla="*/ 8 w 59"/>
                <a:gd name="T43" fmla="*/ 45 h 59"/>
                <a:gd name="T44" fmla="*/ 8 w 59"/>
                <a:gd name="T45" fmla="*/ 41 h 59"/>
                <a:gd name="T46" fmla="*/ 8 w 59"/>
                <a:gd name="T47" fmla="*/ 18 h 59"/>
                <a:gd name="T48" fmla="*/ 10 w 59"/>
                <a:gd name="T49" fmla="*/ 14 h 59"/>
                <a:gd name="T50" fmla="*/ 13 w 59"/>
                <a:gd name="T51" fmla="*/ 50 h 59"/>
                <a:gd name="T52" fmla="*/ 13 w 59"/>
                <a:gd name="T53" fmla="*/ 47 h 59"/>
                <a:gd name="T54" fmla="*/ 14 w 59"/>
                <a:gd name="T55" fmla="*/ 12 h 59"/>
                <a:gd name="T56" fmla="*/ 13 w 59"/>
                <a:gd name="T57" fmla="*/ 9 h 59"/>
                <a:gd name="T58" fmla="*/ 19 w 59"/>
                <a:gd name="T59" fmla="*/ 54 h 59"/>
                <a:gd name="T60" fmla="*/ 18 w 59"/>
                <a:gd name="T61" fmla="*/ 51 h 59"/>
                <a:gd name="T62" fmla="*/ 19 w 59"/>
                <a:gd name="T63" fmla="*/ 8 h 59"/>
                <a:gd name="T64" fmla="*/ 22 w 59"/>
                <a:gd name="T65" fmla="*/ 6 h 59"/>
                <a:gd name="T66" fmla="*/ 26 w 59"/>
                <a:gd name="T67" fmla="*/ 56 h 59"/>
                <a:gd name="T68" fmla="*/ 26 w 59"/>
                <a:gd name="T69" fmla="*/ 54 h 59"/>
                <a:gd name="T70" fmla="*/ 31 w 59"/>
                <a:gd name="T71" fmla="*/ 56 h 59"/>
                <a:gd name="T72" fmla="*/ 33 w 59"/>
                <a:gd name="T73" fmla="*/ 54 h 59"/>
                <a:gd name="T74" fmla="*/ 32 w 59"/>
                <a:gd name="T75" fmla="*/ 45 h 59"/>
                <a:gd name="T76" fmla="*/ 21 w 59"/>
                <a:gd name="T77" fmla="*/ 39 h 59"/>
                <a:gd name="T78" fmla="*/ 27 w 59"/>
                <a:gd name="T79" fmla="*/ 32 h 59"/>
                <a:gd name="T80" fmla="*/ 32 w 59"/>
                <a:gd name="T81" fmla="*/ 15 h 59"/>
                <a:gd name="T82" fmla="*/ 31 w 59"/>
                <a:gd name="T83" fmla="*/ 23 h 59"/>
                <a:gd name="T84" fmla="*/ 32 w 59"/>
                <a:gd name="T85" fmla="*/ 41 h 59"/>
                <a:gd name="T86" fmla="*/ 37 w 59"/>
                <a:gd name="T87" fmla="*/ 54 h 59"/>
                <a:gd name="T88" fmla="*/ 41 w 59"/>
                <a:gd name="T89" fmla="*/ 54 h 59"/>
                <a:gd name="T90" fmla="*/ 39 w 59"/>
                <a:gd name="T91" fmla="*/ 8 h 59"/>
                <a:gd name="T92" fmla="*/ 43 w 59"/>
                <a:gd name="T93" fmla="*/ 8 h 59"/>
                <a:gd name="T94" fmla="*/ 44 w 59"/>
                <a:gd name="T95" fmla="*/ 51 h 59"/>
                <a:gd name="T96" fmla="*/ 47 w 59"/>
                <a:gd name="T97" fmla="*/ 50 h 59"/>
                <a:gd name="T98" fmla="*/ 45 w 59"/>
                <a:gd name="T99" fmla="*/ 10 h 59"/>
                <a:gd name="T100" fmla="*/ 47 w 59"/>
                <a:gd name="T101" fmla="*/ 13 h 59"/>
                <a:gd name="T102" fmla="*/ 49 w 59"/>
                <a:gd name="T103" fmla="*/ 46 h 59"/>
                <a:gd name="T104" fmla="*/ 52 w 59"/>
                <a:gd name="T105" fmla="*/ 44 h 59"/>
                <a:gd name="T106" fmla="*/ 53 w 59"/>
                <a:gd name="T107" fmla="*/ 40 h 59"/>
                <a:gd name="T108" fmla="*/ 55 w 59"/>
                <a:gd name="T109" fmla="*/ 37 h 59"/>
                <a:gd name="T110" fmla="*/ 53 w 59"/>
                <a:gd name="T111" fmla="*/ 32 h 59"/>
                <a:gd name="T112" fmla="*/ 56 w 59"/>
                <a:gd name="T113" fmla="*/ 3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59">
                  <a:moveTo>
                    <a:pt x="57" y="18"/>
                  </a:moveTo>
                  <a:cubicBezTo>
                    <a:pt x="56" y="18"/>
                    <a:pt x="56" y="17"/>
                    <a:pt x="56" y="16"/>
                  </a:cubicBezTo>
                  <a:cubicBezTo>
                    <a:pt x="55" y="15"/>
                    <a:pt x="54" y="14"/>
                    <a:pt x="54" y="13"/>
                  </a:cubicBezTo>
                  <a:cubicBezTo>
                    <a:pt x="53" y="12"/>
                    <a:pt x="53" y="12"/>
                    <a:pt x="52" y="11"/>
                  </a:cubicBezTo>
                  <a:cubicBezTo>
                    <a:pt x="51" y="9"/>
                    <a:pt x="48" y="7"/>
                    <a:pt x="46" y="6"/>
                  </a:cubicBezTo>
                  <a:cubicBezTo>
                    <a:pt x="41" y="2"/>
                    <a:pt x="36" y="0"/>
                    <a:pt x="29" y="0"/>
                  </a:cubicBezTo>
                  <a:cubicBezTo>
                    <a:pt x="24" y="0"/>
                    <a:pt x="18" y="2"/>
                    <a:pt x="14" y="5"/>
                  </a:cubicBezTo>
                  <a:cubicBezTo>
                    <a:pt x="12" y="6"/>
                    <a:pt x="11" y="7"/>
                    <a:pt x="9" y="8"/>
                  </a:cubicBezTo>
                  <a:cubicBezTo>
                    <a:pt x="9" y="9"/>
                    <a:pt x="8" y="9"/>
                    <a:pt x="8" y="10"/>
                  </a:cubicBezTo>
                  <a:cubicBezTo>
                    <a:pt x="6" y="12"/>
                    <a:pt x="4" y="15"/>
                    <a:pt x="2" y="18"/>
                  </a:cubicBezTo>
                  <a:cubicBezTo>
                    <a:pt x="2" y="19"/>
                    <a:pt x="2" y="20"/>
                    <a:pt x="2" y="20"/>
                  </a:cubicBezTo>
                  <a:cubicBezTo>
                    <a:pt x="1" y="21"/>
                    <a:pt x="1" y="23"/>
                    <a:pt x="1" y="24"/>
                  </a:cubicBezTo>
                  <a:cubicBezTo>
                    <a:pt x="0" y="25"/>
                    <a:pt x="0" y="25"/>
                    <a:pt x="0" y="26"/>
                  </a:cubicBezTo>
                  <a:cubicBezTo>
                    <a:pt x="0" y="27"/>
                    <a:pt x="0" y="27"/>
                    <a:pt x="0" y="28"/>
                  </a:cubicBezTo>
                  <a:cubicBezTo>
                    <a:pt x="0" y="28"/>
                    <a:pt x="0" y="29"/>
                    <a:pt x="0" y="30"/>
                  </a:cubicBezTo>
                  <a:cubicBezTo>
                    <a:pt x="0" y="31"/>
                    <a:pt x="0" y="32"/>
                    <a:pt x="0" y="34"/>
                  </a:cubicBezTo>
                  <a:cubicBezTo>
                    <a:pt x="1" y="36"/>
                    <a:pt x="1" y="38"/>
                    <a:pt x="2" y="41"/>
                  </a:cubicBezTo>
                  <a:cubicBezTo>
                    <a:pt x="2" y="42"/>
                    <a:pt x="3" y="43"/>
                    <a:pt x="4" y="44"/>
                  </a:cubicBezTo>
                  <a:cubicBezTo>
                    <a:pt x="4" y="44"/>
                    <a:pt x="4" y="45"/>
                    <a:pt x="4" y="45"/>
                  </a:cubicBezTo>
                  <a:cubicBezTo>
                    <a:pt x="6" y="48"/>
                    <a:pt x="8" y="50"/>
                    <a:pt x="10" y="52"/>
                  </a:cubicBezTo>
                  <a:cubicBezTo>
                    <a:pt x="11" y="53"/>
                    <a:pt x="12" y="54"/>
                    <a:pt x="13" y="55"/>
                  </a:cubicBezTo>
                  <a:cubicBezTo>
                    <a:pt x="14" y="55"/>
                    <a:pt x="15" y="56"/>
                    <a:pt x="17" y="56"/>
                  </a:cubicBezTo>
                  <a:cubicBezTo>
                    <a:pt x="18" y="57"/>
                    <a:pt x="19" y="57"/>
                    <a:pt x="20" y="58"/>
                  </a:cubicBezTo>
                  <a:cubicBezTo>
                    <a:pt x="21" y="58"/>
                    <a:pt x="21" y="58"/>
                    <a:pt x="22" y="58"/>
                  </a:cubicBezTo>
                  <a:cubicBezTo>
                    <a:pt x="24" y="59"/>
                    <a:pt x="27" y="59"/>
                    <a:pt x="29" y="59"/>
                  </a:cubicBezTo>
                  <a:cubicBezTo>
                    <a:pt x="31" y="59"/>
                    <a:pt x="32" y="59"/>
                    <a:pt x="33" y="59"/>
                  </a:cubicBezTo>
                  <a:cubicBezTo>
                    <a:pt x="39" y="58"/>
                    <a:pt x="45" y="55"/>
                    <a:pt x="50" y="51"/>
                  </a:cubicBezTo>
                  <a:cubicBezTo>
                    <a:pt x="50" y="51"/>
                    <a:pt x="50" y="51"/>
                    <a:pt x="50" y="51"/>
                  </a:cubicBezTo>
                  <a:cubicBezTo>
                    <a:pt x="55" y="46"/>
                    <a:pt x="59" y="38"/>
                    <a:pt x="59" y="30"/>
                  </a:cubicBezTo>
                  <a:cubicBezTo>
                    <a:pt x="59" y="26"/>
                    <a:pt x="58" y="22"/>
                    <a:pt x="57" y="18"/>
                  </a:cubicBezTo>
                  <a:close/>
                  <a:moveTo>
                    <a:pt x="55" y="22"/>
                  </a:moveTo>
                  <a:cubicBezTo>
                    <a:pt x="55" y="23"/>
                    <a:pt x="55" y="23"/>
                    <a:pt x="55" y="24"/>
                  </a:cubicBezTo>
                  <a:cubicBezTo>
                    <a:pt x="56" y="25"/>
                    <a:pt x="55" y="26"/>
                    <a:pt x="54" y="26"/>
                  </a:cubicBezTo>
                  <a:cubicBezTo>
                    <a:pt x="54" y="26"/>
                    <a:pt x="54" y="26"/>
                    <a:pt x="54" y="26"/>
                  </a:cubicBezTo>
                  <a:cubicBezTo>
                    <a:pt x="54" y="26"/>
                    <a:pt x="53" y="25"/>
                    <a:pt x="53" y="25"/>
                  </a:cubicBezTo>
                  <a:cubicBezTo>
                    <a:pt x="53" y="24"/>
                    <a:pt x="53" y="24"/>
                    <a:pt x="52" y="23"/>
                  </a:cubicBezTo>
                  <a:cubicBezTo>
                    <a:pt x="52" y="22"/>
                    <a:pt x="53" y="22"/>
                    <a:pt x="53" y="21"/>
                  </a:cubicBezTo>
                  <a:cubicBezTo>
                    <a:pt x="54" y="21"/>
                    <a:pt x="55" y="22"/>
                    <a:pt x="55" y="22"/>
                  </a:cubicBezTo>
                  <a:close/>
                  <a:moveTo>
                    <a:pt x="50" y="15"/>
                  </a:moveTo>
                  <a:cubicBezTo>
                    <a:pt x="51" y="15"/>
                    <a:pt x="51" y="15"/>
                    <a:pt x="52" y="15"/>
                  </a:cubicBezTo>
                  <a:cubicBezTo>
                    <a:pt x="52" y="16"/>
                    <a:pt x="53" y="16"/>
                    <a:pt x="53" y="17"/>
                  </a:cubicBezTo>
                  <a:cubicBezTo>
                    <a:pt x="53" y="18"/>
                    <a:pt x="53" y="18"/>
                    <a:pt x="52" y="19"/>
                  </a:cubicBezTo>
                  <a:cubicBezTo>
                    <a:pt x="52" y="19"/>
                    <a:pt x="52" y="19"/>
                    <a:pt x="52" y="19"/>
                  </a:cubicBezTo>
                  <a:cubicBezTo>
                    <a:pt x="51" y="19"/>
                    <a:pt x="51" y="19"/>
                    <a:pt x="50" y="18"/>
                  </a:cubicBezTo>
                  <a:cubicBezTo>
                    <a:pt x="50" y="18"/>
                    <a:pt x="50" y="17"/>
                    <a:pt x="50" y="17"/>
                  </a:cubicBezTo>
                  <a:cubicBezTo>
                    <a:pt x="49" y="16"/>
                    <a:pt x="49" y="15"/>
                    <a:pt x="50" y="15"/>
                  </a:cubicBezTo>
                  <a:close/>
                  <a:moveTo>
                    <a:pt x="33" y="3"/>
                  </a:moveTo>
                  <a:cubicBezTo>
                    <a:pt x="34" y="4"/>
                    <a:pt x="34" y="4"/>
                    <a:pt x="35" y="4"/>
                  </a:cubicBezTo>
                  <a:cubicBezTo>
                    <a:pt x="36" y="4"/>
                    <a:pt x="36" y="5"/>
                    <a:pt x="36" y="5"/>
                  </a:cubicBezTo>
                  <a:cubicBezTo>
                    <a:pt x="36" y="6"/>
                    <a:pt x="35" y="6"/>
                    <a:pt x="35" y="6"/>
                  </a:cubicBezTo>
                  <a:cubicBezTo>
                    <a:pt x="35" y="6"/>
                    <a:pt x="35" y="6"/>
                    <a:pt x="34" y="6"/>
                  </a:cubicBezTo>
                  <a:cubicBezTo>
                    <a:pt x="34" y="6"/>
                    <a:pt x="33" y="6"/>
                    <a:pt x="33" y="6"/>
                  </a:cubicBezTo>
                  <a:cubicBezTo>
                    <a:pt x="32" y="6"/>
                    <a:pt x="32" y="5"/>
                    <a:pt x="32" y="5"/>
                  </a:cubicBezTo>
                  <a:cubicBezTo>
                    <a:pt x="32" y="4"/>
                    <a:pt x="32" y="3"/>
                    <a:pt x="33" y="3"/>
                  </a:cubicBezTo>
                  <a:close/>
                  <a:moveTo>
                    <a:pt x="26" y="3"/>
                  </a:moveTo>
                  <a:cubicBezTo>
                    <a:pt x="26" y="3"/>
                    <a:pt x="27" y="3"/>
                    <a:pt x="27" y="3"/>
                  </a:cubicBezTo>
                  <a:cubicBezTo>
                    <a:pt x="28" y="3"/>
                    <a:pt x="29" y="4"/>
                    <a:pt x="29" y="5"/>
                  </a:cubicBezTo>
                  <a:cubicBezTo>
                    <a:pt x="29" y="5"/>
                    <a:pt x="28" y="6"/>
                    <a:pt x="28" y="6"/>
                  </a:cubicBezTo>
                  <a:cubicBezTo>
                    <a:pt x="27" y="6"/>
                    <a:pt x="27" y="6"/>
                    <a:pt x="26" y="6"/>
                  </a:cubicBezTo>
                  <a:cubicBezTo>
                    <a:pt x="26" y="6"/>
                    <a:pt x="26" y="6"/>
                    <a:pt x="26" y="6"/>
                  </a:cubicBezTo>
                  <a:cubicBezTo>
                    <a:pt x="25" y="6"/>
                    <a:pt x="25" y="6"/>
                    <a:pt x="24" y="5"/>
                  </a:cubicBezTo>
                  <a:cubicBezTo>
                    <a:pt x="24" y="4"/>
                    <a:pt x="25" y="4"/>
                    <a:pt x="26" y="3"/>
                  </a:cubicBezTo>
                  <a:close/>
                  <a:moveTo>
                    <a:pt x="4" y="22"/>
                  </a:moveTo>
                  <a:cubicBezTo>
                    <a:pt x="4" y="22"/>
                    <a:pt x="4" y="21"/>
                    <a:pt x="4" y="21"/>
                  </a:cubicBezTo>
                  <a:cubicBezTo>
                    <a:pt x="5" y="20"/>
                    <a:pt x="6" y="20"/>
                    <a:pt x="6" y="20"/>
                  </a:cubicBezTo>
                  <a:cubicBezTo>
                    <a:pt x="7" y="20"/>
                    <a:pt x="7" y="21"/>
                    <a:pt x="7" y="22"/>
                  </a:cubicBezTo>
                  <a:cubicBezTo>
                    <a:pt x="7" y="22"/>
                    <a:pt x="7" y="23"/>
                    <a:pt x="6" y="23"/>
                  </a:cubicBezTo>
                  <a:cubicBezTo>
                    <a:pt x="6" y="24"/>
                    <a:pt x="6" y="24"/>
                    <a:pt x="5" y="24"/>
                  </a:cubicBezTo>
                  <a:cubicBezTo>
                    <a:pt x="5" y="24"/>
                    <a:pt x="5" y="24"/>
                    <a:pt x="5" y="24"/>
                  </a:cubicBezTo>
                  <a:cubicBezTo>
                    <a:pt x="4" y="24"/>
                    <a:pt x="4" y="23"/>
                    <a:pt x="4" y="22"/>
                  </a:cubicBezTo>
                  <a:close/>
                  <a:moveTo>
                    <a:pt x="3" y="30"/>
                  </a:moveTo>
                  <a:cubicBezTo>
                    <a:pt x="3" y="30"/>
                    <a:pt x="3" y="30"/>
                    <a:pt x="3" y="30"/>
                  </a:cubicBezTo>
                  <a:cubicBezTo>
                    <a:pt x="3" y="29"/>
                    <a:pt x="3" y="29"/>
                    <a:pt x="3" y="28"/>
                  </a:cubicBezTo>
                  <a:cubicBezTo>
                    <a:pt x="3" y="27"/>
                    <a:pt x="4" y="27"/>
                    <a:pt x="4" y="27"/>
                  </a:cubicBezTo>
                  <a:cubicBezTo>
                    <a:pt x="5" y="27"/>
                    <a:pt x="6" y="27"/>
                    <a:pt x="6" y="28"/>
                  </a:cubicBezTo>
                  <a:cubicBezTo>
                    <a:pt x="6" y="29"/>
                    <a:pt x="6" y="29"/>
                    <a:pt x="6" y="30"/>
                  </a:cubicBezTo>
                  <a:cubicBezTo>
                    <a:pt x="6" y="31"/>
                    <a:pt x="5" y="31"/>
                    <a:pt x="4" y="31"/>
                  </a:cubicBezTo>
                  <a:cubicBezTo>
                    <a:pt x="3" y="31"/>
                    <a:pt x="3" y="31"/>
                    <a:pt x="3" y="30"/>
                  </a:cubicBezTo>
                  <a:close/>
                  <a:moveTo>
                    <a:pt x="5" y="38"/>
                  </a:moveTo>
                  <a:cubicBezTo>
                    <a:pt x="5" y="38"/>
                    <a:pt x="4" y="38"/>
                    <a:pt x="4" y="37"/>
                  </a:cubicBezTo>
                  <a:cubicBezTo>
                    <a:pt x="4" y="37"/>
                    <a:pt x="4" y="36"/>
                    <a:pt x="3" y="36"/>
                  </a:cubicBezTo>
                  <a:cubicBezTo>
                    <a:pt x="3" y="35"/>
                    <a:pt x="4" y="34"/>
                    <a:pt x="4" y="34"/>
                  </a:cubicBezTo>
                  <a:cubicBezTo>
                    <a:pt x="5" y="34"/>
                    <a:pt x="6" y="34"/>
                    <a:pt x="6" y="35"/>
                  </a:cubicBezTo>
                  <a:cubicBezTo>
                    <a:pt x="6" y="36"/>
                    <a:pt x="6" y="36"/>
                    <a:pt x="7" y="37"/>
                  </a:cubicBezTo>
                  <a:cubicBezTo>
                    <a:pt x="7" y="37"/>
                    <a:pt x="6" y="38"/>
                    <a:pt x="6" y="38"/>
                  </a:cubicBezTo>
                  <a:cubicBezTo>
                    <a:pt x="5" y="38"/>
                    <a:pt x="5" y="38"/>
                    <a:pt x="5" y="38"/>
                  </a:cubicBezTo>
                  <a:close/>
                  <a:moveTo>
                    <a:pt x="9" y="45"/>
                  </a:moveTo>
                  <a:cubicBezTo>
                    <a:pt x="9" y="45"/>
                    <a:pt x="8" y="45"/>
                    <a:pt x="8" y="45"/>
                  </a:cubicBezTo>
                  <a:cubicBezTo>
                    <a:pt x="8" y="45"/>
                    <a:pt x="7" y="45"/>
                    <a:pt x="7" y="44"/>
                  </a:cubicBezTo>
                  <a:cubicBezTo>
                    <a:pt x="7" y="44"/>
                    <a:pt x="6" y="43"/>
                    <a:pt x="6" y="43"/>
                  </a:cubicBezTo>
                  <a:cubicBezTo>
                    <a:pt x="6" y="42"/>
                    <a:pt x="6" y="41"/>
                    <a:pt x="7" y="41"/>
                  </a:cubicBezTo>
                  <a:cubicBezTo>
                    <a:pt x="7" y="40"/>
                    <a:pt x="8" y="41"/>
                    <a:pt x="8" y="41"/>
                  </a:cubicBezTo>
                  <a:cubicBezTo>
                    <a:pt x="9" y="42"/>
                    <a:pt x="9" y="42"/>
                    <a:pt x="9" y="43"/>
                  </a:cubicBezTo>
                  <a:cubicBezTo>
                    <a:pt x="10" y="43"/>
                    <a:pt x="10" y="44"/>
                    <a:pt x="9" y="45"/>
                  </a:cubicBezTo>
                  <a:close/>
                  <a:moveTo>
                    <a:pt x="9" y="17"/>
                  </a:moveTo>
                  <a:cubicBezTo>
                    <a:pt x="9" y="17"/>
                    <a:pt x="9" y="18"/>
                    <a:pt x="8" y="18"/>
                  </a:cubicBezTo>
                  <a:cubicBezTo>
                    <a:pt x="8" y="18"/>
                    <a:pt x="8" y="17"/>
                    <a:pt x="7" y="17"/>
                  </a:cubicBezTo>
                  <a:cubicBezTo>
                    <a:pt x="7" y="17"/>
                    <a:pt x="7" y="16"/>
                    <a:pt x="7" y="15"/>
                  </a:cubicBezTo>
                  <a:cubicBezTo>
                    <a:pt x="7" y="15"/>
                    <a:pt x="8" y="14"/>
                    <a:pt x="8" y="14"/>
                  </a:cubicBezTo>
                  <a:cubicBezTo>
                    <a:pt x="9" y="13"/>
                    <a:pt x="9" y="13"/>
                    <a:pt x="10" y="14"/>
                  </a:cubicBezTo>
                  <a:cubicBezTo>
                    <a:pt x="11" y="14"/>
                    <a:pt x="11" y="15"/>
                    <a:pt x="10" y="16"/>
                  </a:cubicBezTo>
                  <a:cubicBezTo>
                    <a:pt x="10" y="16"/>
                    <a:pt x="10" y="16"/>
                    <a:pt x="9" y="17"/>
                  </a:cubicBezTo>
                  <a:close/>
                  <a:moveTo>
                    <a:pt x="14" y="50"/>
                  </a:moveTo>
                  <a:cubicBezTo>
                    <a:pt x="14" y="50"/>
                    <a:pt x="13" y="50"/>
                    <a:pt x="13" y="50"/>
                  </a:cubicBezTo>
                  <a:cubicBezTo>
                    <a:pt x="13" y="50"/>
                    <a:pt x="12" y="50"/>
                    <a:pt x="12" y="50"/>
                  </a:cubicBezTo>
                  <a:cubicBezTo>
                    <a:pt x="12" y="50"/>
                    <a:pt x="11" y="49"/>
                    <a:pt x="11" y="49"/>
                  </a:cubicBezTo>
                  <a:cubicBezTo>
                    <a:pt x="10" y="48"/>
                    <a:pt x="10" y="47"/>
                    <a:pt x="11" y="47"/>
                  </a:cubicBezTo>
                  <a:cubicBezTo>
                    <a:pt x="11" y="46"/>
                    <a:pt x="12" y="46"/>
                    <a:pt x="13" y="47"/>
                  </a:cubicBezTo>
                  <a:cubicBezTo>
                    <a:pt x="13" y="47"/>
                    <a:pt x="13" y="48"/>
                    <a:pt x="14" y="48"/>
                  </a:cubicBezTo>
                  <a:cubicBezTo>
                    <a:pt x="14" y="48"/>
                    <a:pt x="14" y="49"/>
                    <a:pt x="14" y="50"/>
                  </a:cubicBezTo>
                  <a:close/>
                  <a:moveTo>
                    <a:pt x="15" y="11"/>
                  </a:moveTo>
                  <a:cubicBezTo>
                    <a:pt x="15" y="11"/>
                    <a:pt x="14" y="11"/>
                    <a:pt x="14" y="12"/>
                  </a:cubicBezTo>
                  <a:cubicBezTo>
                    <a:pt x="13" y="12"/>
                    <a:pt x="13" y="12"/>
                    <a:pt x="13" y="12"/>
                  </a:cubicBezTo>
                  <a:cubicBezTo>
                    <a:pt x="12" y="12"/>
                    <a:pt x="12" y="12"/>
                    <a:pt x="12" y="12"/>
                  </a:cubicBezTo>
                  <a:cubicBezTo>
                    <a:pt x="11" y="11"/>
                    <a:pt x="11" y="10"/>
                    <a:pt x="12" y="10"/>
                  </a:cubicBezTo>
                  <a:cubicBezTo>
                    <a:pt x="12" y="9"/>
                    <a:pt x="13" y="9"/>
                    <a:pt x="13" y="9"/>
                  </a:cubicBezTo>
                  <a:cubicBezTo>
                    <a:pt x="14" y="8"/>
                    <a:pt x="15" y="8"/>
                    <a:pt x="15" y="9"/>
                  </a:cubicBezTo>
                  <a:cubicBezTo>
                    <a:pt x="16" y="9"/>
                    <a:pt x="16" y="10"/>
                    <a:pt x="15" y="11"/>
                  </a:cubicBezTo>
                  <a:close/>
                  <a:moveTo>
                    <a:pt x="20" y="53"/>
                  </a:moveTo>
                  <a:cubicBezTo>
                    <a:pt x="20" y="54"/>
                    <a:pt x="20" y="54"/>
                    <a:pt x="19" y="54"/>
                  </a:cubicBezTo>
                  <a:cubicBezTo>
                    <a:pt x="19" y="54"/>
                    <a:pt x="19" y="54"/>
                    <a:pt x="18" y="54"/>
                  </a:cubicBezTo>
                  <a:cubicBezTo>
                    <a:pt x="18" y="54"/>
                    <a:pt x="17" y="54"/>
                    <a:pt x="17" y="53"/>
                  </a:cubicBezTo>
                  <a:cubicBezTo>
                    <a:pt x="16" y="53"/>
                    <a:pt x="16" y="52"/>
                    <a:pt x="16" y="51"/>
                  </a:cubicBezTo>
                  <a:cubicBezTo>
                    <a:pt x="17" y="51"/>
                    <a:pt x="17" y="51"/>
                    <a:pt x="18" y="51"/>
                  </a:cubicBezTo>
                  <a:cubicBezTo>
                    <a:pt x="19" y="51"/>
                    <a:pt x="19" y="51"/>
                    <a:pt x="20" y="52"/>
                  </a:cubicBezTo>
                  <a:cubicBezTo>
                    <a:pt x="20" y="52"/>
                    <a:pt x="21" y="53"/>
                    <a:pt x="20" y="53"/>
                  </a:cubicBezTo>
                  <a:close/>
                  <a:moveTo>
                    <a:pt x="19" y="8"/>
                  </a:moveTo>
                  <a:cubicBezTo>
                    <a:pt x="19" y="8"/>
                    <a:pt x="19" y="8"/>
                    <a:pt x="19" y="8"/>
                  </a:cubicBezTo>
                  <a:cubicBezTo>
                    <a:pt x="18" y="8"/>
                    <a:pt x="18" y="8"/>
                    <a:pt x="18" y="7"/>
                  </a:cubicBezTo>
                  <a:cubicBezTo>
                    <a:pt x="17" y="7"/>
                    <a:pt x="18" y="6"/>
                    <a:pt x="18" y="6"/>
                  </a:cubicBezTo>
                  <a:cubicBezTo>
                    <a:pt x="19" y="5"/>
                    <a:pt x="19" y="5"/>
                    <a:pt x="20" y="5"/>
                  </a:cubicBezTo>
                  <a:cubicBezTo>
                    <a:pt x="21" y="5"/>
                    <a:pt x="22" y="5"/>
                    <a:pt x="22" y="6"/>
                  </a:cubicBezTo>
                  <a:cubicBezTo>
                    <a:pt x="22" y="6"/>
                    <a:pt x="22" y="7"/>
                    <a:pt x="21" y="7"/>
                  </a:cubicBezTo>
                  <a:cubicBezTo>
                    <a:pt x="21" y="8"/>
                    <a:pt x="20" y="8"/>
                    <a:pt x="19" y="8"/>
                  </a:cubicBezTo>
                  <a:close/>
                  <a:moveTo>
                    <a:pt x="26" y="56"/>
                  </a:moveTo>
                  <a:cubicBezTo>
                    <a:pt x="26" y="56"/>
                    <a:pt x="26" y="56"/>
                    <a:pt x="26" y="56"/>
                  </a:cubicBezTo>
                  <a:cubicBezTo>
                    <a:pt x="25" y="56"/>
                    <a:pt x="24" y="56"/>
                    <a:pt x="24" y="56"/>
                  </a:cubicBezTo>
                  <a:cubicBezTo>
                    <a:pt x="23" y="56"/>
                    <a:pt x="23" y="55"/>
                    <a:pt x="23" y="54"/>
                  </a:cubicBezTo>
                  <a:cubicBezTo>
                    <a:pt x="23" y="54"/>
                    <a:pt x="24" y="53"/>
                    <a:pt x="24" y="53"/>
                  </a:cubicBezTo>
                  <a:cubicBezTo>
                    <a:pt x="25" y="53"/>
                    <a:pt x="26" y="53"/>
                    <a:pt x="26" y="54"/>
                  </a:cubicBezTo>
                  <a:cubicBezTo>
                    <a:pt x="27" y="54"/>
                    <a:pt x="27" y="54"/>
                    <a:pt x="27" y="55"/>
                  </a:cubicBezTo>
                  <a:cubicBezTo>
                    <a:pt x="27" y="56"/>
                    <a:pt x="27" y="56"/>
                    <a:pt x="26" y="56"/>
                  </a:cubicBezTo>
                  <a:close/>
                  <a:moveTo>
                    <a:pt x="33" y="56"/>
                  </a:moveTo>
                  <a:cubicBezTo>
                    <a:pt x="33" y="56"/>
                    <a:pt x="32" y="56"/>
                    <a:pt x="31" y="56"/>
                  </a:cubicBezTo>
                  <a:cubicBezTo>
                    <a:pt x="31" y="56"/>
                    <a:pt x="31" y="56"/>
                    <a:pt x="31" y="56"/>
                  </a:cubicBezTo>
                  <a:cubicBezTo>
                    <a:pt x="31" y="56"/>
                    <a:pt x="30" y="56"/>
                    <a:pt x="30" y="55"/>
                  </a:cubicBezTo>
                  <a:cubicBezTo>
                    <a:pt x="30" y="54"/>
                    <a:pt x="30" y="54"/>
                    <a:pt x="31" y="54"/>
                  </a:cubicBezTo>
                  <a:cubicBezTo>
                    <a:pt x="32" y="54"/>
                    <a:pt x="32" y="54"/>
                    <a:pt x="33" y="54"/>
                  </a:cubicBezTo>
                  <a:cubicBezTo>
                    <a:pt x="34" y="53"/>
                    <a:pt x="34" y="54"/>
                    <a:pt x="34" y="55"/>
                  </a:cubicBezTo>
                  <a:cubicBezTo>
                    <a:pt x="35" y="55"/>
                    <a:pt x="34" y="56"/>
                    <a:pt x="33" y="56"/>
                  </a:cubicBezTo>
                  <a:close/>
                  <a:moveTo>
                    <a:pt x="32" y="41"/>
                  </a:moveTo>
                  <a:cubicBezTo>
                    <a:pt x="32" y="45"/>
                    <a:pt x="32" y="45"/>
                    <a:pt x="32" y="45"/>
                  </a:cubicBezTo>
                  <a:cubicBezTo>
                    <a:pt x="29" y="45"/>
                    <a:pt x="29" y="45"/>
                    <a:pt x="29" y="45"/>
                  </a:cubicBezTo>
                  <a:cubicBezTo>
                    <a:pt x="29" y="42"/>
                    <a:pt x="29" y="42"/>
                    <a:pt x="29" y="42"/>
                  </a:cubicBezTo>
                  <a:cubicBezTo>
                    <a:pt x="28" y="42"/>
                    <a:pt x="26" y="41"/>
                    <a:pt x="25" y="41"/>
                  </a:cubicBezTo>
                  <a:cubicBezTo>
                    <a:pt x="24" y="40"/>
                    <a:pt x="22" y="40"/>
                    <a:pt x="21" y="39"/>
                  </a:cubicBezTo>
                  <a:cubicBezTo>
                    <a:pt x="24" y="34"/>
                    <a:pt x="24" y="34"/>
                    <a:pt x="24" y="34"/>
                  </a:cubicBezTo>
                  <a:cubicBezTo>
                    <a:pt x="25" y="35"/>
                    <a:pt x="27" y="37"/>
                    <a:pt x="29" y="37"/>
                  </a:cubicBezTo>
                  <a:cubicBezTo>
                    <a:pt x="31" y="37"/>
                    <a:pt x="32" y="36"/>
                    <a:pt x="32" y="35"/>
                  </a:cubicBezTo>
                  <a:cubicBezTo>
                    <a:pt x="32" y="33"/>
                    <a:pt x="30" y="33"/>
                    <a:pt x="27" y="32"/>
                  </a:cubicBezTo>
                  <a:cubicBezTo>
                    <a:pt x="25" y="31"/>
                    <a:pt x="23" y="29"/>
                    <a:pt x="23" y="26"/>
                  </a:cubicBezTo>
                  <a:cubicBezTo>
                    <a:pt x="23" y="22"/>
                    <a:pt x="25" y="19"/>
                    <a:pt x="29" y="19"/>
                  </a:cubicBezTo>
                  <a:cubicBezTo>
                    <a:pt x="29" y="15"/>
                    <a:pt x="29" y="15"/>
                    <a:pt x="29" y="15"/>
                  </a:cubicBezTo>
                  <a:cubicBezTo>
                    <a:pt x="32" y="15"/>
                    <a:pt x="32" y="15"/>
                    <a:pt x="32" y="15"/>
                  </a:cubicBezTo>
                  <a:cubicBezTo>
                    <a:pt x="32" y="19"/>
                    <a:pt x="32" y="19"/>
                    <a:pt x="32" y="19"/>
                  </a:cubicBezTo>
                  <a:cubicBezTo>
                    <a:pt x="34" y="19"/>
                    <a:pt x="36" y="19"/>
                    <a:pt x="37" y="20"/>
                  </a:cubicBezTo>
                  <a:cubicBezTo>
                    <a:pt x="35" y="25"/>
                    <a:pt x="35" y="25"/>
                    <a:pt x="35" y="25"/>
                  </a:cubicBezTo>
                  <a:cubicBezTo>
                    <a:pt x="34" y="24"/>
                    <a:pt x="32" y="23"/>
                    <a:pt x="31" y="23"/>
                  </a:cubicBezTo>
                  <a:cubicBezTo>
                    <a:pt x="30" y="23"/>
                    <a:pt x="28" y="24"/>
                    <a:pt x="28" y="25"/>
                  </a:cubicBezTo>
                  <a:cubicBezTo>
                    <a:pt x="28" y="26"/>
                    <a:pt x="30" y="27"/>
                    <a:pt x="31" y="27"/>
                  </a:cubicBezTo>
                  <a:cubicBezTo>
                    <a:pt x="35" y="28"/>
                    <a:pt x="38" y="30"/>
                    <a:pt x="38" y="34"/>
                  </a:cubicBezTo>
                  <a:cubicBezTo>
                    <a:pt x="38" y="38"/>
                    <a:pt x="36" y="40"/>
                    <a:pt x="32" y="41"/>
                  </a:cubicBezTo>
                  <a:close/>
                  <a:moveTo>
                    <a:pt x="41" y="54"/>
                  </a:moveTo>
                  <a:cubicBezTo>
                    <a:pt x="40" y="54"/>
                    <a:pt x="39" y="55"/>
                    <a:pt x="39" y="55"/>
                  </a:cubicBezTo>
                  <a:cubicBezTo>
                    <a:pt x="39" y="55"/>
                    <a:pt x="39" y="55"/>
                    <a:pt x="38" y="55"/>
                  </a:cubicBezTo>
                  <a:cubicBezTo>
                    <a:pt x="38" y="55"/>
                    <a:pt x="37" y="55"/>
                    <a:pt x="37" y="54"/>
                  </a:cubicBezTo>
                  <a:cubicBezTo>
                    <a:pt x="37" y="53"/>
                    <a:pt x="37" y="53"/>
                    <a:pt x="38" y="52"/>
                  </a:cubicBezTo>
                  <a:cubicBezTo>
                    <a:pt x="38" y="52"/>
                    <a:pt x="39" y="52"/>
                    <a:pt x="39" y="52"/>
                  </a:cubicBezTo>
                  <a:cubicBezTo>
                    <a:pt x="40" y="51"/>
                    <a:pt x="41" y="52"/>
                    <a:pt x="41" y="52"/>
                  </a:cubicBezTo>
                  <a:cubicBezTo>
                    <a:pt x="42" y="53"/>
                    <a:pt x="41" y="54"/>
                    <a:pt x="41" y="54"/>
                  </a:cubicBezTo>
                  <a:close/>
                  <a:moveTo>
                    <a:pt x="43" y="8"/>
                  </a:moveTo>
                  <a:cubicBezTo>
                    <a:pt x="42" y="9"/>
                    <a:pt x="42" y="9"/>
                    <a:pt x="42" y="9"/>
                  </a:cubicBezTo>
                  <a:cubicBezTo>
                    <a:pt x="41" y="9"/>
                    <a:pt x="41" y="9"/>
                    <a:pt x="41" y="9"/>
                  </a:cubicBezTo>
                  <a:cubicBezTo>
                    <a:pt x="40" y="9"/>
                    <a:pt x="40" y="8"/>
                    <a:pt x="39" y="8"/>
                  </a:cubicBezTo>
                  <a:cubicBezTo>
                    <a:pt x="39" y="8"/>
                    <a:pt x="38" y="7"/>
                    <a:pt x="39" y="6"/>
                  </a:cubicBezTo>
                  <a:cubicBezTo>
                    <a:pt x="39" y="6"/>
                    <a:pt x="40" y="5"/>
                    <a:pt x="40" y="6"/>
                  </a:cubicBezTo>
                  <a:cubicBezTo>
                    <a:pt x="41" y="6"/>
                    <a:pt x="42" y="6"/>
                    <a:pt x="42" y="6"/>
                  </a:cubicBezTo>
                  <a:cubicBezTo>
                    <a:pt x="43" y="7"/>
                    <a:pt x="43" y="8"/>
                    <a:pt x="43" y="8"/>
                  </a:cubicBezTo>
                  <a:close/>
                  <a:moveTo>
                    <a:pt x="47" y="50"/>
                  </a:moveTo>
                  <a:cubicBezTo>
                    <a:pt x="46" y="50"/>
                    <a:pt x="46" y="51"/>
                    <a:pt x="45" y="51"/>
                  </a:cubicBezTo>
                  <a:cubicBezTo>
                    <a:pt x="45" y="51"/>
                    <a:pt x="45" y="51"/>
                    <a:pt x="45" y="51"/>
                  </a:cubicBezTo>
                  <a:cubicBezTo>
                    <a:pt x="44" y="51"/>
                    <a:pt x="44" y="51"/>
                    <a:pt x="44" y="51"/>
                  </a:cubicBezTo>
                  <a:cubicBezTo>
                    <a:pt x="43" y="50"/>
                    <a:pt x="43" y="49"/>
                    <a:pt x="44" y="49"/>
                  </a:cubicBezTo>
                  <a:cubicBezTo>
                    <a:pt x="44" y="49"/>
                    <a:pt x="45" y="48"/>
                    <a:pt x="45" y="48"/>
                  </a:cubicBezTo>
                  <a:cubicBezTo>
                    <a:pt x="46" y="47"/>
                    <a:pt x="47" y="48"/>
                    <a:pt x="47" y="48"/>
                  </a:cubicBezTo>
                  <a:cubicBezTo>
                    <a:pt x="48" y="49"/>
                    <a:pt x="48" y="49"/>
                    <a:pt x="47" y="50"/>
                  </a:cubicBezTo>
                  <a:close/>
                  <a:moveTo>
                    <a:pt x="47" y="13"/>
                  </a:moveTo>
                  <a:cubicBezTo>
                    <a:pt x="47" y="13"/>
                    <a:pt x="47" y="13"/>
                    <a:pt x="46" y="13"/>
                  </a:cubicBezTo>
                  <a:cubicBezTo>
                    <a:pt x="46" y="12"/>
                    <a:pt x="46" y="12"/>
                    <a:pt x="45" y="12"/>
                  </a:cubicBezTo>
                  <a:cubicBezTo>
                    <a:pt x="45" y="11"/>
                    <a:pt x="44" y="10"/>
                    <a:pt x="45" y="10"/>
                  </a:cubicBezTo>
                  <a:cubicBezTo>
                    <a:pt x="45" y="9"/>
                    <a:pt x="46" y="9"/>
                    <a:pt x="47" y="10"/>
                  </a:cubicBezTo>
                  <a:cubicBezTo>
                    <a:pt x="47" y="10"/>
                    <a:pt x="48" y="10"/>
                    <a:pt x="48" y="11"/>
                  </a:cubicBezTo>
                  <a:cubicBezTo>
                    <a:pt x="49" y="11"/>
                    <a:pt x="49" y="12"/>
                    <a:pt x="48" y="13"/>
                  </a:cubicBezTo>
                  <a:cubicBezTo>
                    <a:pt x="48" y="13"/>
                    <a:pt x="48" y="13"/>
                    <a:pt x="47" y="13"/>
                  </a:cubicBezTo>
                  <a:close/>
                  <a:moveTo>
                    <a:pt x="52" y="44"/>
                  </a:moveTo>
                  <a:cubicBezTo>
                    <a:pt x="52" y="45"/>
                    <a:pt x="51" y="45"/>
                    <a:pt x="51" y="46"/>
                  </a:cubicBezTo>
                  <a:cubicBezTo>
                    <a:pt x="51" y="46"/>
                    <a:pt x="50" y="46"/>
                    <a:pt x="50" y="46"/>
                  </a:cubicBezTo>
                  <a:cubicBezTo>
                    <a:pt x="49" y="46"/>
                    <a:pt x="49" y="46"/>
                    <a:pt x="49" y="46"/>
                  </a:cubicBezTo>
                  <a:cubicBezTo>
                    <a:pt x="48" y="46"/>
                    <a:pt x="48" y="45"/>
                    <a:pt x="49" y="44"/>
                  </a:cubicBezTo>
                  <a:cubicBezTo>
                    <a:pt x="49" y="44"/>
                    <a:pt x="49" y="43"/>
                    <a:pt x="50" y="43"/>
                  </a:cubicBezTo>
                  <a:cubicBezTo>
                    <a:pt x="50" y="42"/>
                    <a:pt x="51" y="42"/>
                    <a:pt x="52" y="42"/>
                  </a:cubicBezTo>
                  <a:cubicBezTo>
                    <a:pt x="52" y="43"/>
                    <a:pt x="52" y="44"/>
                    <a:pt x="52" y="44"/>
                  </a:cubicBezTo>
                  <a:close/>
                  <a:moveTo>
                    <a:pt x="55" y="37"/>
                  </a:moveTo>
                  <a:cubicBezTo>
                    <a:pt x="55" y="38"/>
                    <a:pt x="55" y="39"/>
                    <a:pt x="54" y="39"/>
                  </a:cubicBezTo>
                  <a:cubicBezTo>
                    <a:pt x="54" y="40"/>
                    <a:pt x="54" y="40"/>
                    <a:pt x="53" y="40"/>
                  </a:cubicBezTo>
                  <a:cubicBezTo>
                    <a:pt x="53" y="40"/>
                    <a:pt x="53" y="40"/>
                    <a:pt x="53" y="40"/>
                  </a:cubicBezTo>
                  <a:cubicBezTo>
                    <a:pt x="52" y="40"/>
                    <a:pt x="52" y="39"/>
                    <a:pt x="52" y="38"/>
                  </a:cubicBezTo>
                  <a:cubicBezTo>
                    <a:pt x="52" y="38"/>
                    <a:pt x="52" y="37"/>
                    <a:pt x="52" y="37"/>
                  </a:cubicBezTo>
                  <a:cubicBezTo>
                    <a:pt x="53" y="36"/>
                    <a:pt x="53" y="35"/>
                    <a:pt x="54" y="36"/>
                  </a:cubicBezTo>
                  <a:cubicBezTo>
                    <a:pt x="55" y="36"/>
                    <a:pt x="55" y="37"/>
                    <a:pt x="55" y="37"/>
                  </a:cubicBezTo>
                  <a:close/>
                  <a:moveTo>
                    <a:pt x="56" y="32"/>
                  </a:moveTo>
                  <a:cubicBezTo>
                    <a:pt x="56" y="32"/>
                    <a:pt x="55" y="33"/>
                    <a:pt x="55" y="33"/>
                  </a:cubicBezTo>
                  <a:cubicBezTo>
                    <a:pt x="55" y="33"/>
                    <a:pt x="55" y="33"/>
                    <a:pt x="55" y="33"/>
                  </a:cubicBezTo>
                  <a:cubicBezTo>
                    <a:pt x="54" y="33"/>
                    <a:pt x="53" y="32"/>
                    <a:pt x="53" y="32"/>
                  </a:cubicBezTo>
                  <a:cubicBezTo>
                    <a:pt x="53" y="31"/>
                    <a:pt x="53" y="30"/>
                    <a:pt x="53" y="30"/>
                  </a:cubicBezTo>
                  <a:cubicBezTo>
                    <a:pt x="53" y="29"/>
                    <a:pt x="54" y="28"/>
                    <a:pt x="55" y="28"/>
                  </a:cubicBezTo>
                  <a:cubicBezTo>
                    <a:pt x="56" y="28"/>
                    <a:pt x="56" y="29"/>
                    <a:pt x="56" y="30"/>
                  </a:cubicBezTo>
                  <a:cubicBezTo>
                    <a:pt x="56" y="30"/>
                    <a:pt x="56" y="30"/>
                    <a:pt x="56" y="30"/>
                  </a:cubicBezTo>
                  <a:cubicBezTo>
                    <a:pt x="56" y="30"/>
                    <a:pt x="56" y="31"/>
                    <a:pt x="5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5" name="Freeform 237">
              <a:extLst>
                <a:ext uri="{FF2B5EF4-FFF2-40B4-BE49-F238E27FC236}">
                  <a16:creationId xmlns:a16="http://schemas.microsoft.com/office/drawing/2014/main" id="{9E56CC11-EDFB-4B04-8095-A2E89DE4AB76}"/>
                </a:ext>
              </a:extLst>
            </p:cNvPr>
            <p:cNvSpPr>
              <a:spLocks/>
            </p:cNvSpPr>
            <p:nvPr userDrawn="1"/>
          </p:nvSpPr>
          <p:spPr bwMode="auto">
            <a:xfrm>
              <a:off x="6959600" y="1012825"/>
              <a:ext cx="15875" cy="15875"/>
            </a:xfrm>
            <a:custGeom>
              <a:avLst/>
              <a:gdLst>
                <a:gd name="T0" fmla="*/ 4 w 4"/>
                <a:gd name="T1" fmla="*/ 3 h 4"/>
                <a:gd name="T2" fmla="*/ 3 w 4"/>
                <a:gd name="T3" fmla="*/ 1 h 4"/>
                <a:gd name="T4" fmla="*/ 1 w 4"/>
                <a:gd name="T5" fmla="*/ 0 h 4"/>
                <a:gd name="T6" fmla="*/ 0 w 4"/>
                <a:gd name="T7" fmla="*/ 2 h 4"/>
                <a:gd name="T8" fmla="*/ 1 w 4"/>
                <a:gd name="T9" fmla="*/ 3 h 4"/>
                <a:gd name="T10" fmla="*/ 2 w 4"/>
                <a:gd name="T11" fmla="*/ 4 h 4"/>
                <a:gd name="T12" fmla="*/ 3 w 4"/>
                <a:gd name="T13" fmla="*/ 4 h 4"/>
                <a:gd name="T14" fmla="*/ 4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3"/>
                  </a:moveTo>
                  <a:cubicBezTo>
                    <a:pt x="3" y="2"/>
                    <a:pt x="3" y="2"/>
                    <a:pt x="3" y="1"/>
                  </a:cubicBezTo>
                  <a:cubicBezTo>
                    <a:pt x="3" y="0"/>
                    <a:pt x="2" y="0"/>
                    <a:pt x="1" y="0"/>
                  </a:cubicBezTo>
                  <a:cubicBezTo>
                    <a:pt x="1" y="0"/>
                    <a:pt x="0" y="1"/>
                    <a:pt x="0" y="2"/>
                  </a:cubicBezTo>
                  <a:cubicBezTo>
                    <a:pt x="1" y="2"/>
                    <a:pt x="1" y="3"/>
                    <a:pt x="1" y="3"/>
                  </a:cubicBezTo>
                  <a:cubicBezTo>
                    <a:pt x="1" y="4"/>
                    <a:pt x="2" y="4"/>
                    <a:pt x="2" y="4"/>
                  </a:cubicBezTo>
                  <a:cubicBezTo>
                    <a:pt x="2" y="4"/>
                    <a:pt x="2" y="4"/>
                    <a:pt x="3" y="4"/>
                  </a:cubicBezTo>
                  <a:cubicBezTo>
                    <a:pt x="3" y="4"/>
                    <a:pt x="4" y="3"/>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6" name="Freeform 238">
              <a:extLst>
                <a:ext uri="{FF2B5EF4-FFF2-40B4-BE49-F238E27FC236}">
                  <a16:creationId xmlns:a16="http://schemas.microsoft.com/office/drawing/2014/main" id="{5A06C715-F416-47A2-889D-1EEAE1665F59}"/>
                </a:ext>
              </a:extLst>
            </p:cNvPr>
            <p:cNvSpPr>
              <a:spLocks/>
            </p:cNvSpPr>
            <p:nvPr userDrawn="1"/>
          </p:nvSpPr>
          <p:spPr bwMode="auto">
            <a:xfrm>
              <a:off x="6970713" y="1036638"/>
              <a:ext cx="15875" cy="19050"/>
            </a:xfrm>
            <a:custGeom>
              <a:avLst/>
              <a:gdLst>
                <a:gd name="T0" fmla="*/ 2 w 4"/>
                <a:gd name="T1" fmla="*/ 1 h 5"/>
                <a:gd name="T2" fmla="*/ 1 w 4"/>
                <a:gd name="T3" fmla="*/ 1 h 5"/>
                <a:gd name="T4" fmla="*/ 0 w 4"/>
                <a:gd name="T5" fmla="*/ 3 h 5"/>
                <a:gd name="T6" fmla="*/ 1 w 4"/>
                <a:gd name="T7" fmla="*/ 4 h 5"/>
                <a:gd name="T8" fmla="*/ 2 w 4"/>
                <a:gd name="T9" fmla="*/ 5 h 5"/>
                <a:gd name="T10" fmla="*/ 3 w 4"/>
                <a:gd name="T11" fmla="*/ 5 h 5"/>
                <a:gd name="T12" fmla="*/ 3 w 4"/>
                <a:gd name="T13" fmla="*/ 3 h 5"/>
                <a:gd name="T14" fmla="*/ 2 w 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2" y="1"/>
                  </a:moveTo>
                  <a:cubicBezTo>
                    <a:pt x="2" y="1"/>
                    <a:pt x="1" y="0"/>
                    <a:pt x="1" y="1"/>
                  </a:cubicBezTo>
                  <a:cubicBezTo>
                    <a:pt x="0" y="1"/>
                    <a:pt x="0" y="2"/>
                    <a:pt x="0" y="3"/>
                  </a:cubicBezTo>
                  <a:cubicBezTo>
                    <a:pt x="0" y="3"/>
                    <a:pt x="1" y="4"/>
                    <a:pt x="1" y="4"/>
                  </a:cubicBezTo>
                  <a:cubicBezTo>
                    <a:pt x="1" y="5"/>
                    <a:pt x="2" y="5"/>
                    <a:pt x="2" y="5"/>
                  </a:cubicBezTo>
                  <a:cubicBezTo>
                    <a:pt x="2" y="5"/>
                    <a:pt x="3" y="5"/>
                    <a:pt x="3" y="5"/>
                  </a:cubicBezTo>
                  <a:cubicBezTo>
                    <a:pt x="4" y="4"/>
                    <a:pt x="4" y="3"/>
                    <a:pt x="3" y="3"/>
                  </a:cubicBezTo>
                  <a:cubicBezTo>
                    <a:pt x="3" y="2"/>
                    <a:pt x="3"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7" name="Freeform 239">
              <a:extLst>
                <a:ext uri="{FF2B5EF4-FFF2-40B4-BE49-F238E27FC236}">
                  <a16:creationId xmlns:a16="http://schemas.microsoft.com/office/drawing/2014/main" id="{A09351FB-8337-480D-9085-61C91BF9556F}"/>
                </a:ext>
              </a:extLst>
            </p:cNvPr>
            <p:cNvSpPr>
              <a:spLocks/>
            </p:cNvSpPr>
            <p:nvPr userDrawn="1"/>
          </p:nvSpPr>
          <p:spPr bwMode="auto">
            <a:xfrm>
              <a:off x="6986588" y="1060450"/>
              <a:ext cx="15875" cy="14288"/>
            </a:xfrm>
            <a:custGeom>
              <a:avLst/>
              <a:gdLst>
                <a:gd name="T0" fmla="*/ 3 w 4"/>
                <a:gd name="T1" fmla="*/ 1 h 4"/>
                <a:gd name="T2" fmla="*/ 1 w 4"/>
                <a:gd name="T3" fmla="*/ 1 h 4"/>
                <a:gd name="T4" fmla="*/ 1 w 4"/>
                <a:gd name="T5" fmla="*/ 3 h 4"/>
                <a:gd name="T6" fmla="*/ 2 w 4"/>
                <a:gd name="T7" fmla="*/ 4 h 4"/>
                <a:gd name="T8" fmla="*/ 3 w 4"/>
                <a:gd name="T9" fmla="*/ 4 h 4"/>
                <a:gd name="T10" fmla="*/ 4 w 4"/>
                <a:gd name="T11" fmla="*/ 4 h 4"/>
                <a:gd name="T12" fmla="*/ 4 w 4"/>
                <a:gd name="T13" fmla="*/ 2 h 4"/>
                <a:gd name="T14" fmla="*/ 3 w 4"/>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1"/>
                  </a:moveTo>
                  <a:cubicBezTo>
                    <a:pt x="2" y="0"/>
                    <a:pt x="1" y="0"/>
                    <a:pt x="1" y="1"/>
                  </a:cubicBezTo>
                  <a:cubicBezTo>
                    <a:pt x="0" y="1"/>
                    <a:pt x="0" y="2"/>
                    <a:pt x="1" y="3"/>
                  </a:cubicBezTo>
                  <a:cubicBezTo>
                    <a:pt x="1" y="3"/>
                    <a:pt x="2" y="4"/>
                    <a:pt x="2" y="4"/>
                  </a:cubicBezTo>
                  <a:cubicBezTo>
                    <a:pt x="2" y="4"/>
                    <a:pt x="3" y="4"/>
                    <a:pt x="3" y="4"/>
                  </a:cubicBezTo>
                  <a:cubicBezTo>
                    <a:pt x="3" y="4"/>
                    <a:pt x="4" y="4"/>
                    <a:pt x="4" y="4"/>
                  </a:cubicBezTo>
                  <a:cubicBezTo>
                    <a:pt x="4" y="3"/>
                    <a:pt x="4" y="2"/>
                    <a:pt x="4" y="2"/>
                  </a:cubicBezTo>
                  <a:cubicBezTo>
                    <a:pt x="3" y="2"/>
                    <a:pt x="3"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8" name="Freeform 240">
              <a:extLst>
                <a:ext uri="{FF2B5EF4-FFF2-40B4-BE49-F238E27FC236}">
                  <a16:creationId xmlns:a16="http://schemas.microsoft.com/office/drawing/2014/main" id="{DF99FAC1-2F1B-422C-8E07-5A5EDACED109}"/>
                </a:ext>
              </a:extLst>
            </p:cNvPr>
            <p:cNvSpPr>
              <a:spLocks/>
            </p:cNvSpPr>
            <p:nvPr userDrawn="1"/>
          </p:nvSpPr>
          <p:spPr bwMode="auto">
            <a:xfrm>
              <a:off x="6975475" y="931863"/>
              <a:ext cx="15875" cy="19050"/>
            </a:xfrm>
            <a:custGeom>
              <a:avLst/>
              <a:gdLst>
                <a:gd name="T0" fmla="*/ 3 w 4"/>
                <a:gd name="T1" fmla="*/ 1 h 5"/>
                <a:gd name="T2" fmla="*/ 1 w 4"/>
                <a:gd name="T3" fmla="*/ 1 h 5"/>
                <a:gd name="T4" fmla="*/ 0 w 4"/>
                <a:gd name="T5" fmla="*/ 2 h 5"/>
                <a:gd name="T6" fmla="*/ 0 w 4"/>
                <a:gd name="T7" fmla="*/ 4 h 5"/>
                <a:gd name="T8" fmla="*/ 1 w 4"/>
                <a:gd name="T9" fmla="*/ 5 h 5"/>
                <a:gd name="T10" fmla="*/ 2 w 4"/>
                <a:gd name="T11" fmla="*/ 4 h 5"/>
                <a:gd name="T12" fmla="*/ 3 w 4"/>
                <a:gd name="T13" fmla="*/ 3 h 5"/>
                <a:gd name="T14" fmla="*/ 3 w 4"/>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3" y="1"/>
                  </a:moveTo>
                  <a:cubicBezTo>
                    <a:pt x="2" y="0"/>
                    <a:pt x="2" y="0"/>
                    <a:pt x="1" y="1"/>
                  </a:cubicBezTo>
                  <a:cubicBezTo>
                    <a:pt x="1" y="1"/>
                    <a:pt x="0" y="2"/>
                    <a:pt x="0" y="2"/>
                  </a:cubicBezTo>
                  <a:cubicBezTo>
                    <a:pt x="0" y="3"/>
                    <a:pt x="0" y="4"/>
                    <a:pt x="0" y="4"/>
                  </a:cubicBezTo>
                  <a:cubicBezTo>
                    <a:pt x="1" y="4"/>
                    <a:pt x="1" y="5"/>
                    <a:pt x="1" y="5"/>
                  </a:cubicBezTo>
                  <a:cubicBezTo>
                    <a:pt x="2" y="5"/>
                    <a:pt x="2" y="4"/>
                    <a:pt x="2" y="4"/>
                  </a:cubicBezTo>
                  <a:cubicBezTo>
                    <a:pt x="3" y="3"/>
                    <a:pt x="3" y="3"/>
                    <a:pt x="3" y="3"/>
                  </a:cubicBezTo>
                  <a:cubicBezTo>
                    <a:pt x="4" y="2"/>
                    <a:pt x="4"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99" name="Freeform 241">
              <a:extLst>
                <a:ext uri="{FF2B5EF4-FFF2-40B4-BE49-F238E27FC236}">
                  <a16:creationId xmlns:a16="http://schemas.microsoft.com/office/drawing/2014/main" id="{7DAA4303-BB51-4EEE-9520-D80C5BD5E032}"/>
                </a:ext>
              </a:extLst>
            </p:cNvPr>
            <p:cNvSpPr>
              <a:spLocks/>
            </p:cNvSpPr>
            <p:nvPr userDrawn="1"/>
          </p:nvSpPr>
          <p:spPr bwMode="auto">
            <a:xfrm>
              <a:off x="7040563" y="893763"/>
              <a:ext cx="19050" cy="11113"/>
            </a:xfrm>
            <a:custGeom>
              <a:avLst/>
              <a:gdLst>
                <a:gd name="T0" fmla="*/ 2 w 5"/>
                <a:gd name="T1" fmla="*/ 3 h 3"/>
                <a:gd name="T2" fmla="*/ 2 w 5"/>
                <a:gd name="T3" fmla="*/ 3 h 3"/>
                <a:gd name="T4" fmla="*/ 4 w 5"/>
                <a:gd name="T5" fmla="*/ 3 h 3"/>
                <a:gd name="T6" fmla="*/ 5 w 5"/>
                <a:gd name="T7" fmla="*/ 2 h 3"/>
                <a:gd name="T8" fmla="*/ 3 w 5"/>
                <a:gd name="T9" fmla="*/ 0 h 3"/>
                <a:gd name="T10" fmla="*/ 2 w 5"/>
                <a:gd name="T11" fmla="*/ 0 h 3"/>
                <a:gd name="T12" fmla="*/ 0 w 5"/>
                <a:gd name="T13" fmla="*/ 2 h 3"/>
                <a:gd name="T14" fmla="*/ 2 w 5"/>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2" y="3"/>
                  </a:moveTo>
                  <a:cubicBezTo>
                    <a:pt x="2" y="3"/>
                    <a:pt x="2" y="3"/>
                    <a:pt x="2" y="3"/>
                  </a:cubicBezTo>
                  <a:cubicBezTo>
                    <a:pt x="3" y="3"/>
                    <a:pt x="3" y="3"/>
                    <a:pt x="4" y="3"/>
                  </a:cubicBezTo>
                  <a:cubicBezTo>
                    <a:pt x="4" y="3"/>
                    <a:pt x="5" y="2"/>
                    <a:pt x="5" y="2"/>
                  </a:cubicBezTo>
                  <a:cubicBezTo>
                    <a:pt x="5" y="1"/>
                    <a:pt x="4" y="0"/>
                    <a:pt x="3" y="0"/>
                  </a:cubicBezTo>
                  <a:cubicBezTo>
                    <a:pt x="3" y="0"/>
                    <a:pt x="2" y="0"/>
                    <a:pt x="2" y="0"/>
                  </a:cubicBezTo>
                  <a:cubicBezTo>
                    <a:pt x="1" y="1"/>
                    <a:pt x="0" y="1"/>
                    <a:pt x="0" y="2"/>
                  </a:cubicBezTo>
                  <a:cubicBezTo>
                    <a:pt x="1" y="3"/>
                    <a:pt x="1"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0" name="Freeform 242">
              <a:extLst>
                <a:ext uri="{FF2B5EF4-FFF2-40B4-BE49-F238E27FC236}">
                  <a16:creationId xmlns:a16="http://schemas.microsoft.com/office/drawing/2014/main" id="{76B38C0C-2C78-4CA6-9CA8-DCC8C4FA7DBC}"/>
                </a:ext>
              </a:extLst>
            </p:cNvPr>
            <p:cNvSpPr>
              <a:spLocks/>
            </p:cNvSpPr>
            <p:nvPr userDrawn="1"/>
          </p:nvSpPr>
          <p:spPr bwMode="auto">
            <a:xfrm>
              <a:off x="7072313" y="893763"/>
              <a:ext cx="14288" cy="11113"/>
            </a:xfrm>
            <a:custGeom>
              <a:avLst/>
              <a:gdLst>
                <a:gd name="T0" fmla="*/ 1 w 4"/>
                <a:gd name="T1" fmla="*/ 3 h 3"/>
                <a:gd name="T2" fmla="*/ 2 w 4"/>
                <a:gd name="T3" fmla="*/ 3 h 3"/>
                <a:gd name="T4" fmla="*/ 3 w 4"/>
                <a:gd name="T5" fmla="*/ 3 h 3"/>
                <a:gd name="T6" fmla="*/ 4 w 4"/>
                <a:gd name="T7" fmla="*/ 2 h 3"/>
                <a:gd name="T8" fmla="*/ 3 w 4"/>
                <a:gd name="T9" fmla="*/ 1 h 3"/>
                <a:gd name="T10" fmla="*/ 1 w 4"/>
                <a:gd name="T11" fmla="*/ 0 h 3"/>
                <a:gd name="T12" fmla="*/ 0 w 4"/>
                <a:gd name="T13" fmla="*/ 2 h 3"/>
                <a:gd name="T14" fmla="*/ 1 w 4"/>
                <a:gd name="T15" fmla="*/ 3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1" y="3"/>
                  </a:moveTo>
                  <a:cubicBezTo>
                    <a:pt x="1" y="3"/>
                    <a:pt x="2" y="3"/>
                    <a:pt x="2" y="3"/>
                  </a:cubicBezTo>
                  <a:cubicBezTo>
                    <a:pt x="3" y="3"/>
                    <a:pt x="3" y="3"/>
                    <a:pt x="3" y="3"/>
                  </a:cubicBezTo>
                  <a:cubicBezTo>
                    <a:pt x="3" y="3"/>
                    <a:pt x="4" y="3"/>
                    <a:pt x="4" y="2"/>
                  </a:cubicBezTo>
                  <a:cubicBezTo>
                    <a:pt x="4" y="2"/>
                    <a:pt x="4" y="1"/>
                    <a:pt x="3" y="1"/>
                  </a:cubicBezTo>
                  <a:cubicBezTo>
                    <a:pt x="2" y="1"/>
                    <a:pt x="2" y="1"/>
                    <a:pt x="1" y="0"/>
                  </a:cubicBezTo>
                  <a:cubicBezTo>
                    <a:pt x="0" y="0"/>
                    <a:pt x="0" y="1"/>
                    <a:pt x="0" y="2"/>
                  </a:cubicBezTo>
                  <a:cubicBezTo>
                    <a:pt x="0" y="2"/>
                    <a:pt x="0"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1" name="Freeform 243">
              <a:extLst>
                <a:ext uri="{FF2B5EF4-FFF2-40B4-BE49-F238E27FC236}">
                  <a16:creationId xmlns:a16="http://schemas.microsoft.com/office/drawing/2014/main" id="{8028614E-81B4-4EFC-9B46-04B6A72998E1}"/>
                </a:ext>
              </a:extLst>
            </p:cNvPr>
            <p:cNvSpPr>
              <a:spLocks/>
            </p:cNvSpPr>
            <p:nvPr userDrawn="1"/>
          </p:nvSpPr>
          <p:spPr bwMode="auto">
            <a:xfrm>
              <a:off x="7137400" y="939800"/>
              <a:ext cx="15875" cy="15875"/>
            </a:xfrm>
            <a:custGeom>
              <a:avLst/>
              <a:gdLst>
                <a:gd name="T0" fmla="*/ 1 w 4"/>
                <a:gd name="T1" fmla="*/ 3 h 4"/>
                <a:gd name="T2" fmla="*/ 3 w 4"/>
                <a:gd name="T3" fmla="*/ 4 h 4"/>
                <a:gd name="T4" fmla="*/ 3 w 4"/>
                <a:gd name="T5" fmla="*/ 4 h 4"/>
                <a:gd name="T6" fmla="*/ 4 w 4"/>
                <a:gd name="T7" fmla="*/ 2 h 4"/>
                <a:gd name="T8" fmla="*/ 3 w 4"/>
                <a:gd name="T9" fmla="*/ 0 h 4"/>
                <a:gd name="T10" fmla="*/ 1 w 4"/>
                <a:gd name="T11" fmla="*/ 0 h 4"/>
                <a:gd name="T12" fmla="*/ 1 w 4"/>
                <a:gd name="T13" fmla="*/ 2 h 4"/>
                <a:gd name="T14" fmla="*/ 1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1" y="3"/>
                  </a:moveTo>
                  <a:cubicBezTo>
                    <a:pt x="2" y="4"/>
                    <a:pt x="2" y="4"/>
                    <a:pt x="3" y="4"/>
                  </a:cubicBezTo>
                  <a:cubicBezTo>
                    <a:pt x="3" y="4"/>
                    <a:pt x="3" y="4"/>
                    <a:pt x="3" y="4"/>
                  </a:cubicBezTo>
                  <a:cubicBezTo>
                    <a:pt x="4" y="3"/>
                    <a:pt x="4" y="3"/>
                    <a:pt x="4" y="2"/>
                  </a:cubicBezTo>
                  <a:cubicBezTo>
                    <a:pt x="4" y="1"/>
                    <a:pt x="3" y="1"/>
                    <a:pt x="3" y="0"/>
                  </a:cubicBezTo>
                  <a:cubicBezTo>
                    <a:pt x="2" y="0"/>
                    <a:pt x="2" y="0"/>
                    <a:pt x="1" y="0"/>
                  </a:cubicBezTo>
                  <a:cubicBezTo>
                    <a:pt x="0" y="0"/>
                    <a:pt x="0" y="1"/>
                    <a:pt x="1" y="2"/>
                  </a:cubicBezTo>
                  <a:cubicBezTo>
                    <a:pt x="1" y="2"/>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2" name="Freeform 244">
              <a:extLst>
                <a:ext uri="{FF2B5EF4-FFF2-40B4-BE49-F238E27FC236}">
                  <a16:creationId xmlns:a16="http://schemas.microsoft.com/office/drawing/2014/main" id="{5BC1953E-664D-4477-BDCB-4F9610B149A6}"/>
                </a:ext>
              </a:extLst>
            </p:cNvPr>
            <p:cNvSpPr>
              <a:spLocks/>
            </p:cNvSpPr>
            <p:nvPr userDrawn="1"/>
          </p:nvSpPr>
          <p:spPr bwMode="auto">
            <a:xfrm>
              <a:off x="7148513" y="963613"/>
              <a:ext cx="15875" cy="19050"/>
            </a:xfrm>
            <a:custGeom>
              <a:avLst/>
              <a:gdLst>
                <a:gd name="T0" fmla="*/ 0 w 4"/>
                <a:gd name="T1" fmla="*/ 2 h 5"/>
                <a:gd name="T2" fmla="*/ 1 w 4"/>
                <a:gd name="T3" fmla="*/ 4 h 5"/>
                <a:gd name="T4" fmla="*/ 2 w 4"/>
                <a:gd name="T5" fmla="*/ 5 h 5"/>
                <a:gd name="T6" fmla="*/ 2 w 4"/>
                <a:gd name="T7" fmla="*/ 5 h 5"/>
                <a:gd name="T8" fmla="*/ 3 w 4"/>
                <a:gd name="T9" fmla="*/ 3 h 5"/>
                <a:gd name="T10" fmla="*/ 3 w 4"/>
                <a:gd name="T11" fmla="*/ 1 h 5"/>
                <a:gd name="T12" fmla="*/ 1 w 4"/>
                <a:gd name="T13" fmla="*/ 0 h 5"/>
                <a:gd name="T14" fmla="*/ 0 w 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0" y="2"/>
                  </a:moveTo>
                  <a:cubicBezTo>
                    <a:pt x="1" y="3"/>
                    <a:pt x="1" y="3"/>
                    <a:pt x="1" y="4"/>
                  </a:cubicBezTo>
                  <a:cubicBezTo>
                    <a:pt x="1" y="4"/>
                    <a:pt x="2" y="5"/>
                    <a:pt x="2" y="5"/>
                  </a:cubicBezTo>
                  <a:cubicBezTo>
                    <a:pt x="2" y="5"/>
                    <a:pt x="2" y="5"/>
                    <a:pt x="2" y="5"/>
                  </a:cubicBezTo>
                  <a:cubicBezTo>
                    <a:pt x="3" y="5"/>
                    <a:pt x="4" y="4"/>
                    <a:pt x="3" y="3"/>
                  </a:cubicBezTo>
                  <a:cubicBezTo>
                    <a:pt x="3" y="2"/>
                    <a:pt x="3" y="2"/>
                    <a:pt x="3" y="1"/>
                  </a:cubicBezTo>
                  <a:cubicBezTo>
                    <a:pt x="3" y="1"/>
                    <a:pt x="2" y="0"/>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3" name="Freeform 245">
              <a:extLst>
                <a:ext uri="{FF2B5EF4-FFF2-40B4-BE49-F238E27FC236}">
                  <a16:creationId xmlns:a16="http://schemas.microsoft.com/office/drawing/2014/main" id="{F2833375-F658-44D4-B7F4-DA5960FA1CA0}"/>
                </a:ext>
              </a:extLst>
            </p:cNvPr>
            <p:cNvSpPr>
              <a:spLocks/>
            </p:cNvSpPr>
            <p:nvPr userDrawn="1"/>
          </p:nvSpPr>
          <p:spPr bwMode="auto">
            <a:xfrm>
              <a:off x="6991350" y="912813"/>
              <a:ext cx="19050" cy="15875"/>
            </a:xfrm>
            <a:custGeom>
              <a:avLst/>
              <a:gdLst>
                <a:gd name="T0" fmla="*/ 2 w 5"/>
                <a:gd name="T1" fmla="*/ 1 h 4"/>
                <a:gd name="T2" fmla="*/ 1 w 5"/>
                <a:gd name="T3" fmla="*/ 2 h 4"/>
                <a:gd name="T4" fmla="*/ 1 w 5"/>
                <a:gd name="T5" fmla="*/ 4 h 4"/>
                <a:gd name="T6" fmla="*/ 2 w 5"/>
                <a:gd name="T7" fmla="*/ 4 h 4"/>
                <a:gd name="T8" fmla="*/ 3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1"/>
                    <a:pt x="1" y="2"/>
                  </a:cubicBezTo>
                  <a:cubicBezTo>
                    <a:pt x="0" y="2"/>
                    <a:pt x="0" y="3"/>
                    <a:pt x="1" y="4"/>
                  </a:cubicBezTo>
                  <a:cubicBezTo>
                    <a:pt x="1" y="4"/>
                    <a:pt x="1" y="4"/>
                    <a:pt x="2" y="4"/>
                  </a:cubicBezTo>
                  <a:cubicBezTo>
                    <a:pt x="2" y="4"/>
                    <a:pt x="2" y="4"/>
                    <a:pt x="3" y="4"/>
                  </a:cubicBezTo>
                  <a:cubicBezTo>
                    <a:pt x="3" y="3"/>
                    <a:pt x="4" y="3"/>
                    <a:pt x="4" y="3"/>
                  </a:cubicBezTo>
                  <a:cubicBezTo>
                    <a:pt x="5" y="2"/>
                    <a:pt x="5" y="1"/>
                    <a:pt x="4" y="1"/>
                  </a:cubicBezTo>
                  <a:cubicBezTo>
                    <a:pt x="4" y="0"/>
                    <a:pt x="3"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4" name="Freeform 246">
              <a:extLst>
                <a:ext uri="{FF2B5EF4-FFF2-40B4-BE49-F238E27FC236}">
                  <a16:creationId xmlns:a16="http://schemas.microsoft.com/office/drawing/2014/main" id="{E8C36616-EBA2-412B-8326-0473EE347227}"/>
                </a:ext>
              </a:extLst>
            </p:cNvPr>
            <p:cNvSpPr>
              <a:spLocks/>
            </p:cNvSpPr>
            <p:nvPr userDrawn="1"/>
          </p:nvSpPr>
          <p:spPr bwMode="auto">
            <a:xfrm>
              <a:off x="6959600" y="985838"/>
              <a:ext cx="11113" cy="15875"/>
            </a:xfrm>
            <a:custGeom>
              <a:avLst/>
              <a:gdLst>
                <a:gd name="T0" fmla="*/ 3 w 3"/>
                <a:gd name="T1" fmla="*/ 3 h 4"/>
                <a:gd name="T2" fmla="*/ 3 w 3"/>
                <a:gd name="T3" fmla="*/ 1 h 4"/>
                <a:gd name="T4" fmla="*/ 1 w 3"/>
                <a:gd name="T5" fmla="*/ 0 h 4"/>
                <a:gd name="T6" fmla="*/ 0 w 3"/>
                <a:gd name="T7" fmla="*/ 1 h 4"/>
                <a:gd name="T8" fmla="*/ 0 w 3"/>
                <a:gd name="T9" fmla="*/ 3 h 4"/>
                <a:gd name="T10" fmla="*/ 0 w 3"/>
                <a:gd name="T11" fmla="*/ 3 h 4"/>
                <a:gd name="T12" fmla="*/ 1 w 3"/>
                <a:gd name="T13" fmla="*/ 4 h 4"/>
                <a:gd name="T14" fmla="*/ 3 w 3"/>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3" y="3"/>
                  </a:moveTo>
                  <a:cubicBezTo>
                    <a:pt x="3" y="2"/>
                    <a:pt x="3" y="2"/>
                    <a:pt x="3" y="1"/>
                  </a:cubicBezTo>
                  <a:cubicBezTo>
                    <a:pt x="3" y="0"/>
                    <a:pt x="2" y="0"/>
                    <a:pt x="1" y="0"/>
                  </a:cubicBezTo>
                  <a:cubicBezTo>
                    <a:pt x="1" y="0"/>
                    <a:pt x="0" y="0"/>
                    <a:pt x="0" y="1"/>
                  </a:cubicBezTo>
                  <a:cubicBezTo>
                    <a:pt x="0" y="2"/>
                    <a:pt x="0" y="2"/>
                    <a:pt x="0" y="3"/>
                  </a:cubicBezTo>
                  <a:cubicBezTo>
                    <a:pt x="0" y="3"/>
                    <a:pt x="0" y="3"/>
                    <a:pt x="0" y="3"/>
                  </a:cubicBezTo>
                  <a:cubicBezTo>
                    <a:pt x="0" y="4"/>
                    <a:pt x="0" y="4"/>
                    <a:pt x="1" y="4"/>
                  </a:cubicBezTo>
                  <a:cubicBezTo>
                    <a:pt x="2" y="4"/>
                    <a:pt x="3" y="4"/>
                    <a:pt x="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5" name="Freeform 247">
              <a:extLst>
                <a:ext uri="{FF2B5EF4-FFF2-40B4-BE49-F238E27FC236}">
                  <a16:creationId xmlns:a16="http://schemas.microsoft.com/office/drawing/2014/main" id="{5B7C2D3D-3046-4703-A417-B3938AF40C39}"/>
                </a:ext>
              </a:extLst>
            </p:cNvPr>
            <p:cNvSpPr>
              <a:spLocks/>
            </p:cNvSpPr>
            <p:nvPr userDrawn="1"/>
          </p:nvSpPr>
          <p:spPr bwMode="auto">
            <a:xfrm>
              <a:off x="6964363" y="958850"/>
              <a:ext cx="11113" cy="15875"/>
            </a:xfrm>
            <a:custGeom>
              <a:avLst/>
              <a:gdLst>
                <a:gd name="T0" fmla="*/ 1 w 3"/>
                <a:gd name="T1" fmla="*/ 4 h 4"/>
                <a:gd name="T2" fmla="*/ 1 w 3"/>
                <a:gd name="T3" fmla="*/ 4 h 4"/>
                <a:gd name="T4" fmla="*/ 2 w 3"/>
                <a:gd name="T5" fmla="*/ 3 h 4"/>
                <a:gd name="T6" fmla="*/ 3 w 3"/>
                <a:gd name="T7" fmla="*/ 2 h 4"/>
                <a:gd name="T8" fmla="*/ 2 w 3"/>
                <a:gd name="T9" fmla="*/ 0 h 4"/>
                <a:gd name="T10" fmla="*/ 0 w 3"/>
                <a:gd name="T11" fmla="*/ 1 h 4"/>
                <a:gd name="T12" fmla="*/ 0 w 3"/>
                <a:gd name="T13" fmla="*/ 2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2" y="4"/>
                    <a:pt x="2" y="3"/>
                  </a:cubicBezTo>
                  <a:cubicBezTo>
                    <a:pt x="3" y="3"/>
                    <a:pt x="3" y="2"/>
                    <a:pt x="3" y="2"/>
                  </a:cubicBezTo>
                  <a:cubicBezTo>
                    <a:pt x="3" y="1"/>
                    <a:pt x="3" y="0"/>
                    <a:pt x="2" y="0"/>
                  </a:cubicBezTo>
                  <a:cubicBezTo>
                    <a:pt x="2" y="0"/>
                    <a:pt x="1" y="0"/>
                    <a:pt x="0" y="1"/>
                  </a:cubicBezTo>
                  <a:cubicBezTo>
                    <a:pt x="0" y="1"/>
                    <a:pt x="0" y="2"/>
                    <a:pt x="0" y="2"/>
                  </a:cubicBezTo>
                  <a:cubicBezTo>
                    <a:pt x="0" y="3"/>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6" name="Freeform 248">
              <a:extLst>
                <a:ext uri="{FF2B5EF4-FFF2-40B4-BE49-F238E27FC236}">
                  <a16:creationId xmlns:a16="http://schemas.microsoft.com/office/drawing/2014/main" id="{87256748-0F40-45E8-AFE3-CBC5988B5291}"/>
                </a:ext>
              </a:extLst>
            </p:cNvPr>
            <p:cNvSpPr>
              <a:spLocks/>
            </p:cNvSpPr>
            <p:nvPr userDrawn="1"/>
          </p:nvSpPr>
          <p:spPr bwMode="auto">
            <a:xfrm>
              <a:off x="7010400" y="1079500"/>
              <a:ext cx="19050" cy="11113"/>
            </a:xfrm>
            <a:custGeom>
              <a:avLst/>
              <a:gdLst>
                <a:gd name="T0" fmla="*/ 4 w 5"/>
                <a:gd name="T1" fmla="*/ 1 h 3"/>
                <a:gd name="T2" fmla="*/ 2 w 5"/>
                <a:gd name="T3" fmla="*/ 0 h 3"/>
                <a:gd name="T4" fmla="*/ 0 w 5"/>
                <a:gd name="T5" fmla="*/ 0 h 3"/>
                <a:gd name="T6" fmla="*/ 1 w 5"/>
                <a:gd name="T7" fmla="*/ 2 h 3"/>
                <a:gd name="T8" fmla="*/ 2 w 5"/>
                <a:gd name="T9" fmla="*/ 3 h 3"/>
                <a:gd name="T10" fmla="*/ 3 w 5"/>
                <a:gd name="T11" fmla="*/ 3 h 3"/>
                <a:gd name="T12" fmla="*/ 4 w 5"/>
                <a:gd name="T13" fmla="*/ 2 h 3"/>
                <a:gd name="T14" fmla="*/ 4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4" y="1"/>
                  </a:moveTo>
                  <a:cubicBezTo>
                    <a:pt x="3" y="0"/>
                    <a:pt x="3" y="0"/>
                    <a:pt x="2" y="0"/>
                  </a:cubicBezTo>
                  <a:cubicBezTo>
                    <a:pt x="1" y="0"/>
                    <a:pt x="1" y="0"/>
                    <a:pt x="0" y="0"/>
                  </a:cubicBezTo>
                  <a:cubicBezTo>
                    <a:pt x="0" y="1"/>
                    <a:pt x="0" y="2"/>
                    <a:pt x="1" y="2"/>
                  </a:cubicBezTo>
                  <a:cubicBezTo>
                    <a:pt x="1" y="3"/>
                    <a:pt x="2" y="3"/>
                    <a:pt x="2" y="3"/>
                  </a:cubicBezTo>
                  <a:cubicBezTo>
                    <a:pt x="3" y="3"/>
                    <a:pt x="3" y="3"/>
                    <a:pt x="3" y="3"/>
                  </a:cubicBezTo>
                  <a:cubicBezTo>
                    <a:pt x="4" y="3"/>
                    <a:pt x="4" y="3"/>
                    <a:pt x="4" y="2"/>
                  </a:cubicBezTo>
                  <a:cubicBezTo>
                    <a:pt x="5" y="2"/>
                    <a:pt x="4" y="1"/>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7" name="Freeform 249">
              <a:extLst>
                <a:ext uri="{FF2B5EF4-FFF2-40B4-BE49-F238E27FC236}">
                  <a16:creationId xmlns:a16="http://schemas.microsoft.com/office/drawing/2014/main" id="{4F89E766-69B5-4419-A78D-96BB64848458}"/>
                </a:ext>
              </a:extLst>
            </p:cNvPr>
            <p:cNvSpPr>
              <a:spLocks/>
            </p:cNvSpPr>
            <p:nvPr userDrawn="1"/>
          </p:nvSpPr>
          <p:spPr bwMode="auto">
            <a:xfrm>
              <a:off x="7134225" y="1044575"/>
              <a:ext cx="14288" cy="15875"/>
            </a:xfrm>
            <a:custGeom>
              <a:avLst/>
              <a:gdLst>
                <a:gd name="T0" fmla="*/ 4 w 4"/>
                <a:gd name="T1" fmla="*/ 0 h 4"/>
                <a:gd name="T2" fmla="*/ 2 w 4"/>
                <a:gd name="T3" fmla="*/ 1 h 4"/>
                <a:gd name="T4" fmla="*/ 1 w 4"/>
                <a:gd name="T5" fmla="*/ 2 h 4"/>
                <a:gd name="T6" fmla="*/ 1 w 4"/>
                <a:gd name="T7" fmla="*/ 4 h 4"/>
                <a:gd name="T8" fmla="*/ 2 w 4"/>
                <a:gd name="T9" fmla="*/ 4 h 4"/>
                <a:gd name="T10" fmla="*/ 3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3" y="0"/>
                    <a:pt x="2" y="0"/>
                    <a:pt x="2" y="1"/>
                  </a:cubicBezTo>
                  <a:cubicBezTo>
                    <a:pt x="1" y="1"/>
                    <a:pt x="1" y="2"/>
                    <a:pt x="1" y="2"/>
                  </a:cubicBezTo>
                  <a:cubicBezTo>
                    <a:pt x="0" y="3"/>
                    <a:pt x="0" y="4"/>
                    <a:pt x="1" y="4"/>
                  </a:cubicBezTo>
                  <a:cubicBezTo>
                    <a:pt x="1" y="4"/>
                    <a:pt x="1" y="4"/>
                    <a:pt x="2" y="4"/>
                  </a:cubicBezTo>
                  <a:cubicBezTo>
                    <a:pt x="2" y="4"/>
                    <a:pt x="3" y="4"/>
                    <a:pt x="3" y="4"/>
                  </a:cubicBezTo>
                  <a:cubicBezTo>
                    <a:pt x="3" y="3"/>
                    <a:pt x="4" y="3"/>
                    <a:pt x="4" y="2"/>
                  </a:cubicBezTo>
                  <a:cubicBezTo>
                    <a:pt x="4" y="2"/>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8" name="Freeform 250">
              <a:extLst>
                <a:ext uri="{FF2B5EF4-FFF2-40B4-BE49-F238E27FC236}">
                  <a16:creationId xmlns:a16="http://schemas.microsoft.com/office/drawing/2014/main" id="{5A0F47BB-F111-4278-B5C0-C484A726C73A}"/>
                </a:ext>
              </a:extLst>
            </p:cNvPr>
            <p:cNvSpPr>
              <a:spLocks/>
            </p:cNvSpPr>
            <p:nvPr userDrawn="1"/>
          </p:nvSpPr>
          <p:spPr bwMode="auto">
            <a:xfrm>
              <a:off x="7118350" y="917575"/>
              <a:ext cx="19050" cy="14288"/>
            </a:xfrm>
            <a:custGeom>
              <a:avLst/>
              <a:gdLst>
                <a:gd name="T0" fmla="*/ 4 w 5"/>
                <a:gd name="T1" fmla="*/ 2 h 4"/>
                <a:gd name="T2" fmla="*/ 3 w 5"/>
                <a:gd name="T3" fmla="*/ 1 h 4"/>
                <a:gd name="T4" fmla="*/ 1 w 5"/>
                <a:gd name="T5" fmla="*/ 1 h 4"/>
                <a:gd name="T6" fmla="*/ 1 w 5"/>
                <a:gd name="T7" fmla="*/ 3 h 4"/>
                <a:gd name="T8" fmla="*/ 2 w 5"/>
                <a:gd name="T9" fmla="*/ 4 h 4"/>
                <a:gd name="T10" fmla="*/ 3 w 5"/>
                <a:gd name="T11" fmla="*/ 4 h 4"/>
                <a:gd name="T12" fmla="*/ 4 w 5"/>
                <a:gd name="T13" fmla="*/ 4 h 4"/>
                <a:gd name="T14" fmla="*/ 4 w 5"/>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2"/>
                  </a:moveTo>
                  <a:cubicBezTo>
                    <a:pt x="4" y="1"/>
                    <a:pt x="3" y="1"/>
                    <a:pt x="3" y="1"/>
                  </a:cubicBezTo>
                  <a:cubicBezTo>
                    <a:pt x="2" y="0"/>
                    <a:pt x="1" y="0"/>
                    <a:pt x="1" y="1"/>
                  </a:cubicBezTo>
                  <a:cubicBezTo>
                    <a:pt x="0" y="1"/>
                    <a:pt x="1" y="2"/>
                    <a:pt x="1" y="3"/>
                  </a:cubicBezTo>
                  <a:cubicBezTo>
                    <a:pt x="2" y="3"/>
                    <a:pt x="2" y="3"/>
                    <a:pt x="2" y="4"/>
                  </a:cubicBezTo>
                  <a:cubicBezTo>
                    <a:pt x="3" y="4"/>
                    <a:pt x="3" y="4"/>
                    <a:pt x="3" y="4"/>
                  </a:cubicBezTo>
                  <a:cubicBezTo>
                    <a:pt x="4" y="4"/>
                    <a:pt x="4" y="4"/>
                    <a:pt x="4" y="4"/>
                  </a:cubicBezTo>
                  <a:cubicBezTo>
                    <a:pt x="5" y="3"/>
                    <a:pt x="5" y="2"/>
                    <a:pt x="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09" name="Freeform 251">
              <a:extLst>
                <a:ext uri="{FF2B5EF4-FFF2-40B4-BE49-F238E27FC236}">
                  <a16:creationId xmlns:a16="http://schemas.microsoft.com/office/drawing/2014/main" id="{DC5B915E-DB2C-41B6-AF84-456E8442B869}"/>
                </a:ext>
              </a:extLst>
            </p:cNvPr>
            <p:cNvSpPr>
              <a:spLocks/>
            </p:cNvSpPr>
            <p:nvPr userDrawn="1"/>
          </p:nvSpPr>
          <p:spPr bwMode="auto">
            <a:xfrm>
              <a:off x="7148513" y="1017588"/>
              <a:ext cx="12700" cy="19050"/>
            </a:xfrm>
            <a:custGeom>
              <a:avLst/>
              <a:gdLst>
                <a:gd name="T0" fmla="*/ 2 w 3"/>
                <a:gd name="T1" fmla="*/ 1 h 5"/>
                <a:gd name="T2" fmla="*/ 0 w 3"/>
                <a:gd name="T3" fmla="*/ 2 h 5"/>
                <a:gd name="T4" fmla="*/ 0 w 3"/>
                <a:gd name="T5" fmla="*/ 3 h 5"/>
                <a:gd name="T6" fmla="*/ 1 w 3"/>
                <a:gd name="T7" fmla="*/ 5 h 5"/>
                <a:gd name="T8" fmla="*/ 1 w 3"/>
                <a:gd name="T9" fmla="*/ 5 h 5"/>
                <a:gd name="T10" fmla="*/ 2 w 3"/>
                <a:gd name="T11" fmla="*/ 4 h 5"/>
                <a:gd name="T12" fmla="*/ 3 w 3"/>
                <a:gd name="T13" fmla="*/ 2 h 5"/>
                <a:gd name="T14" fmla="*/ 2 w 3"/>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2" y="1"/>
                  </a:moveTo>
                  <a:cubicBezTo>
                    <a:pt x="1" y="0"/>
                    <a:pt x="1" y="1"/>
                    <a:pt x="0" y="2"/>
                  </a:cubicBezTo>
                  <a:cubicBezTo>
                    <a:pt x="0" y="2"/>
                    <a:pt x="0" y="3"/>
                    <a:pt x="0" y="3"/>
                  </a:cubicBezTo>
                  <a:cubicBezTo>
                    <a:pt x="0" y="4"/>
                    <a:pt x="0" y="5"/>
                    <a:pt x="1" y="5"/>
                  </a:cubicBezTo>
                  <a:cubicBezTo>
                    <a:pt x="1" y="5"/>
                    <a:pt x="1" y="5"/>
                    <a:pt x="1" y="5"/>
                  </a:cubicBezTo>
                  <a:cubicBezTo>
                    <a:pt x="2" y="5"/>
                    <a:pt x="2" y="5"/>
                    <a:pt x="2" y="4"/>
                  </a:cubicBezTo>
                  <a:cubicBezTo>
                    <a:pt x="3" y="4"/>
                    <a:pt x="3" y="3"/>
                    <a:pt x="3" y="2"/>
                  </a:cubicBezTo>
                  <a:cubicBezTo>
                    <a:pt x="3" y="2"/>
                    <a:pt x="3"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0" name="Freeform 252">
              <a:extLst>
                <a:ext uri="{FF2B5EF4-FFF2-40B4-BE49-F238E27FC236}">
                  <a16:creationId xmlns:a16="http://schemas.microsoft.com/office/drawing/2014/main" id="{943487BA-CED0-40CE-A3CC-5025FD0F6D0C}"/>
                </a:ext>
              </a:extLst>
            </p:cNvPr>
            <p:cNvSpPr>
              <a:spLocks/>
            </p:cNvSpPr>
            <p:nvPr userDrawn="1"/>
          </p:nvSpPr>
          <p:spPr bwMode="auto">
            <a:xfrm>
              <a:off x="7153275" y="990600"/>
              <a:ext cx="11113" cy="19050"/>
            </a:xfrm>
            <a:custGeom>
              <a:avLst/>
              <a:gdLst>
                <a:gd name="T0" fmla="*/ 2 w 3"/>
                <a:gd name="T1" fmla="*/ 0 h 5"/>
                <a:gd name="T2" fmla="*/ 0 w 3"/>
                <a:gd name="T3" fmla="*/ 2 h 5"/>
                <a:gd name="T4" fmla="*/ 0 w 3"/>
                <a:gd name="T5" fmla="*/ 4 h 5"/>
                <a:gd name="T6" fmla="*/ 2 w 3"/>
                <a:gd name="T7" fmla="*/ 5 h 5"/>
                <a:gd name="T8" fmla="*/ 2 w 3"/>
                <a:gd name="T9" fmla="*/ 5 h 5"/>
                <a:gd name="T10" fmla="*/ 3 w 3"/>
                <a:gd name="T11" fmla="*/ 4 h 5"/>
                <a:gd name="T12" fmla="*/ 3 w 3"/>
                <a:gd name="T13" fmla="*/ 2 h 5"/>
                <a:gd name="T14" fmla="*/ 3 w 3"/>
                <a:gd name="T15" fmla="*/ 2 h 5"/>
                <a:gd name="T16" fmla="*/ 2 w 3"/>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5">
                  <a:moveTo>
                    <a:pt x="2" y="0"/>
                  </a:moveTo>
                  <a:cubicBezTo>
                    <a:pt x="1" y="0"/>
                    <a:pt x="0" y="1"/>
                    <a:pt x="0" y="2"/>
                  </a:cubicBezTo>
                  <a:cubicBezTo>
                    <a:pt x="0" y="2"/>
                    <a:pt x="0" y="3"/>
                    <a:pt x="0" y="4"/>
                  </a:cubicBezTo>
                  <a:cubicBezTo>
                    <a:pt x="0" y="4"/>
                    <a:pt x="1" y="5"/>
                    <a:pt x="2" y="5"/>
                  </a:cubicBezTo>
                  <a:cubicBezTo>
                    <a:pt x="2" y="5"/>
                    <a:pt x="2" y="5"/>
                    <a:pt x="2" y="5"/>
                  </a:cubicBezTo>
                  <a:cubicBezTo>
                    <a:pt x="2" y="5"/>
                    <a:pt x="3" y="4"/>
                    <a:pt x="3" y="4"/>
                  </a:cubicBezTo>
                  <a:cubicBezTo>
                    <a:pt x="3" y="3"/>
                    <a:pt x="3" y="2"/>
                    <a:pt x="3" y="2"/>
                  </a:cubicBezTo>
                  <a:cubicBezTo>
                    <a:pt x="3" y="2"/>
                    <a:pt x="3" y="2"/>
                    <a:pt x="3" y="2"/>
                  </a:cubicBezTo>
                  <a:cubicBezTo>
                    <a:pt x="3" y="1"/>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1" name="Freeform 253">
              <a:extLst>
                <a:ext uri="{FF2B5EF4-FFF2-40B4-BE49-F238E27FC236}">
                  <a16:creationId xmlns:a16="http://schemas.microsoft.com/office/drawing/2014/main" id="{B340BA8B-F500-4340-8772-7F064E57C329}"/>
                </a:ext>
              </a:extLst>
            </p:cNvPr>
            <p:cNvSpPr>
              <a:spLocks/>
            </p:cNvSpPr>
            <p:nvPr userDrawn="1"/>
          </p:nvSpPr>
          <p:spPr bwMode="auto">
            <a:xfrm>
              <a:off x="7113588" y="1063625"/>
              <a:ext cx="20638" cy="15875"/>
            </a:xfrm>
            <a:custGeom>
              <a:avLst/>
              <a:gdLst>
                <a:gd name="T0" fmla="*/ 2 w 5"/>
                <a:gd name="T1" fmla="*/ 1 h 4"/>
                <a:gd name="T2" fmla="*/ 1 w 5"/>
                <a:gd name="T3" fmla="*/ 2 h 4"/>
                <a:gd name="T4" fmla="*/ 1 w 5"/>
                <a:gd name="T5" fmla="*/ 4 h 4"/>
                <a:gd name="T6" fmla="*/ 2 w 5"/>
                <a:gd name="T7" fmla="*/ 4 h 4"/>
                <a:gd name="T8" fmla="*/ 2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2"/>
                    <a:pt x="1" y="2"/>
                  </a:cubicBezTo>
                  <a:cubicBezTo>
                    <a:pt x="0" y="2"/>
                    <a:pt x="0" y="3"/>
                    <a:pt x="1" y="4"/>
                  </a:cubicBezTo>
                  <a:cubicBezTo>
                    <a:pt x="1" y="4"/>
                    <a:pt x="1" y="4"/>
                    <a:pt x="2" y="4"/>
                  </a:cubicBezTo>
                  <a:cubicBezTo>
                    <a:pt x="2" y="4"/>
                    <a:pt x="2" y="4"/>
                    <a:pt x="2" y="4"/>
                  </a:cubicBezTo>
                  <a:cubicBezTo>
                    <a:pt x="3" y="4"/>
                    <a:pt x="3" y="3"/>
                    <a:pt x="4" y="3"/>
                  </a:cubicBezTo>
                  <a:cubicBezTo>
                    <a:pt x="5" y="2"/>
                    <a:pt x="5" y="2"/>
                    <a:pt x="4" y="1"/>
                  </a:cubicBezTo>
                  <a:cubicBezTo>
                    <a:pt x="4" y="1"/>
                    <a:pt x="3"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2" name="Freeform 254">
              <a:extLst>
                <a:ext uri="{FF2B5EF4-FFF2-40B4-BE49-F238E27FC236}">
                  <a16:creationId xmlns:a16="http://schemas.microsoft.com/office/drawing/2014/main" id="{37A6E52A-464C-4FDC-8FC8-8D170D9358FB}"/>
                </a:ext>
              </a:extLst>
            </p:cNvPr>
            <p:cNvSpPr>
              <a:spLocks/>
            </p:cNvSpPr>
            <p:nvPr userDrawn="1"/>
          </p:nvSpPr>
          <p:spPr bwMode="auto">
            <a:xfrm>
              <a:off x="7091363" y="1079500"/>
              <a:ext cx="19050" cy="14288"/>
            </a:xfrm>
            <a:custGeom>
              <a:avLst/>
              <a:gdLst>
                <a:gd name="T0" fmla="*/ 2 w 5"/>
                <a:gd name="T1" fmla="*/ 1 h 4"/>
                <a:gd name="T2" fmla="*/ 1 w 5"/>
                <a:gd name="T3" fmla="*/ 1 h 4"/>
                <a:gd name="T4" fmla="*/ 0 w 5"/>
                <a:gd name="T5" fmla="*/ 3 h 4"/>
                <a:gd name="T6" fmla="*/ 1 w 5"/>
                <a:gd name="T7" fmla="*/ 4 h 4"/>
                <a:gd name="T8" fmla="*/ 2 w 5"/>
                <a:gd name="T9" fmla="*/ 4 h 4"/>
                <a:gd name="T10" fmla="*/ 4 w 5"/>
                <a:gd name="T11" fmla="*/ 3 h 4"/>
                <a:gd name="T12" fmla="*/ 4 w 5"/>
                <a:gd name="T13" fmla="*/ 1 h 4"/>
                <a:gd name="T14" fmla="*/ 2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2" y="1"/>
                  </a:moveTo>
                  <a:cubicBezTo>
                    <a:pt x="2" y="1"/>
                    <a:pt x="1" y="1"/>
                    <a:pt x="1" y="1"/>
                  </a:cubicBezTo>
                  <a:cubicBezTo>
                    <a:pt x="0" y="2"/>
                    <a:pt x="0" y="2"/>
                    <a:pt x="0" y="3"/>
                  </a:cubicBezTo>
                  <a:cubicBezTo>
                    <a:pt x="0" y="4"/>
                    <a:pt x="1" y="4"/>
                    <a:pt x="1" y="4"/>
                  </a:cubicBezTo>
                  <a:cubicBezTo>
                    <a:pt x="2" y="4"/>
                    <a:pt x="2" y="4"/>
                    <a:pt x="2" y="4"/>
                  </a:cubicBezTo>
                  <a:cubicBezTo>
                    <a:pt x="2" y="4"/>
                    <a:pt x="3" y="3"/>
                    <a:pt x="4" y="3"/>
                  </a:cubicBezTo>
                  <a:cubicBezTo>
                    <a:pt x="4" y="3"/>
                    <a:pt x="5" y="2"/>
                    <a:pt x="4" y="1"/>
                  </a:cubicBezTo>
                  <a:cubicBezTo>
                    <a:pt x="4" y="1"/>
                    <a:pt x="3" y="0"/>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3" name="Freeform 255">
              <a:extLst>
                <a:ext uri="{FF2B5EF4-FFF2-40B4-BE49-F238E27FC236}">
                  <a16:creationId xmlns:a16="http://schemas.microsoft.com/office/drawing/2014/main" id="{000CFFEF-49EE-4EB6-AC64-D03B2A98C076}"/>
                </a:ext>
              </a:extLst>
            </p:cNvPr>
            <p:cNvSpPr>
              <a:spLocks/>
            </p:cNvSpPr>
            <p:nvPr userDrawn="1"/>
          </p:nvSpPr>
          <p:spPr bwMode="auto">
            <a:xfrm>
              <a:off x="7037388" y="1087438"/>
              <a:ext cx="14288" cy="11113"/>
            </a:xfrm>
            <a:custGeom>
              <a:avLst/>
              <a:gdLst>
                <a:gd name="T0" fmla="*/ 3 w 4"/>
                <a:gd name="T1" fmla="*/ 1 h 3"/>
                <a:gd name="T2" fmla="*/ 1 w 4"/>
                <a:gd name="T3" fmla="*/ 0 h 3"/>
                <a:gd name="T4" fmla="*/ 0 w 4"/>
                <a:gd name="T5" fmla="*/ 1 h 3"/>
                <a:gd name="T6" fmla="*/ 1 w 4"/>
                <a:gd name="T7" fmla="*/ 3 h 3"/>
                <a:gd name="T8" fmla="*/ 3 w 4"/>
                <a:gd name="T9" fmla="*/ 3 h 3"/>
                <a:gd name="T10" fmla="*/ 3 w 4"/>
                <a:gd name="T11" fmla="*/ 3 h 3"/>
                <a:gd name="T12" fmla="*/ 4 w 4"/>
                <a:gd name="T13" fmla="*/ 2 h 3"/>
                <a:gd name="T14" fmla="*/ 3 w 4"/>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3" y="1"/>
                  </a:moveTo>
                  <a:cubicBezTo>
                    <a:pt x="3" y="0"/>
                    <a:pt x="2" y="0"/>
                    <a:pt x="1" y="0"/>
                  </a:cubicBezTo>
                  <a:cubicBezTo>
                    <a:pt x="1" y="0"/>
                    <a:pt x="0" y="1"/>
                    <a:pt x="0" y="1"/>
                  </a:cubicBezTo>
                  <a:cubicBezTo>
                    <a:pt x="0" y="2"/>
                    <a:pt x="0" y="3"/>
                    <a:pt x="1" y="3"/>
                  </a:cubicBezTo>
                  <a:cubicBezTo>
                    <a:pt x="1" y="3"/>
                    <a:pt x="2" y="3"/>
                    <a:pt x="3" y="3"/>
                  </a:cubicBezTo>
                  <a:cubicBezTo>
                    <a:pt x="3" y="3"/>
                    <a:pt x="3" y="3"/>
                    <a:pt x="3" y="3"/>
                  </a:cubicBezTo>
                  <a:cubicBezTo>
                    <a:pt x="4" y="3"/>
                    <a:pt x="4" y="3"/>
                    <a:pt x="4" y="2"/>
                  </a:cubicBezTo>
                  <a:cubicBezTo>
                    <a:pt x="4" y="1"/>
                    <a:pt x="4" y="1"/>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4" name="Freeform 256">
              <a:extLst>
                <a:ext uri="{FF2B5EF4-FFF2-40B4-BE49-F238E27FC236}">
                  <a16:creationId xmlns:a16="http://schemas.microsoft.com/office/drawing/2014/main" id="{2746EBA5-8AE6-4D60-A0AB-53FE7DB360C1}"/>
                </a:ext>
              </a:extLst>
            </p:cNvPr>
            <p:cNvSpPr>
              <a:spLocks/>
            </p:cNvSpPr>
            <p:nvPr userDrawn="1"/>
          </p:nvSpPr>
          <p:spPr bwMode="auto">
            <a:xfrm>
              <a:off x="7064375" y="1087438"/>
              <a:ext cx="19050" cy="11113"/>
            </a:xfrm>
            <a:custGeom>
              <a:avLst/>
              <a:gdLst>
                <a:gd name="T0" fmla="*/ 3 w 5"/>
                <a:gd name="T1" fmla="*/ 1 h 3"/>
                <a:gd name="T2" fmla="*/ 1 w 5"/>
                <a:gd name="T3" fmla="*/ 1 h 3"/>
                <a:gd name="T4" fmla="*/ 0 w 5"/>
                <a:gd name="T5" fmla="*/ 2 h 3"/>
                <a:gd name="T6" fmla="*/ 1 w 5"/>
                <a:gd name="T7" fmla="*/ 3 h 3"/>
                <a:gd name="T8" fmla="*/ 1 w 5"/>
                <a:gd name="T9" fmla="*/ 3 h 3"/>
                <a:gd name="T10" fmla="*/ 3 w 5"/>
                <a:gd name="T11" fmla="*/ 3 h 3"/>
                <a:gd name="T12" fmla="*/ 4 w 5"/>
                <a:gd name="T13" fmla="*/ 2 h 3"/>
                <a:gd name="T14" fmla="*/ 3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3" y="1"/>
                  </a:moveTo>
                  <a:cubicBezTo>
                    <a:pt x="2" y="1"/>
                    <a:pt x="2" y="1"/>
                    <a:pt x="1" y="1"/>
                  </a:cubicBezTo>
                  <a:cubicBezTo>
                    <a:pt x="0" y="1"/>
                    <a:pt x="0" y="1"/>
                    <a:pt x="0" y="2"/>
                  </a:cubicBezTo>
                  <a:cubicBezTo>
                    <a:pt x="0" y="3"/>
                    <a:pt x="1" y="3"/>
                    <a:pt x="1" y="3"/>
                  </a:cubicBezTo>
                  <a:cubicBezTo>
                    <a:pt x="1" y="3"/>
                    <a:pt x="1" y="3"/>
                    <a:pt x="1" y="3"/>
                  </a:cubicBezTo>
                  <a:cubicBezTo>
                    <a:pt x="2" y="3"/>
                    <a:pt x="3" y="3"/>
                    <a:pt x="3" y="3"/>
                  </a:cubicBezTo>
                  <a:cubicBezTo>
                    <a:pt x="4" y="3"/>
                    <a:pt x="5" y="2"/>
                    <a:pt x="4" y="2"/>
                  </a:cubicBezTo>
                  <a:cubicBezTo>
                    <a:pt x="4" y="1"/>
                    <a:pt x="4" y="0"/>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5" name="Freeform 257">
              <a:extLst>
                <a:ext uri="{FF2B5EF4-FFF2-40B4-BE49-F238E27FC236}">
                  <a16:creationId xmlns:a16="http://schemas.microsoft.com/office/drawing/2014/main" id="{DC3CE1E5-F258-434C-91E5-786EB0EA1375}"/>
                </a:ext>
              </a:extLst>
            </p:cNvPr>
            <p:cNvSpPr>
              <a:spLocks/>
            </p:cNvSpPr>
            <p:nvPr userDrawn="1"/>
          </p:nvSpPr>
          <p:spPr bwMode="auto">
            <a:xfrm>
              <a:off x="7013575" y="901700"/>
              <a:ext cx="19050" cy="11113"/>
            </a:xfrm>
            <a:custGeom>
              <a:avLst/>
              <a:gdLst>
                <a:gd name="T0" fmla="*/ 5 w 5"/>
                <a:gd name="T1" fmla="*/ 1 h 3"/>
                <a:gd name="T2" fmla="*/ 3 w 5"/>
                <a:gd name="T3" fmla="*/ 0 h 3"/>
                <a:gd name="T4" fmla="*/ 1 w 5"/>
                <a:gd name="T5" fmla="*/ 1 h 3"/>
                <a:gd name="T6" fmla="*/ 1 w 5"/>
                <a:gd name="T7" fmla="*/ 2 h 3"/>
                <a:gd name="T8" fmla="*/ 2 w 5"/>
                <a:gd name="T9" fmla="*/ 3 h 3"/>
                <a:gd name="T10" fmla="*/ 2 w 5"/>
                <a:gd name="T11" fmla="*/ 3 h 3"/>
                <a:gd name="T12" fmla="*/ 4 w 5"/>
                <a:gd name="T13" fmla="*/ 2 h 3"/>
                <a:gd name="T14" fmla="*/ 5 w 5"/>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5" y="1"/>
                  </a:moveTo>
                  <a:cubicBezTo>
                    <a:pt x="5" y="0"/>
                    <a:pt x="4" y="0"/>
                    <a:pt x="3" y="0"/>
                  </a:cubicBezTo>
                  <a:cubicBezTo>
                    <a:pt x="2" y="0"/>
                    <a:pt x="2" y="0"/>
                    <a:pt x="1" y="1"/>
                  </a:cubicBezTo>
                  <a:cubicBezTo>
                    <a:pt x="1" y="1"/>
                    <a:pt x="0" y="2"/>
                    <a:pt x="1" y="2"/>
                  </a:cubicBezTo>
                  <a:cubicBezTo>
                    <a:pt x="1" y="3"/>
                    <a:pt x="1" y="3"/>
                    <a:pt x="2" y="3"/>
                  </a:cubicBezTo>
                  <a:cubicBezTo>
                    <a:pt x="2" y="3"/>
                    <a:pt x="2" y="3"/>
                    <a:pt x="2" y="3"/>
                  </a:cubicBezTo>
                  <a:cubicBezTo>
                    <a:pt x="3" y="3"/>
                    <a:pt x="4" y="3"/>
                    <a:pt x="4" y="2"/>
                  </a:cubicBezTo>
                  <a:cubicBezTo>
                    <a:pt x="5" y="2"/>
                    <a:pt x="5" y="1"/>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116" name="Freeform 258">
              <a:extLst>
                <a:ext uri="{FF2B5EF4-FFF2-40B4-BE49-F238E27FC236}">
                  <a16:creationId xmlns:a16="http://schemas.microsoft.com/office/drawing/2014/main" id="{359DB089-333D-417B-9D96-72B59C65AB22}"/>
                </a:ext>
              </a:extLst>
            </p:cNvPr>
            <p:cNvSpPr>
              <a:spLocks/>
            </p:cNvSpPr>
            <p:nvPr userDrawn="1"/>
          </p:nvSpPr>
          <p:spPr bwMode="auto">
            <a:xfrm>
              <a:off x="7094538" y="901700"/>
              <a:ext cx="19050" cy="15875"/>
            </a:xfrm>
            <a:custGeom>
              <a:avLst/>
              <a:gdLst>
                <a:gd name="T0" fmla="*/ 4 w 5"/>
                <a:gd name="T1" fmla="*/ 1 h 4"/>
                <a:gd name="T2" fmla="*/ 2 w 5"/>
                <a:gd name="T3" fmla="*/ 1 h 4"/>
                <a:gd name="T4" fmla="*/ 1 w 5"/>
                <a:gd name="T5" fmla="*/ 1 h 4"/>
                <a:gd name="T6" fmla="*/ 1 w 5"/>
                <a:gd name="T7" fmla="*/ 3 h 4"/>
                <a:gd name="T8" fmla="*/ 3 w 5"/>
                <a:gd name="T9" fmla="*/ 4 h 4"/>
                <a:gd name="T10" fmla="*/ 4 w 5"/>
                <a:gd name="T11" fmla="*/ 4 h 4"/>
                <a:gd name="T12" fmla="*/ 5 w 5"/>
                <a:gd name="T13" fmla="*/ 3 h 4"/>
                <a:gd name="T14" fmla="*/ 4 w 5"/>
                <a:gd name="T15" fmla="*/ 1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
                  <a:moveTo>
                    <a:pt x="4" y="1"/>
                  </a:moveTo>
                  <a:cubicBezTo>
                    <a:pt x="4" y="1"/>
                    <a:pt x="3" y="1"/>
                    <a:pt x="2" y="1"/>
                  </a:cubicBezTo>
                  <a:cubicBezTo>
                    <a:pt x="2" y="0"/>
                    <a:pt x="1" y="1"/>
                    <a:pt x="1" y="1"/>
                  </a:cubicBezTo>
                  <a:cubicBezTo>
                    <a:pt x="0" y="2"/>
                    <a:pt x="1" y="3"/>
                    <a:pt x="1" y="3"/>
                  </a:cubicBezTo>
                  <a:cubicBezTo>
                    <a:pt x="2" y="3"/>
                    <a:pt x="2" y="4"/>
                    <a:pt x="3" y="4"/>
                  </a:cubicBezTo>
                  <a:cubicBezTo>
                    <a:pt x="3" y="4"/>
                    <a:pt x="3" y="4"/>
                    <a:pt x="4" y="4"/>
                  </a:cubicBezTo>
                  <a:cubicBezTo>
                    <a:pt x="4" y="4"/>
                    <a:pt x="4" y="4"/>
                    <a:pt x="5" y="3"/>
                  </a:cubicBezTo>
                  <a:cubicBezTo>
                    <a:pt x="5" y="3"/>
                    <a:pt x="5"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sp>
        <p:nvSpPr>
          <p:cNvPr id="117" name="Oval 116" descr="Decorative">
            <a:extLst>
              <a:ext uri="{FF2B5EF4-FFF2-40B4-BE49-F238E27FC236}">
                <a16:creationId xmlns:a16="http://schemas.microsoft.com/office/drawing/2014/main" id="{756C6C88-8030-4BA0-9A85-4A68DE9E31B1}"/>
              </a:ext>
            </a:extLst>
          </p:cNvPr>
          <p:cNvSpPr/>
          <p:nvPr>
            <p:custDataLst>
              <p:tags r:id="rId4"/>
            </p:custDataLst>
          </p:nvPr>
        </p:nvSpPr>
        <p:spPr>
          <a:xfrm>
            <a:off x="2261435" y="3360675"/>
            <a:ext cx="540060" cy="5400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118" name="Oval 117" descr="Decorative">
            <a:extLst>
              <a:ext uri="{FF2B5EF4-FFF2-40B4-BE49-F238E27FC236}">
                <a16:creationId xmlns:a16="http://schemas.microsoft.com/office/drawing/2014/main" id="{E96BA933-3C85-49C0-80AE-4A6A3F165061}"/>
              </a:ext>
            </a:extLst>
          </p:cNvPr>
          <p:cNvSpPr/>
          <p:nvPr>
            <p:custDataLst>
              <p:tags r:id="rId5"/>
            </p:custDataLst>
          </p:nvPr>
        </p:nvSpPr>
        <p:spPr>
          <a:xfrm>
            <a:off x="2263818" y="4527042"/>
            <a:ext cx="540060" cy="5400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119" name="Freeform 109">
            <a:extLst>
              <a:ext uri="{FF2B5EF4-FFF2-40B4-BE49-F238E27FC236}">
                <a16:creationId xmlns:a16="http://schemas.microsoft.com/office/drawing/2014/main" id="{FE848F63-B6A0-466F-A41E-031EF41099F1}"/>
              </a:ext>
            </a:extLst>
          </p:cNvPr>
          <p:cNvSpPr>
            <a:spLocks noEditPoints="1"/>
          </p:cNvSpPr>
          <p:nvPr/>
        </p:nvSpPr>
        <p:spPr bwMode="auto">
          <a:xfrm>
            <a:off x="2310211" y="4572605"/>
            <a:ext cx="454025" cy="346938"/>
          </a:xfrm>
          <a:custGeom>
            <a:avLst/>
            <a:gdLst>
              <a:gd name="T0" fmla="*/ 114 w 129"/>
              <a:gd name="T1" fmla="*/ 63 h 114"/>
              <a:gd name="T2" fmla="*/ 114 w 129"/>
              <a:gd name="T3" fmla="*/ 68 h 114"/>
              <a:gd name="T4" fmla="*/ 107 w 129"/>
              <a:gd name="T5" fmla="*/ 68 h 114"/>
              <a:gd name="T6" fmla="*/ 107 w 129"/>
              <a:gd name="T7" fmla="*/ 75 h 114"/>
              <a:gd name="T8" fmla="*/ 74 w 129"/>
              <a:gd name="T9" fmla="*/ 75 h 114"/>
              <a:gd name="T10" fmla="*/ 74 w 129"/>
              <a:gd name="T11" fmla="*/ 45 h 114"/>
              <a:gd name="T12" fmla="*/ 77 w 129"/>
              <a:gd name="T13" fmla="*/ 45 h 114"/>
              <a:gd name="T14" fmla="*/ 77 w 129"/>
              <a:gd name="T15" fmla="*/ 37 h 114"/>
              <a:gd name="T16" fmla="*/ 72 w 129"/>
              <a:gd name="T17" fmla="*/ 37 h 114"/>
              <a:gd name="T18" fmla="*/ 69 w 129"/>
              <a:gd name="T19" fmla="*/ 15 h 114"/>
              <a:gd name="T20" fmla="*/ 66 w 129"/>
              <a:gd name="T21" fmla="*/ 15 h 114"/>
              <a:gd name="T22" fmla="*/ 66 w 129"/>
              <a:gd name="T23" fmla="*/ 0 h 114"/>
              <a:gd name="T24" fmla="*/ 64 w 129"/>
              <a:gd name="T25" fmla="*/ 0 h 114"/>
              <a:gd name="T26" fmla="*/ 63 w 129"/>
              <a:gd name="T27" fmla="*/ 0 h 114"/>
              <a:gd name="T28" fmla="*/ 56 w 129"/>
              <a:gd name="T29" fmla="*/ 0 h 114"/>
              <a:gd name="T30" fmla="*/ 56 w 129"/>
              <a:gd name="T31" fmla="*/ 6 h 114"/>
              <a:gd name="T32" fmla="*/ 63 w 129"/>
              <a:gd name="T33" fmla="*/ 6 h 114"/>
              <a:gd name="T34" fmla="*/ 63 w 129"/>
              <a:gd name="T35" fmla="*/ 15 h 114"/>
              <a:gd name="T36" fmla="*/ 60 w 129"/>
              <a:gd name="T37" fmla="*/ 15 h 114"/>
              <a:gd name="T38" fmla="*/ 57 w 129"/>
              <a:gd name="T39" fmla="*/ 37 h 114"/>
              <a:gd name="T40" fmla="*/ 52 w 129"/>
              <a:gd name="T41" fmla="*/ 37 h 114"/>
              <a:gd name="T42" fmla="*/ 52 w 129"/>
              <a:gd name="T43" fmla="*/ 45 h 114"/>
              <a:gd name="T44" fmla="*/ 55 w 129"/>
              <a:gd name="T45" fmla="*/ 45 h 114"/>
              <a:gd name="T46" fmla="*/ 55 w 129"/>
              <a:gd name="T47" fmla="*/ 75 h 114"/>
              <a:gd name="T48" fmla="*/ 22 w 129"/>
              <a:gd name="T49" fmla="*/ 75 h 114"/>
              <a:gd name="T50" fmla="*/ 22 w 129"/>
              <a:gd name="T51" fmla="*/ 68 h 114"/>
              <a:gd name="T52" fmla="*/ 15 w 129"/>
              <a:gd name="T53" fmla="*/ 68 h 114"/>
              <a:gd name="T54" fmla="*/ 15 w 129"/>
              <a:gd name="T55" fmla="*/ 63 h 114"/>
              <a:gd name="T56" fmla="*/ 0 w 129"/>
              <a:gd name="T57" fmla="*/ 63 h 114"/>
              <a:gd name="T58" fmla="*/ 0 w 129"/>
              <a:gd name="T59" fmla="*/ 75 h 114"/>
              <a:gd name="T60" fmla="*/ 0 w 129"/>
              <a:gd name="T61" fmla="*/ 114 h 114"/>
              <a:gd name="T62" fmla="*/ 6 w 129"/>
              <a:gd name="T63" fmla="*/ 114 h 114"/>
              <a:gd name="T64" fmla="*/ 15 w 129"/>
              <a:gd name="T65" fmla="*/ 114 h 114"/>
              <a:gd name="T66" fmla="*/ 22 w 129"/>
              <a:gd name="T67" fmla="*/ 114 h 114"/>
              <a:gd name="T68" fmla="*/ 107 w 129"/>
              <a:gd name="T69" fmla="*/ 114 h 114"/>
              <a:gd name="T70" fmla="*/ 114 w 129"/>
              <a:gd name="T71" fmla="*/ 114 h 114"/>
              <a:gd name="T72" fmla="*/ 123 w 129"/>
              <a:gd name="T73" fmla="*/ 114 h 114"/>
              <a:gd name="T74" fmla="*/ 129 w 129"/>
              <a:gd name="T75" fmla="*/ 114 h 114"/>
              <a:gd name="T76" fmla="*/ 129 w 129"/>
              <a:gd name="T77" fmla="*/ 75 h 114"/>
              <a:gd name="T78" fmla="*/ 129 w 129"/>
              <a:gd name="T79" fmla="*/ 63 h 114"/>
              <a:gd name="T80" fmla="*/ 114 w 129"/>
              <a:gd name="T81" fmla="*/ 63 h 114"/>
              <a:gd name="T82" fmla="*/ 65 w 129"/>
              <a:gd name="T83" fmla="*/ 53 h 114"/>
              <a:gd name="T84" fmla="*/ 60 w 129"/>
              <a:gd name="T85" fmla="*/ 48 h 114"/>
              <a:gd name="T86" fmla="*/ 65 w 129"/>
              <a:gd name="T87" fmla="*/ 44 h 114"/>
              <a:gd name="T88" fmla="*/ 69 w 129"/>
              <a:gd name="T89" fmla="*/ 48 h 114"/>
              <a:gd name="T90" fmla="*/ 65 w 129"/>
              <a:gd name="T91" fmla="*/ 5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9" h="114">
                <a:moveTo>
                  <a:pt x="114" y="63"/>
                </a:moveTo>
                <a:cubicBezTo>
                  <a:pt x="114" y="68"/>
                  <a:pt x="114" y="68"/>
                  <a:pt x="114" y="68"/>
                </a:cubicBezTo>
                <a:cubicBezTo>
                  <a:pt x="107" y="68"/>
                  <a:pt x="107" y="68"/>
                  <a:pt x="107" y="68"/>
                </a:cubicBezTo>
                <a:cubicBezTo>
                  <a:pt x="107" y="75"/>
                  <a:pt x="107" y="75"/>
                  <a:pt x="107" y="75"/>
                </a:cubicBezTo>
                <a:cubicBezTo>
                  <a:pt x="74" y="75"/>
                  <a:pt x="74" y="75"/>
                  <a:pt x="74" y="75"/>
                </a:cubicBezTo>
                <a:cubicBezTo>
                  <a:pt x="74" y="45"/>
                  <a:pt x="74" y="45"/>
                  <a:pt x="74" y="45"/>
                </a:cubicBezTo>
                <a:cubicBezTo>
                  <a:pt x="77" y="45"/>
                  <a:pt x="77" y="45"/>
                  <a:pt x="77" y="45"/>
                </a:cubicBezTo>
                <a:cubicBezTo>
                  <a:pt x="77" y="37"/>
                  <a:pt x="77" y="37"/>
                  <a:pt x="77" y="37"/>
                </a:cubicBezTo>
                <a:cubicBezTo>
                  <a:pt x="72" y="37"/>
                  <a:pt x="72" y="37"/>
                  <a:pt x="72" y="37"/>
                </a:cubicBezTo>
                <a:cubicBezTo>
                  <a:pt x="69" y="15"/>
                  <a:pt x="69" y="15"/>
                  <a:pt x="69" y="15"/>
                </a:cubicBezTo>
                <a:cubicBezTo>
                  <a:pt x="66" y="15"/>
                  <a:pt x="66" y="15"/>
                  <a:pt x="66" y="15"/>
                </a:cubicBezTo>
                <a:cubicBezTo>
                  <a:pt x="66" y="0"/>
                  <a:pt x="66" y="0"/>
                  <a:pt x="66" y="0"/>
                </a:cubicBezTo>
                <a:cubicBezTo>
                  <a:pt x="64" y="0"/>
                  <a:pt x="64" y="0"/>
                  <a:pt x="64" y="0"/>
                </a:cubicBezTo>
                <a:cubicBezTo>
                  <a:pt x="63" y="0"/>
                  <a:pt x="63" y="0"/>
                  <a:pt x="63" y="0"/>
                </a:cubicBezTo>
                <a:cubicBezTo>
                  <a:pt x="56" y="0"/>
                  <a:pt x="56" y="0"/>
                  <a:pt x="56" y="0"/>
                </a:cubicBezTo>
                <a:cubicBezTo>
                  <a:pt x="56" y="6"/>
                  <a:pt x="56" y="6"/>
                  <a:pt x="56" y="6"/>
                </a:cubicBezTo>
                <a:cubicBezTo>
                  <a:pt x="63" y="6"/>
                  <a:pt x="63" y="6"/>
                  <a:pt x="63" y="6"/>
                </a:cubicBezTo>
                <a:cubicBezTo>
                  <a:pt x="63" y="15"/>
                  <a:pt x="63" y="15"/>
                  <a:pt x="63" y="15"/>
                </a:cubicBezTo>
                <a:cubicBezTo>
                  <a:pt x="60" y="15"/>
                  <a:pt x="60" y="15"/>
                  <a:pt x="60" y="15"/>
                </a:cubicBezTo>
                <a:cubicBezTo>
                  <a:pt x="57" y="37"/>
                  <a:pt x="57" y="37"/>
                  <a:pt x="57" y="37"/>
                </a:cubicBezTo>
                <a:cubicBezTo>
                  <a:pt x="52" y="37"/>
                  <a:pt x="52" y="37"/>
                  <a:pt x="52" y="37"/>
                </a:cubicBezTo>
                <a:cubicBezTo>
                  <a:pt x="52" y="45"/>
                  <a:pt x="52" y="45"/>
                  <a:pt x="52" y="45"/>
                </a:cubicBezTo>
                <a:cubicBezTo>
                  <a:pt x="55" y="45"/>
                  <a:pt x="55" y="45"/>
                  <a:pt x="55" y="45"/>
                </a:cubicBezTo>
                <a:cubicBezTo>
                  <a:pt x="55" y="75"/>
                  <a:pt x="55" y="75"/>
                  <a:pt x="55" y="75"/>
                </a:cubicBezTo>
                <a:cubicBezTo>
                  <a:pt x="22" y="75"/>
                  <a:pt x="22" y="75"/>
                  <a:pt x="22" y="75"/>
                </a:cubicBezTo>
                <a:cubicBezTo>
                  <a:pt x="22" y="68"/>
                  <a:pt x="22" y="68"/>
                  <a:pt x="22" y="68"/>
                </a:cubicBezTo>
                <a:cubicBezTo>
                  <a:pt x="15" y="68"/>
                  <a:pt x="15" y="68"/>
                  <a:pt x="15" y="68"/>
                </a:cubicBezTo>
                <a:cubicBezTo>
                  <a:pt x="15" y="63"/>
                  <a:pt x="15" y="63"/>
                  <a:pt x="15" y="63"/>
                </a:cubicBezTo>
                <a:cubicBezTo>
                  <a:pt x="0" y="63"/>
                  <a:pt x="0" y="63"/>
                  <a:pt x="0" y="63"/>
                </a:cubicBezTo>
                <a:cubicBezTo>
                  <a:pt x="0" y="75"/>
                  <a:pt x="0" y="75"/>
                  <a:pt x="0" y="75"/>
                </a:cubicBezTo>
                <a:cubicBezTo>
                  <a:pt x="0" y="114"/>
                  <a:pt x="0" y="114"/>
                  <a:pt x="0" y="114"/>
                </a:cubicBezTo>
                <a:cubicBezTo>
                  <a:pt x="6" y="114"/>
                  <a:pt x="6" y="114"/>
                  <a:pt x="6" y="114"/>
                </a:cubicBezTo>
                <a:cubicBezTo>
                  <a:pt x="15" y="114"/>
                  <a:pt x="15" y="114"/>
                  <a:pt x="15" y="114"/>
                </a:cubicBezTo>
                <a:cubicBezTo>
                  <a:pt x="22" y="114"/>
                  <a:pt x="22" y="114"/>
                  <a:pt x="22" y="114"/>
                </a:cubicBezTo>
                <a:cubicBezTo>
                  <a:pt x="107" y="114"/>
                  <a:pt x="107" y="114"/>
                  <a:pt x="107" y="114"/>
                </a:cubicBezTo>
                <a:cubicBezTo>
                  <a:pt x="114" y="114"/>
                  <a:pt x="114" y="114"/>
                  <a:pt x="114" y="114"/>
                </a:cubicBezTo>
                <a:cubicBezTo>
                  <a:pt x="123" y="114"/>
                  <a:pt x="123" y="114"/>
                  <a:pt x="123" y="114"/>
                </a:cubicBezTo>
                <a:cubicBezTo>
                  <a:pt x="129" y="114"/>
                  <a:pt x="129" y="114"/>
                  <a:pt x="129" y="114"/>
                </a:cubicBezTo>
                <a:cubicBezTo>
                  <a:pt x="129" y="75"/>
                  <a:pt x="129" y="75"/>
                  <a:pt x="129" y="75"/>
                </a:cubicBezTo>
                <a:cubicBezTo>
                  <a:pt x="129" y="63"/>
                  <a:pt x="129" y="63"/>
                  <a:pt x="129" y="63"/>
                </a:cubicBezTo>
                <a:lnTo>
                  <a:pt x="114" y="63"/>
                </a:lnTo>
                <a:close/>
                <a:moveTo>
                  <a:pt x="65" y="53"/>
                </a:moveTo>
                <a:cubicBezTo>
                  <a:pt x="62" y="53"/>
                  <a:pt x="60" y="51"/>
                  <a:pt x="60" y="48"/>
                </a:cubicBezTo>
                <a:cubicBezTo>
                  <a:pt x="60" y="46"/>
                  <a:pt x="62" y="44"/>
                  <a:pt x="65" y="44"/>
                </a:cubicBezTo>
                <a:cubicBezTo>
                  <a:pt x="67" y="44"/>
                  <a:pt x="69" y="46"/>
                  <a:pt x="69" y="48"/>
                </a:cubicBezTo>
                <a:cubicBezTo>
                  <a:pt x="69" y="51"/>
                  <a:pt x="67" y="53"/>
                  <a:pt x="65" y="5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CA"/>
          </a:p>
        </p:txBody>
      </p:sp>
      <p:sp>
        <p:nvSpPr>
          <p:cNvPr id="120" name="Freeform 157">
            <a:extLst>
              <a:ext uri="{FF2B5EF4-FFF2-40B4-BE49-F238E27FC236}">
                <a16:creationId xmlns:a16="http://schemas.microsoft.com/office/drawing/2014/main" id="{B317B49B-68EF-4BD0-91A1-48DF7071D306}"/>
              </a:ext>
            </a:extLst>
          </p:cNvPr>
          <p:cNvSpPr>
            <a:spLocks noEditPoints="1"/>
          </p:cNvSpPr>
          <p:nvPr/>
        </p:nvSpPr>
        <p:spPr bwMode="auto">
          <a:xfrm>
            <a:off x="2312464" y="3531836"/>
            <a:ext cx="442502" cy="199178"/>
          </a:xfrm>
          <a:custGeom>
            <a:avLst/>
            <a:gdLst>
              <a:gd name="T0" fmla="*/ 125 w 128"/>
              <a:gd name="T1" fmla="*/ 0 h 58"/>
              <a:gd name="T2" fmla="*/ 3 w 128"/>
              <a:gd name="T3" fmla="*/ 0 h 58"/>
              <a:gd name="T4" fmla="*/ 0 w 128"/>
              <a:gd name="T5" fmla="*/ 4 h 58"/>
              <a:gd name="T6" fmla="*/ 0 w 128"/>
              <a:gd name="T7" fmla="*/ 54 h 58"/>
              <a:gd name="T8" fmla="*/ 3 w 128"/>
              <a:gd name="T9" fmla="*/ 58 h 58"/>
              <a:gd name="T10" fmla="*/ 125 w 128"/>
              <a:gd name="T11" fmla="*/ 58 h 58"/>
              <a:gd name="T12" fmla="*/ 128 w 128"/>
              <a:gd name="T13" fmla="*/ 54 h 58"/>
              <a:gd name="T14" fmla="*/ 128 w 128"/>
              <a:gd name="T15" fmla="*/ 4 h 58"/>
              <a:gd name="T16" fmla="*/ 125 w 128"/>
              <a:gd name="T17" fmla="*/ 0 h 58"/>
              <a:gd name="T18" fmla="*/ 122 w 128"/>
              <a:gd name="T19" fmla="*/ 51 h 58"/>
              <a:gd name="T20" fmla="*/ 112 w 128"/>
              <a:gd name="T21" fmla="*/ 51 h 58"/>
              <a:gd name="T22" fmla="*/ 112 w 128"/>
              <a:gd name="T23" fmla="*/ 39 h 58"/>
              <a:gd name="T24" fmla="*/ 109 w 128"/>
              <a:gd name="T25" fmla="*/ 35 h 58"/>
              <a:gd name="T26" fmla="*/ 106 w 128"/>
              <a:gd name="T27" fmla="*/ 39 h 58"/>
              <a:gd name="T28" fmla="*/ 106 w 128"/>
              <a:gd name="T29" fmla="*/ 51 h 58"/>
              <a:gd name="T30" fmla="*/ 97 w 128"/>
              <a:gd name="T31" fmla="*/ 51 h 58"/>
              <a:gd name="T32" fmla="*/ 97 w 128"/>
              <a:gd name="T33" fmla="*/ 25 h 58"/>
              <a:gd name="T34" fmla="*/ 94 w 128"/>
              <a:gd name="T35" fmla="*/ 22 h 58"/>
              <a:gd name="T36" fmla="*/ 91 w 128"/>
              <a:gd name="T37" fmla="*/ 25 h 58"/>
              <a:gd name="T38" fmla="*/ 91 w 128"/>
              <a:gd name="T39" fmla="*/ 51 h 58"/>
              <a:gd name="T40" fmla="*/ 82 w 128"/>
              <a:gd name="T41" fmla="*/ 51 h 58"/>
              <a:gd name="T42" fmla="*/ 82 w 128"/>
              <a:gd name="T43" fmla="*/ 39 h 58"/>
              <a:gd name="T44" fmla="*/ 79 w 128"/>
              <a:gd name="T45" fmla="*/ 35 h 58"/>
              <a:gd name="T46" fmla="*/ 76 w 128"/>
              <a:gd name="T47" fmla="*/ 39 h 58"/>
              <a:gd name="T48" fmla="*/ 76 w 128"/>
              <a:gd name="T49" fmla="*/ 51 h 58"/>
              <a:gd name="T50" fmla="*/ 66 w 128"/>
              <a:gd name="T51" fmla="*/ 51 h 58"/>
              <a:gd name="T52" fmla="*/ 66 w 128"/>
              <a:gd name="T53" fmla="*/ 25 h 58"/>
              <a:gd name="T54" fmla="*/ 64 w 128"/>
              <a:gd name="T55" fmla="*/ 22 h 58"/>
              <a:gd name="T56" fmla="*/ 61 w 128"/>
              <a:gd name="T57" fmla="*/ 25 h 58"/>
              <a:gd name="T58" fmla="*/ 61 w 128"/>
              <a:gd name="T59" fmla="*/ 51 h 58"/>
              <a:gd name="T60" fmla="*/ 52 w 128"/>
              <a:gd name="T61" fmla="*/ 51 h 58"/>
              <a:gd name="T62" fmla="*/ 52 w 128"/>
              <a:gd name="T63" fmla="*/ 39 h 58"/>
              <a:gd name="T64" fmla="*/ 49 w 128"/>
              <a:gd name="T65" fmla="*/ 35 h 58"/>
              <a:gd name="T66" fmla="*/ 46 w 128"/>
              <a:gd name="T67" fmla="*/ 39 h 58"/>
              <a:gd name="T68" fmla="*/ 46 w 128"/>
              <a:gd name="T69" fmla="*/ 51 h 58"/>
              <a:gd name="T70" fmla="*/ 36 w 128"/>
              <a:gd name="T71" fmla="*/ 51 h 58"/>
              <a:gd name="T72" fmla="*/ 36 w 128"/>
              <a:gd name="T73" fmla="*/ 25 h 58"/>
              <a:gd name="T74" fmla="*/ 33 w 128"/>
              <a:gd name="T75" fmla="*/ 22 h 58"/>
              <a:gd name="T76" fmla="*/ 30 w 128"/>
              <a:gd name="T77" fmla="*/ 25 h 58"/>
              <a:gd name="T78" fmla="*/ 30 w 128"/>
              <a:gd name="T79" fmla="*/ 51 h 58"/>
              <a:gd name="T80" fmla="*/ 22 w 128"/>
              <a:gd name="T81" fmla="*/ 51 h 58"/>
              <a:gd name="T82" fmla="*/ 22 w 128"/>
              <a:gd name="T83" fmla="*/ 39 h 58"/>
              <a:gd name="T84" fmla="*/ 19 w 128"/>
              <a:gd name="T85" fmla="*/ 35 h 58"/>
              <a:gd name="T86" fmla="*/ 16 w 128"/>
              <a:gd name="T87" fmla="*/ 39 h 58"/>
              <a:gd name="T88" fmla="*/ 16 w 128"/>
              <a:gd name="T89" fmla="*/ 51 h 58"/>
              <a:gd name="T90" fmla="*/ 6 w 128"/>
              <a:gd name="T91" fmla="*/ 51 h 58"/>
              <a:gd name="T92" fmla="*/ 6 w 128"/>
              <a:gd name="T93" fmla="*/ 7 h 58"/>
              <a:gd name="T94" fmla="*/ 122 w 128"/>
              <a:gd name="T95" fmla="*/ 7 h 58"/>
              <a:gd name="T96" fmla="*/ 122 w 128"/>
              <a:gd name="T97"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58">
                <a:moveTo>
                  <a:pt x="125" y="0"/>
                </a:moveTo>
                <a:cubicBezTo>
                  <a:pt x="3" y="0"/>
                  <a:pt x="3" y="0"/>
                  <a:pt x="3" y="0"/>
                </a:cubicBezTo>
                <a:cubicBezTo>
                  <a:pt x="2" y="0"/>
                  <a:pt x="0" y="2"/>
                  <a:pt x="0" y="4"/>
                </a:cubicBezTo>
                <a:cubicBezTo>
                  <a:pt x="0" y="54"/>
                  <a:pt x="0" y="54"/>
                  <a:pt x="0" y="54"/>
                </a:cubicBezTo>
                <a:cubicBezTo>
                  <a:pt x="0" y="56"/>
                  <a:pt x="2" y="58"/>
                  <a:pt x="3" y="58"/>
                </a:cubicBezTo>
                <a:cubicBezTo>
                  <a:pt x="125" y="58"/>
                  <a:pt x="125" y="58"/>
                  <a:pt x="125" y="58"/>
                </a:cubicBezTo>
                <a:cubicBezTo>
                  <a:pt x="127" y="58"/>
                  <a:pt x="128" y="56"/>
                  <a:pt x="128" y="54"/>
                </a:cubicBezTo>
                <a:cubicBezTo>
                  <a:pt x="128" y="4"/>
                  <a:pt x="128" y="4"/>
                  <a:pt x="128" y="4"/>
                </a:cubicBezTo>
                <a:cubicBezTo>
                  <a:pt x="128" y="2"/>
                  <a:pt x="127" y="0"/>
                  <a:pt x="125" y="0"/>
                </a:cubicBezTo>
                <a:close/>
                <a:moveTo>
                  <a:pt x="122" y="51"/>
                </a:moveTo>
                <a:cubicBezTo>
                  <a:pt x="112" y="51"/>
                  <a:pt x="112" y="51"/>
                  <a:pt x="112" y="51"/>
                </a:cubicBezTo>
                <a:cubicBezTo>
                  <a:pt x="112" y="39"/>
                  <a:pt x="112" y="39"/>
                  <a:pt x="112" y="39"/>
                </a:cubicBezTo>
                <a:cubicBezTo>
                  <a:pt x="112" y="37"/>
                  <a:pt x="111" y="35"/>
                  <a:pt x="109" y="35"/>
                </a:cubicBezTo>
                <a:cubicBezTo>
                  <a:pt x="108" y="35"/>
                  <a:pt x="106" y="37"/>
                  <a:pt x="106" y="39"/>
                </a:cubicBezTo>
                <a:cubicBezTo>
                  <a:pt x="106" y="51"/>
                  <a:pt x="106" y="51"/>
                  <a:pt x="106" y="51"/>
                </a:cubicBezTo>
                <a:cubicBezTo>
                  <a:pt x="97" y="51"/>
                  <a:pt x="97" y="51"/>
                  <a:pt x="97" y="51"/>
                </a:cubicBezTo>
                <a:cubicBezTo>
                  <a:pt x="97" y="25"/>
                  <a:pt x="97" y="25"/>
                  <a:pt x="97" y="25"/>
                </a:cubicBezTo>
                <a:cubicBezTo>
                  <a:pt x="97" y="23"/>
                  <a:pt x="95" y="22"/>
                  <a:pt x="94" y="22"/>
                </a:cubicBezTo>
                <a:cubicBezTo>
                  <a:pt x="92" y="22"/>
                  <a:pt x="91" y="23"/>
                  <a:pt x="91" y="25"/>
                </a:cubicBezTo>
                <a:cubicBezTo>
                  <a:pt x="91" y="51"/>
                  <a:pt x="91" y="51"/>
                  <a:pt x="91" y="51"/>
                </a:cubicBezTo>
                <a:cubicBezTo>
                  <a:pt x="82" y="51"/>
                  <a:pt x="82" y="51"/>
                  <a:pt x="82" y="51"/>
                </a:cubicBezTo>
                <a:cubicBezTo>
                  <a:pt x="82" y="39"/>
                  <a:pt x="82" y="39"/>
                  <a:pt x="82" y="39"/>
                </a:cubicBezTo>
                <a:cubicBezTo>
                  <a:pt x="82" y="37"/>
                  <a:pt x="81" y="35"/>
                  <a:pt x="79" y="35"/>
                </a:cubicBezTo>
                <a:cubicBezTo>
                  <a:pt x="77" y="35"/>
                  <a:pt x="76" y="37"/>
                  <a:pt x="76" y="39"/>
                </a:cubicBezTo>
                <a:cubicBezTo>
                  <a:pt x="76" y="51"/>
                  <a:pt x="76" y="51"/>
                  <a:pt x="76" y="51"/>
                </a:cubicBezTo>
                <a:cubicBezTo>
                  <a:pt x="66" y="51"/>
                  <a:pt x="66" y="51"/>
                  <a:pt x="66" y="51"/>
                </a:cubicBezTo>
                <a:cubicBezTo>
                  <a:pt x="66" y="25"/>
                  <a:pt x="66" y="25"/>
                  <a:pt x="66" y="25"/>
                </a:cubicBezTo>
                <a:cubicBezTo>
                  <a:pt x="66" y="23"/>
                  <a:pt x="65" y="22"/>
                  <a:pt x="64" y="22"/>
                </a:cubicBezTo>
                <a:cubicBezTo>
                  <a:pt x="62" y="22"/>
                  <a:pt x="61" y="23"/>
                  <a:pt x="61" y="25"/>
                </a:cubicBezTo>
                <a:cubicBezTo>
                  <a:pt x="61" y="51"/>
                  <a:pt x="61" y="51"/>
                  <a:pt x="61" y="51"/>
                </a:cubicBezTo>
                <a:cubicBezTo>
                  <a:pt x="52" y="51"/>
                  <a:pt x="52" y="51"/>
                  <a:pt x="52" y="51"/>
                </a:cubicBezTo>
                <a:cubicBezTo>
                  <a:pt x="52" y="39"/>
                  <a:pt x="52" y="39"/>
                  <a:pt x="52" y="39"/>
                </a:cubicBezTo>
                <a:cubicBezTo>
                  <a:pt x="52" y="37"/>
                  <a:pt x="51" y="35"/>
                  <a:pt x="49" y="35"/>
                </a:cubicBezTo>
                <a:cubicBezTo>
                  <a:pt x="47" y="35"/>
                  <a:pt x="46" y="37"/>
                  <a:pt x="46" y="39"/>
                </a:cubicBezTo>
                <a:cubicBezTo>
                  <a:pt x="46" y="51"/>
                  <a:pt x="46" y="51"/>
                  <a:pt x="46" y="51"/>
                </a:cubicBezTo>
                <a:cubicBezTo>
                  <a:pt x="36" y="51"/>
                  <a:pt x="36" y="51"/>
                  <a:pt x="36" y="51"/>
                </a:cubicBezTo>
                <a:cubicBezTo>
                  <a:pt x="36" y="25"/>
                  <a:pt x="36" y="25"/>
                  <a:pt x="36" y="25"/>
                </a:cubicBezTo>
                <a:cubicBezTo>
                  <a:pt x="36" y="23"/>
                  <a:pt x="35" y="22"/>
                  <a:pt x="33" y="22"/>
                </a:cubicBezTo>
                <a:cubicBezTo>
                  <a:pt x="32" y="22"/>
                  <a:pt x="30" y="23"/>
                  <a:pt x="30" y="25"/>
                </a:cubicBezTo>
                <a:cubicBezTo>
                  <a:pt x="30" y="51"/>
                  <a:pt x="30" y="51"/>
                  <a:pt x="30" y="51"/>
                </a:cubicBezTo>
                <a:cubicBezTo>
                  <a:pt x="22" y="51"/>
                  <a:pt x="22" y="51"/>
                  <a:pt x="22" y="51"/>
                </a:cubicBezTo>
                <a:cubicBezTo>
                  <a:pt x="22" y="39"/>
                  <a:pt x="22" y="39"/>
                  <a:pt x="22" y="39"/>
                </a:cubicBezTo>
                <a:cubicBezTo>
                  <a:pt x="22" y="37"/>
                  <a:pt x="21" y="35"/>
                  <a:pt x="19" y="35"/>
                </a:cubicBezTo>
                <a:cubicBezTo>
                  <a:pt x="17" y="35"/>
                  <a:pt x="16" y="37"/>
                  <a:pt x="16" y="39"/>
                </a:cubicBezTo>
                <a:cubicBezTo>
                  <a:pt x="16" y="51"/>
                  <a:pt x="16" y="51"/>
                  <a:pt x="16" y="51"/>
                </a:cubicBezTo>
                <a:cubicBezTo>
                  <a:pt x="6" y="51"/>
                  <a:pt x="6" y="51"/>
                  <a:pt x="6" y="51"/>
                </a:cubicBezTo>
                <a:cubicBezTo>
                  <a:pt x="6" y="7"/>
                  <a:pt x="6" y="7"/>
                  <a:pt x="6" y="7"/>
                </a:cubicBezTo>
                <a:cubicBezTo>
                  <a:pt x="122" y="7"/>
                  <a:pt x="122" y="7"/>
                  <a:pt x="122" y="7"/>
                </a:cubicBezTo>
                <a:lnTo>
                  <a:pt x="122" y="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CA"/>
          </a:p>
        </p:txBody>
      </p:sp>
      <p:sp>
        <p:nvSpPr>
          <p:cNvPr id="130" name="Freeform 107">
            <a:extLst>
              <a:ext uri="{FF2B5EF4-FFF2-40B4-BE49-F238E27FC236}">
                <a16:creationId xmlns:a16="http://schemas.microsoft.com/office/drawing/2014/main" id="{005F9305-B5F6-49DD-9534-CE2F63190F39}"/>
              </a:ext>
            </a:extLst>
          </p:cNvPr>
          <p:cNvSpPr>
            <a:spLocks noEditPoints="1"/>
          </p:cNvSpPr>
          <p:nvPr/>
        </p:nvSpPr>
        <p:spPr bwMode="auto">
          <a:xfrm>
            <a:off x="2334855" y="2313765"/>
            <a:ext cx="374721" cy="390779"/>
          </a:xfrm>
          <a:custGeom>
            <a:avLst/>
            <a:gdLst>
              <a:gd name="T0" fmla="*/ 0 w 137"/>
              <a:gd name="T1" fmla="*/ 51 h 137"/>
              <a:gd name="T2" fmla="*/ 0 w 137"/>
              <a:gd name="T3" fmla="*/ 51 h 137"/>
              <a:gd name="T4" fmla="*/ 15 w 137"/>
              <a:gd name="T5" fmla="*/ 86 h 137"/>
              <a:gd name="T6" fmla="*/ 51 w 137"/>
              <a:gd name="T7" fmla="*/ 101 h 137"/>
              <a:gd name="T8" fmla="*/ 80 w 137"/>
              <a:gd name="T9" fmla="*/ 92 h 137"/>
              <a:gd name="T10" fmla="*/ 122 w 137"/>
              <a:gd name="T11" fmla="*/ 134 h 137"/>
              <a:gd name="T12" fmla="*/ 132 w 137"/>
              <a:gd name="T13" fmla="*/ 134 h 137"/>
              <a:gd name="T14" fmla="*/ 134 w 137"/>
              <a:gd name="T15" fmla="*/ 133 h 137"/>
              <a:gd name="T16" fmla="*/ 134 w 137"/>
              <a:gd name="T17" fmla="*/ 122 h 137"/>
              <a:gd name="T18" fmla="*/ 92 w 137"/>
              <a:gd name="T19" fmla="*/ 80 h 137"/>
              <a:gd name="T20" fmla="*/ 101 w 137"/>
              <a:gd name="T21" fmla="*/ 51 h 137"/>
              <a:gd name="T22" fmla="*/ 86 w 137"/>
              <a:gd name="T23" fmla="*/ 15 h 137"/>
              <a:gd name="T24" fmla="*/ 51 w 137"/>
              <a:gd name="T25" fmla="*/ 1 h 137"/>
              <a:gd name="T26" fmla="*/ 15 w 137"/>
              <a:gd name="T27" fmla="*/ 15 h 137"/>
              <a:gd name="T28" fmla="*/ 0 w 137"/>
              <a:gd name="T29" fmla="*/ 51 h 137"/>
              <a:gd name="T30" fmla="*/ 8 w 137"/>
              <a:gd name="T31" fmla="*/ 51 h 137"/>
              <a:gd name="T32" fmla="*/ 20 w 137"/>
              <a:gd name="T33" fmla="*/ 21 h 137"/>
              <a:gd name="T34" fmla="*/ 80 w 137"/>
              <a:gd name="T35" fmla="*/ 21 h 137"/>
              <a:gd name="T36" fmla="*/ 93 w 137"/>
              <a:gd name="T37" fmla="*/ 51 h 137"/>
              <a:gd name="T38" fmla="*/ 81 w 137"/>
              <a:gd name="T39" fmla="*/ 81 h 137"/>
              <a:gd name="T40" fmla="*/ 21 w 137"/>
              <a:gd name="T41" fmla="*/ 81 h 137"/>
              <a:gd name="T42" fmla="*/ 8 w 137"/>
              <a:gd name="T43" fmla="*/ 5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7" h="137">
                <a:moveTo>
                  <a:pt x="0" y="51"/>
                </a:moveTo>
                <a:cubicBezTo>
                  <a:pt x="0" y="51"/>
                  <a:pt x="0" y="51"/>
                  <a:pt x="0" y="51"/>
                </a:cubicBezTo>
                <a:cubicBezTo>
                  <a:pt x="0" y="64"/>
                  <a:pt x="6" y="77"/>
                  <a:pt x="15" y="86"/>
                </a:cubicBezTo>
                <a:cubicBezTo>
                  <a:pt x="25" y="96"/>
                  <a:pt x="37" y="101"/>
                  <a:pt x="51" y="101"/>
                </a:cubicBezTo>
                <a:cubicBezTo>
                  <a:pt x="62" y="101"/>
                  <a:pt x="72" y="98"/>
                  <a:pt x="80" y="92"/>
                </a:cubicBezTo>
                <a:cubicBezTo>
                  <a:pt x="122" y="134"/>
                  <a:pt x="122" y="134"/>
                  <a:pt x="122" y="134"/>
                </a:cubicBezTo>
                <a:cubicBezTo>
                  <a:pt x="125" y="137"/>
                  <a:pt x="130" y="137"/>
                  <a:pt x="132" y="134"/>
                </a:cubicBezTo>
                <a:cubicBezTo>
                  <a:pt x="134" y="133"/>
                  <a:pt x="134" y="133"/>
                  <a:pt x="134" y="133"/>
                </a:cubicBezTo>
                <a:cubicBezTo>
                  <a:pt x="137" y="130"/>
                  <a:pt x="137" y="125"/>
                  <a:pt x="134" y="122"/>
                </a:cubicBezTo>
                <a:cubicBezTo>
                  <a:pt x="92" y="80"/>
                  <a:pt x="92" y="80"/>
                  <a:pt x="92" y="80"/>
                </a:cubicBezTo>
                <a:cubicBezTo>
                  <a:pt x="98" y="72"/>
                  <a:pt x="101" y="62"/>
                  <a:pt x="101" y="51"/>
                </a:cubicBezTo>
                <a:cubicBezTo>
                  <a:pt x="101" y="38"/>
                  <a:pt x="96" y="25"/>
                  <a:pt x="86" y="15"/>
                </a:cubicBezTo>
                <a:cubicBezTo>
                  <a:pt x="77" y="6"/>
                  <a:pt x="64" y="1"/>
                  <a:pt x="51" y="1"/>
                </a:cubicBezTo>
                <a:cubicBezTo>
                  <a:pt x="37" y="0"/>
                  <a:pt x="24" y="6"/>
                  <a:pt x="15" y="15"/>
                </a:cubicBezTo>
                <a:cubicBezTo>
                  <a:pt x="6" y="25"/>
                  <a:pt x="0" y="37"/>
                  <a:pt x="0" y="51"/>
                </a:cubicBezTo>
                <a:close/>
                <a:moveTo>
                  <a:pt x="8" y="51"/>
                </a:moveTo>
                <a:cubicBezTo>
                  <a:pt x="8" y="40"/>
                  <a:pt x="12" y="29"/>
                  <a:pt x="20" y="21"/>
                </a:cubicBezTo>
                <a:cubicBezTo>
                  <a:pt x="37" y="4"/>
                  <a:pt x="64" y="4"/>
                  <a:pt x="80" y="21"/>
                </a:cubicBezTo>
                <a:cubicBezTo>
                  <a:pt x="89" y="29"/>
                  <a:pt x="93" y="40"/>
                  <a:pt x="93" y="51"/>
                </a:cubicBezTo>
                <a:cubicBezTo>
                  <a:pt x="93" y="62"/>
                  <a:pt x="89" y="73"/>
                  <a:pt x="81" y="81"/>
                </a:cubicBezTo>
                <a:cubicBezTo>
                  <a:pt x="64" y="98"/>
                  <a:pt x="37" y="97"/>
                  <a:pt x="21" y="81"/>
                </a:cubicBezTo>
                <a:cubicBezTo>
                  <a:pt x="12" y="72"/>
                  <a:pt x="8" y="61"/>
                  <a:pt x="8" y="5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50167584"/>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ACFD3349-2AF1-4B5E-B1D8-D0E3B16540BD}"/>
              </a:ext>
            </a:extLst>
          </p:cNvPr>
          <p:cNvSpPr>
            <a:spLocks noGrp="1"/>
          </p:cNvSpPr>
          <p:nvPr>
            <p:ph type="body" sz="quarter" idx="11"/>
          </p:nvPr>
        </p:nvSpPr>
        <p:spPr>
          <a:xfrm>
            <a:off x="266006" y="273608"/>
            <a:ext cx="6328758" cy="1113655"/>
          </a:xfrm>
        </p:spPr>
        <p:txBody>
          <a:bodyPr/>
          <a:lstStyle/>
          <a:p>
            <a:r>
              <a:rPr lang="en-US"/>
              <a:t>Development – How was it developed?</a:t>
            </a:r>
            <a:endParaRPr lang="en-CA"/>
          </a:p>
        </p:txBody>
      </p:sp>
      <p:sp>
        <p:nvSpPr>
          <p:cNvPr id="6" name="Content Placeholder 5">
            <a:extLst>
              <a:ext uri="{FF2B5EF4-FFF2-40B4-BE49-F238E27FC236}">
                <a16:creationId xmlns:a16="http://schemas.microsoft.com/office/drawing/2014/main" id="{8ECCB81F-6887-4CFF-AACF-1BB66DA9E489}"/>
              </a:ext>
            </a:extLst>
          </p:cNvPr>
          <p:cNvSpPr>
            <a:spLocks noGrp="1"/>
          </p:cNvSpPr>
          <p:nvPr>
            <p:ph idx="10"/>
          </p:nvPr>
        </p:nvSpPr>
        <p:spPr>
          <a:xfrm>
            <a:off x="2297036" y="1012750"/>
            <a:ext cx="7584755" cy="5405140"/>
          </a:xfrm>
        </p:spPr>
        <p:txBody>
          <a:bodyPr lIns="0" tIns="0" rIns="0" bIns="0" anchor="t"/>
          <a:lstStyle/>
          <a:p>
            <a:r>
              <a:rPr lang="en-US">
                <a:latin typeface="Calibri"/>
                <a:cs typeface="Calibri"/>
              </a:rPr>
              <a:t>The key players</a:t>
            </a:r>
          </a:p>
          <a:p>
            <a:endParaRPr lang="en-US"/>
          </a:p>
          <a:p>
            <a:endParaRPr lang="en-US"/>
          </a:p>
          <a:p>
            <a:endParaRPr lang="en-US"/>
          </a:p>
          <a:p>
            <a:endParaRPr lang="en-US"/>
          </a:p>
          <a:p>
            <a:endParaRPr lang="en-US" sz="1200">
              <a:latin typeface="Calibri"/>
              <a:cs typeface="Calibri"/>
            </a:endParaRPr>
          </a:p>
          <a:p>
            <a:r>
              <a:rPr lang="en-US">
                <a:latin typeface="Calibri"/>
                <a:cs typeface="Calibri"/>
              </a:rPr>
              <a:t>The process </a:t>
            </a:r>
            <a:r>
              <a:rPr lang="en-US" sz="2000">
                <a:latin typeface="Calibri"/>
                <a:cs typeface="Calibri"/>
              </a:rPr>
              <a:t>(conducted originally in 2020-21 and again in 2023-24) </a:t>
            </a:r>
            <a:endParaRPr lang="en-CA" sz="2000">
              <a:latin typeface="Calibri"/>
              <a:cs typeface="Calibri"/>
            </a:endParaRPr>
          </a:p>
        </p:txBody>
      </p:sp>
      <p:sp>
        <p:nvSpPr>
          <p:cNvPr id="20" name="TextBox 19"/>
          <p:cNvSpPr txBox="1"/>
          <p:nvPr/>
        </p:nvSpPr>
        <p:spPr>
          <a:xfrm>
            <a:off x="2008162" y="4625391"/>
            <a:ext cx="4364014" cy="1200329"/>
          </a:xfrm>
          <a:prstGeom prst="rect">
            <a:avLst/>
          </a:prstGeom>
          <a:noFill/>
        </p:spPr>
        <p:txBody>
          <a:bodyPr wrap="square" lIns="91440" tIns="45720" rIns="91440" bIns="45720" rtlCol="0" anchor="t">
            <a:spAutoFit/>
          </a:bodyPr>
          <a:lstStyle/>
          <a:p>
            <a:pPr lvl="0" algn="ctr"/>
            <a:r>
              <a:rPr lang="en-US">
                <a:solidFill>
                  <a:srgbClr val="000000"/>
                </a:solidFill>
                <a:cs typeface="Arial"/>
              </a:rPr>
              <a:t>Conceptual mapping of the Public Service Employee Survey (PSES) to the 13 factors in the National Standard conducted by expert panel. </a:t>
            </a:r>
          </a:p>
        </p:txBody>
      </p:sp>
      <p:sp>
        <p:nvSpPr>
          <p:cNvPr id="11" name="Slide Number Placeholder 10">
            <a:extLst>
              <a:ext uri="{FF2B5EF4-FFF2-40B4-BE49-F238E27FC236}">
                <a16:creationId xmlns:a16="http://schemas.microsoft.com/office/drawing/2014/main" id="{EF25D1CC-CE5A-46E2-8C39-B8A198DCCD0D}"/>
              </a:ext>
            </a:extLst>
          </p:cNvPr>
          <p:cNvSpPr>
            <a:spLocks noGrp="1"/>
          </p:cNvSpPr>
          <p:nvPr>
            <p:ph type="sldNum" sz="quarter" idx="12"/>
          </p:nvPr>
        </p:nvSpPr>
        <p:spPr/>
        <p:txBody>
          <a:bodyPr/>
          <a:lstStyle/>
          <a:p>
            <a:fld id="{32D4B517-E49B-41B6-9DBC-23634E0F1CDC}" type="slidenum">
              <a:rPr lang="en-CA" smtClean="0"/>
              <a:t>5</a:t>
            </a:fld>
            <a:endParaRPr lang="en-CA"/>
          </a:p>
        </p:txBody>
      </p:sp>
      <p:grpSp>
        <p:nvGrpSpPr>
          <p:cNvPr id="56" name="Group 55">
            <a:extLst>
              <a:ext uri="{FF2B5EF4-FFF2-40B4-BE49-F238E27FC236}">
                <a16:creationId xmlns:a16="http://schemas.microsoft.com/office/drawing/2014/main" id="{1204E3DB-18DF-4C26-B30F-54306A67253E}"/>
              </a:ext>
            </a:extLst>
          </p:cNvPr>
          <p:cNvGrpSpPr/>
          <p:nvPr/>
        </p:nvGrpSpPr>
        <p:grpSpPr>
          <a:xfrm>
            <a:off x="2310212" y="1421920"/>
            <a:ext cx="7571581" cy="1711234"/>
            <a:chOff x="619124" y="1503575"/>
            <a:chExt cx="7905751" cy="1300977"/>
          </a:xfrm>
        </p:grpSpPr>
        <p:sp>
          <p:nvSpPr>
            <p:cNvPr id="57" name="Pentagon 3">
              <a:extLst>
                <a:ext uri="{FF2B5EF4-FFF2-40B4-BE49-F238E27FC236}">
                  <a16:creationId xmlns:a16="http://schemas.microsoft.com/office/drawing/2014/main" id="{B141B211-66AF-4E74-97E9-26D70CC6045A}"/>
                </a:ext>
              </a:extLst>
            </p:cNvPr>
            <p:cNvSpPr/>
            <p:nvPr>
              <p:custDataLst>
                <p:tags r:id="rId3"/>
              </p:custDataLst>
            </p:nvPr>
          </p:nvSpPr>
          <p:spPr>
            <a:xfrm>
              <a:off x="619124" y="1503575"/>
              <a:ext cx="2276476" cy="1295400"/>
            </a:xfrm>
            <a:prstGeom prst="homePlate">
              <a:avLst>
                <a:gd name="adj" fmla="val 29356"/>
              </a:avLst>
            </a:prstGeom>
            <a:solidFill>
              <a:srgbClr val="005172"/>
            </a:solidFill>
            <a:ln w="19050">
              <a:solidFill>
                <a:srgbClr val="0051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a:solidFill>
                    <a:schemeClr val="bg1"/>
                  </a:solidFill>
                </a:rPr>
                <a:t>Interdepartmental Committee on Workplace Mental Health Performance Measurement</a:t>
              </a:r>
            </a:p>
          </p:txBody>
        </p:sp>
        <p:sp>
          <p:nvSpPr>
            <p:cNvPr id="58" name="Rectangle 57">
              <a:extLst>
                <a:ext uri="{FF2B5EF4-FFF2-40B4-BE49-F238E27FC236}">
                  <a16:creationId xmlns:a16="http://schemas.microsoft.com/office/drawing/2014/main" id="{B1EDFA86-0BCA-4C57-9AA6-4479744E6E87}"/>
                </a:ext>
              </a:extLst>
            </p:cNvPr>
            <p:cNvSpPr/>
            <p:nvPr>
              <p:custDataLst>
                <p:tags r:id="rId4"/>
              </p:custDataLst>
            </p:nvPr>
          </p:nvSpPr>
          <p:spPr>
            <a:xfrm>
              <a:off x="619125" y="1509152"/>
              <a:ext cx="7905750" cy="1295400"/>
            </a:xfrm>
            <a:prstGeom prst="rect">
              <a:avLst/>
            </a:prstGeom>
            <a:noFill/>
            <a:ln w="19050">
              <a:solidFill>
                <a:srgbClr val="0051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9" name="Content Placeholder 2">
            <a:extLst>
              <a:ext uri="{FF2B5EF4-FFF2-40B4-BE49-F238E27FC236}">
                <a16:creationId xmlns:a16="http://schemas.microsoft.com/office/drawing/2014/main" id="{8C6CCD3B-A850-492C-9FA3-69B8D7251203}"/>
              </a:ext>
            </a:extLst>
          </p:cNvPr>
          <p:cNvSpPr txBox="1">
            <a:spLocks/>
          </p:cNvSpPr>
          <p:nvPr/>
        </p:nvSpPr>
        <p:spPr>
          <a:xfrm>
            <a:off x="4490463" y="1444809"/>
            <a:ext cx="5629275" cy="1668931"/>
          </a:xfrm>
          <a:prstGeom prst="rect">
            <a:avLst/>
          </a:prstGeom>
        </p:spPr>
        <p:txBody>
          <a:bodyPr vert="horz" lIns="91440" tIns="45720" rIns="91440" bIns="45720" rtlCol="0" anchor="ctr">
            <a:normAutofit/>
          </a:bodyPr>
          <a:lstStyle>
            <a:lvl1pPr marL="457200" indent="-457200" algn="l" defTabSz="914400" rtl="0" eaLnBrk="1" latinLnBrk="0" hangingPunct="1">
              <a:spcBef>
                <a:spcPct val="20000"/>
              </a:spcBef>
              <a:buClr>
                <a:schemeClr val="accent1"/>
              </a:buClr>
              <a:buFont typeface="Wingdings" pitchFamily="2" charset="2"/>
              <a:buChar char="§"/>
              <a:defRPr sz="2800" kern="120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a:solidFill>
                  <a:srgbClr val="000000"/>
                </a:solidFill>
                <a:latin typeface="+mn-lt"/>
              </a:rPr>
              <a:t>Treasury Board of Canada Secretariat (OCHRO)</a:t>
            </a:r>
          </a:p>
          <a:p>
            <a:r>
              <a:rPr lang="en-US" sz="2000">
                <a:solidFill>
                  <a:srgbClr val="000000"/>
                </a:solidFill>
                <a:latin typeface="+mn-lt"/>
              </a:rPr>
              <a:t>Statistics Canada</a:t>
            </a:r>
          </a:p>
          <a:p>
            <a:r>
              <a:rPr lang="en-US" sz="2000">
                <a:solidFill>
                  <a:srgbClr val="000000"/>
                </a:solidFill>
                <a:latin typeface="+mn-lt"/>
              </a:rPr>
              <a:t>Public Services and Procurement Canada</a:t>
            </a:r>
          </a:p>
        </p:txBody>
      </p:sp>
      <p:sp>
        <p:nvSpPr>
          <p:cNvPr id="64" name="TextBox 63">
            <a:extLst>
              <a:ext uri="{FF2B5EF4-FFF2-40B4-BE49-F238E27FC236}">
                <a16:creationId xmlns:a16="http://schemas.microsoft.com/office/drawing/2014/main" id="{16D5C0F1-D6AC-4387-A66B-CA3231377138}"/>
              </a:ext>
            </a:extLst>
          </p:cNvPr>
          <p:cNvSpPr txBox="1"/>
          <p:nvPr/>
        </p:nvSpPr>
        <p:spPr>
          <a:xfrm>
            <a:off x="6416004" y="4625391"/>
            <a:ext cx="3785790" cy="1200329"/>
          </a:xfrm>
          <a:prstGeom prst="rect">
            <a:avLst/>
          </a:prstGeom>
          <a:noFill/>
        </p:spPr>
        <p:txBody>
          <a:bodyPr wrap="square" rtlCol="0">
            <a:spAutoFit/>
          </a:bodyPr>
          <a:lstStyle/>
          <a:p>
            <a:pPr lvl="0" algn="ctr" rtl="0"/>
            <a:r>
              <a:rPr lang="en-US">
                <a:solidFill>
                  <a:srgbClr val="000000"/>
                </a:solidFill>
                <a:cs typeface="Arial" pitchFamily="34" charset="0"/>
              </a:rPr>
              <a:t>Statistical analysis to validate the conceptual mapping using raw scores (1-5). Scores transformed afterward to be out of 100.</a:t>
            </a:r>
          </a:p>
        </p:txBody>
      </p:sp>
      <p:sp>
        <p:nvSpPr>
          <p:cNvPr id="70" name="TextBox 69">
            <a:extLst>
              <a:ext uri="{FF2B5EF4-FFF2-40B4-BE49-F238E27FC236}">
                <a16:creationId xmlns:a16="http://schemas.microsoft.com/office/drawing/2014/main" id="{7C50BB44-3874-4A53-ADE6-F0293B0F8C13}"/>
              </a:ext>
            </a:extLst>
          </p:cNvPr>
          <p:cNvSpPr txBox="1"/>
          <p:nvPr/>
        </p:nvSpPr>
        <p:spPr>
          <a:xfrm>
            <a:off x="2310211" y="5982397"/>
            <a:ext cx="78787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a:ea typeface="+mn-lt"/>
                <a:cs typeface="+mn-lt"/>
              </a:rPr>
              <a:t>Reference: Blais, A-R., Michaud, I., Simard, J-F., Mach, L. and Houle, S. (2021). Measuring Workplace Psychosocial Factors in the Federal Government, Health Reports, 32(12).</a:t>
            </a:r>
            <a:r>
              <a:rPr lang="en-US" sz="1200" i="1">
                <a:solidFill>
                  <a:srgbClr val="FF0000"/>
                </a:solidFill>
                <a:ea typeface="+mn-lt"/>
                <a:cs typeface="+mn-lt"/>
              </a:rPr>
              <a:t> </a:t>
            </a:r>
            <a:r>
              <a:rPr lang="en-US" sz="1200" i="1">
                <a:solidFill>
                  <a:srgbClr val="FF0000"/>
                </a:solidFill>
                <a:ea typeface="+mn-lt"/>
                <a:cs typeface="+mn-lt"/>
                <a:hlinkClick r:id="rId7"/>
              </a:rPr>
              <a:t>https://www150.statcan.gc.ca/n1/pub/82-003-x/2021012/article/00001-eng.htm</a:t>
            </a:r>
            <a:endParaRPr lang="en-US" sz="1200" i="1"/>
          </a:p>
        </p:txBody>
      </p:sp>
      <p:sp>
        <p:nvSpPr>
          <p:cNvPr id="71" name="Freeform 138">
            <a:extLst>
              <a:ext uri="{FF2B5EF4-FFF2-40B4-BE49-F238E27FC236}">
                <a16:creationId xmlns:a16="http://schemas.microsoft.com/office/drawing/2014/main" id="{4F776B3C-0B3D-48FF-BF1E-10239EE677CE}"/>
              </a:ext>
            </a:extLst>
          </p:cNvPr>
          <p:cNvSpPr>
            <a:spLocks noEditPoints="1"/>
          </p:cNvSpPr>
          <p:nvPr/>
        </p:nvSpPr>
        <p:spPr bwMode="auto">
          <a:xfrm>
            <a:off x="4958139" y="3644371"/>
            <a:ext cx="699608" cy="601303"/>
          </a:xfrm>
          <a:custGeom>
            <a:avLst/>
            <a:gdLst>
              <a:gd name="T0" fmla="*/ 105 w 122"/>
              <a:gd name="T1" fmla="*/ 75 h 103"/>
              <a:gd name="T2" fmla="*/ 113 w 122"/>
              <a:gd name="T3" fmla="*/ 78 h 103"/>
              <a:gd name="T4" fmla="*/ 120 w 122"/>
              <a:gd name="T5" fmla="*/ 91 h 103"/>
              <a:gd name="T6" fmla="*/ 105 w 122"/>
              <a:gd name="T7" fmla="*/ 92 h 103"/>
              <a:gd name="T8" fmla="*/ 99 w 122"/>
              <a:gd name="T9" fmla="*/ 86 h 103"/>
              <a:gd name="T10" fmla="*/ 72 w 122"/>
              <a:gd name="T11" fmla="*/ 93 h 103"/>
              <a:gd name="T12" fmla="*/ 78 w 122"/>
              <a:gd name="T13" fmla="*/ 87 h 103"/>
              <a:gd name="T14" fmla="*/ 77 w 122"/>
              <a:gd name="T15" fmla="*/ 74 h 103"/>
              <a:gd name="T16" fmla="*/ 65 w 122"/>
              <a:gd name="T17" fmla="*/ 80 h 103"/>
              <a:gd name="T18" fmla="*/ 63 w 122"/>
              <a:gd name="T19" fmla="*/ 88 h 103"/>
              <a:gd name="T20" fmla="*/ 55 w 122"/>
              <a:gd name="T21" fmla="*/ 59 h 103"/>
              <a:gd name="T22" fmla="*/ 61 w 122"/>
              <a:gd name="T23" fmla="*/ 64 h 103"/>
              <a:gd name="T24" fmla="*/ 74 w 122"/>
              <a:gd name="T25" fmla="*/ 64 h 103"/>
              <a:gd name="T26" fmla="*/ 68 w 122"/>
              <a:gd name="T27" fmla="*/ 52 h 103"/>
              <a:gd name="T28" fmla="*/ 60 w 122"/>
              <a:gd name="T29" fmla="*/ 50 h 103"/>
              <a:gd name="T30" fmla="*/ 88 w 122"/>
              <a:gd name="T31" fmla="*/ 43 h 103"/>
              <a:gd name="T32" fmla="*/ 90 w 122"/>
              <a:gd name="T33" fmla="*/ 35 h 103"/>
              <a:gd name="T34" fmla="*/ 103 w 122"/>
              <a:gd name="T35" fmla="*/ 29 h 103"/>
              <a:gd name="T36" fmla="*/ 103 w 122"/>
              <a:gd name="T37" fmla="*/ 43 h 103"/>
              <a:gd name="T38" fmla="*/ 97 w 122"/>
              <a:gd name="T39" fmla="*/ 49 h 103"/>
              <a:gd name="T40" fmla="*/ 53 w 122"/>
              <a:gd name="T41" fmla="*/ 23 h 103"/>
              <a:gd name="T42" fmla="*/ 59 w 122"/>
              <a:gd name="T43" fmla="*/ 17 h 103"/>
              <a:gd name="T44" fmla="*/ 58 w 122"/>
              <a:gd name="T45" fmla="*/ 2 h 103"/>
              <a:gd name="T46" fmla="*/ 45 w 122"/>
              <a:gd name="T47" fmla="*/ 9 h 103"/>
              <a:gd name="T48" fmla="*/ 43 w 122"/>
              <a:gd name="T49" fmla="*/ 17 h 103"/>
              <a:gd name="T50" fmla="*/ 16 w 122"/>
              <a:gd name="T51" fmla="*/ 24 h 103"/>
              <a:gd name="T52" fmla="*/ 23 w 122"/>
              <a:gd name="T53" fmla="*/ 25 h 103"/>
              <a:gd name="T54" fmla="*/ 30 w 122"/>
              <a:gd name="T55" fmla="*/ 38 h 103"/>
              <a:gd name="T56" fmla="*/ 16 w 122"/>
              <a:gd name="T57" fmla="*/ 38 h 103"/>
              <a:gd name="T58" fmla="*/ 11 w 122"/>
              <a:gd name="T59" fmla="*/ 33 h 103"/>
              <a:gd name="T60" fmla="*/ 19 w 122"/>
              <a:gd name="T61" fmla="*/ 61 h 103"/>
              <a:gd name="T62" fmla="*/ 20 w 122"/>
              <a:gd name="T63" fmla="*/ 54 h 103"/>
              <a:gd name="T64" fmla="*/ 32 w 122"/>
              <a:gd name="T65" fmla="*/ 48 h 103"/>
              <a:gd name="T66" fmla="*/ 33 w 122"/>
              <a:gd name="T67" fmla="*/ 61 h 103"/>
              <a:gd name="T68" fmla="*/ 27 w 122"/>
              <a:gd name="T69" fmla="*/ 66 h 103"/>
              <a:gd name="T70" fmla="*/ 54 w 122"/>
              <a:gd name="T71" fmla="*/ 56 h 103"/>
              <a:gd name="T72" fmla="*/ 62 w 122"/>
              <a:gd name="T73" fmla="*/ 62 h 103"/>
              <a:gd name="T74" fmla="*/ 61 w 122"/>
              <a:gd name="T75" fmla="*/ 54 h 103"/>
              <a:gd name="T76" fmla="*/ 68 w 122"/>
              <a:gd name="T77" fmla="*/ 3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2" h="103">
                <a:moveTo>
                  <a:pt x="115" y="59"/>
                </a:moveTo>
                <a:cubicBezTo>
                  <a:pt x="105" y="75"/>
                  <a:pt x="105" y="75"/>
                  <a:pt x="105" y="75"/>
                </a:cubicBezTo>
                <a:cubicBezTo>
                  <a:pt x="105" y="77"/>
                  <a:pt x="105" y="78"/>
                  <a:pt x="107" y="78"/>
                </a:cubicBezTo>
                <a:cubicBezTo>
                  <a:pt x="109" y="79"/>
                  <a:pt x="111" y="78"/>
                  <a:pt x="113" y="78"/>
                </a:cubicBezTo>
                <a:cubicBezTo>
                  <a:pt x="117" y="78"/>
                  <a:pt x="120" y="80"/>
                  <a:pt x="121" y="83"/>
                </a:cubicBezTo>
                <a:cubicBezTo>
                  <a:pt x="122" y="87"/>
                  <a:pt x="120" y="91"/>
                  <a:pt x="120" y="91"/>
                </a:cubicBezTo>
                <a:cubicBezTo>
                  <a:pt x="120" y="91"/>
                  <a:pt x="118" y="95"/>
                  <a:pt x="114" y="96"/>
                </a:cubicBezTo>
                <a:cubicBezTo>
                  <a:pt x="111" y="97"/>
                  <a:pt x="107" y="95"/>
                  <a:pt x="105" y="92"/>
                </a:cubicBezTo>
                <a:cubicBezTo>
                  <a:pt x="104" y="90"/>
                  <a:pt x="104" y="88"/>
                  <a:pt x="103" y="86"/>
                </a:cubicBezTo>
                <a:cubicBezTo>
                  <a:pt x="102" y="85"/>
                  <a:pt x="100" y="85"/>
                  <a:pt x="99" y="86"/>
                </a:cubicBezTo>
                <a:cubicBezTo>
                  <a:pt x="89" y="103"/>
                  <a:pt x="89" y="103"/>
                  <a:pt x="89" y="103"/>
                </a:cubicBezTo>
                <a:cubicBezTo>
                  <a:pt x="72" y="93"/>
                  <a:pt x="72" y="93"/>
                  <a:pt x="72" y="93"/>
                </a:cubicBezTo>
                <a:cubicBezTo>
                  <a:pt x="72" y="92"/>
                  <a:pt x="72" y="91"/>
                  <a:pt x="73" y="90"/>
                </a:cubicBezTo>
                <a:cubicBezTo>
                  <a:pt x="74" y="89"/>
                  <a:pt x="76" y="88"/>
                  <a:pt x="78" y="87"/>
                </a:cubicBezTo>
                <a:cubicBezTo>
                  <a:pt x="80" y="86"/>
                  <a:pt x="82" y="82"/>
                  <a:pt x="81" y="79"/>
                </a:cubicBezTo>
                <a:cubicBezTo>
                  <a:pt x="80" y="76"/>
                  <a:pt x="77" y="74"/>
                  <a:pt x="77" y="74"/>
                </a:cubicBezTo>
                <a:cubicBezTo>
                  <a:pt x="77" y="74"/>
                  <a:pt x="74" y="72"/>
                  <a:pt x="70" y="73"/>
                </a:cubicBezTo>
                <a:cubicBezTo>
                  <a:pt x="67" y="74"/>
                  <a:pt x="65" y="77"/>
                  <a:pt x="65" y="80"/>
                </a:cubicBezTo>
                <a:cubicBezTo>
                  <a:pt x="65" y="82"/>
                  <a:pt x="66" y="84"/>
                  <a:pt x="66" y="86"/>
                </a:cubicBezTo>
                <a:cubicBezTo>
                  <a:pt x="65" y="87"/>
                  <a:pt x="64" y="88"/>
                  <a:pt x="63" y="88"/>
                </a:cubicBezTo>
                <a:cubicBezTo>
                  <a:pt x="45" y="77"/>
                  <a:pt x="45" y="77"/>
                  <a:pt x="45" y="77"/>
                </a:cubicBezTo>
                <a:cubicBezTo>
                  <a:pt x="55" y="59"/>
                  <a:pt x="55" y="59"/>
                  <a:pt x="55" y="59"/>
                </a:cubicBezTo>
                <a:cubicBezTo>
                  <a:pt x="56" y="58"/>
                  <a:pt x="57" y="58"/>
                  <a:pt x="58" y="59"/>
                </a:cubicBezTo>
                <a:cubicBezTo>
                  <a:pt x="59" y="61"/>
                  <a:pt x="60" y="63"/>
                  <a:pt x="61" y="64"/>
                </a:cubicBezTo>
                <a:cubicBezTo>
                  <a:pt x="62" y="67"/>
                  <a:pt x="66" y="69"/>
                  <a:pt x="69" y="68"/>
                </a:cubicBezTo>
                <a:cubicBezTo>
                  <a:pt x="72" y="67"/>
                  <a:pt x="74" y="64"/>
                  <a:pt x="74" y="64"/>
                </a:cubicBezTo>
                <a:cubicBezTo>
                  <a:pt x="74" y="64"/>
                  <a:pt x="76" y="60"/>
                  <a:pt x="75" y="57"/>
                </a:cubicBezTo>
                <a:cubicBezTo>
                  <a:pt x="74" y="54"/>
                  <a:pt x="71" y="51"/>
                  <a:pt x="68" y="52"/>
                </a:cubicBezTo>
                <a:cubicBezTo>
                  <a:pt x="66" y="52"/>
                  <a:pt x="64" y="52"/>
                  <a:pt x="62" y="52"/>
                </a:cubicBezTo>
                <a:cubicBezTo>
                  <a:pt x="61" y="52"/>
                  <a:pt x="60" y="51"/>
                  <a:pt x="60" y="50"/>
                </a:cubicBezTo>
                <a:cubicBezTo>
                  <a:pt x="70" y="33"/>
                  <a:pt x="70" y="33"/>
                  <a:pt x="70" y="33"/>
                </a:cubicBezTo>
                <a:cubicBezTo>
                  <a:pt x="88" y="43"/>
                  <a:pt x="88" y="43"/>
                  <a:pt x="88" y="43"/>
                </a:cubicBezTo>
                <a:cubicBezTo>
                  <a:pt x="89" y="43"/>
                  <a:pt x="90" y="43"/>
                  <a:pt x="90" y="41"/>
                </a:cubicBezTo>
                <a:cubicBezTo>
                  <a:pt x="91" y="39"/>
                  <a:pt x="90" y="37"/>
                  <a:pt x="90" y="35"/>
                </a:cubicBezTo>
                <a:cubicBezTo>
                  <a:pt x="90" y="32"/>
                  <a:pt x="92" y="28"/>
                  <a:pt x="95" y="27"/>
                </a:cubicBezTo>
                <a:cubicBezTo>
                  <a:pt x="99" y="26"/>
                  <a:pt x="103" y="29"/>
                  <a:pt x="103" y="29"/>
                </a:cubicBezTo>
                <a:cubicBezTo>
                  <a:pt x="103" y="29"/>
                  <a:pt x="106" y="31"/>
                  <a:pt x="107" y="34"/>
                </a:cubicBezTo>
                <a:cubicBezTo>
                  <a:pt x="108" y="37"/>
                  <a:pt x="106" y="41"/>
                  <a:pt x="103" y="43"/>
                </a:cubicBezTo>
                <a:cubicBezTo>
                  <a:pt x="102" y="44"/>
                  <a:pt x="100" y="44"/>
                  <a:pt x="98" y="45"/>
                </a:cubicBezTo>
                <a:cubicBezTo>
                  <a:pt x="97" y="46"/>
                  <a:pt x="97" y="48"/>
                  <a:pt x="97" y="49"/>
                </a:cubicBezTo>
                <a:cubicBezTo>
                  <a:pt x="115" y="59"/>
                  <a:pt x="115" y="59"/>
                  <a:pt x="115" y="59"/>
                </a:cubicBezTo>
                <a:close/>
                <a:moveTo>
                  <a:pt x="53" y="23"/>
                </a:moveTo>
                <a:cubicBezTo>
                  <a:pt x="52" y="22"/>
                  <a:pt x="52" y="20"/>
                  <a:pt x="53" y="19"/>
                </a:cubicBezTo>
                <a:cubicBezTo>
                  <a:pt x="55" y="18"/>
                  <a:pt x="57" y="18"/>
                  <a:pt x="59" y="17"/>
                </a:cubicBezTo>
                <a:cubicBezTo>
                  <a:pt x="62" y="15"/>
                  <a:pt x="64" y="11"/>
                  <a:pt x="63" y="8"/>
                </a:cubicBezTo>
                <a:cubicBezTo>
                  <a:pt x="62" y="4"/>
                  <a:pt x="58" y="2"/>
                  <a:pt x="58" y="2"/>
                </a:cubicBezTo>
                <a:cubicBezTo>
                  <a:pt x="58" y="2"/>
                  <a:pt x="54" y="0"/>
                  <a:pt x="51" y="1"/>
                </a:cubicBezTo>
                <a:cubicBezTo>
                  <a:pt x="48" y="2"/>
                  <a:pt x="45" y="6"/>
                  <a:pt x="45" y="9"/>
                </a:cubicBezTo>
                <a:cubicBezTo>
                  <a:pt x="45" y="11"/>
                  <a:pt x="46" y="13"/>
                  <a:pt x="46" y="15"/>
                </a:cubicBezTo>
                <a:cubicBezTo>
                  <a:pt x="46" y="16"/>
                  <a:pt x="44" y="17"/>
                  <a:pt x="43" y="17"/>
                </a:cubicBezTo>
                <a:cubicBezTo>
                  <a:pt x="25" y="7"/>
                  <a:pt x="25" y="7"/>
                  <a:pt x="25" y="7"/>
                </a:cubicBezTo>
                <a:cubicBezTo>
                  <a:pt x="16" y="24"/>
                  <a:pt x="16" y="24"/>
                  <a:pt x="16" y="24"/>
                </a:cubicBezTo>
                <a:cubicBezTo>
                  <a:pt x="16" y="25"/>
                  <a:pt x="16" y="26"/>
                  <a:pt x="18" y="26"/>
                </a:cubicBezTo>
                <a:cubicBezTo>
                  <a:pt x="20" y="26"/>
                  <a:pt x="21" y="26"/>
                  <a:pt x="23" y="25"/>
                </a:cubicBezTo>
                <a:cubicBezTo>
                  <a:pt x="27" y="25"/>
                  <a:pt x="30" y="28"/>
                  <a:pt x="31" y="31"/>
                </a:cubicBezTo>
                <a:cubicBezTo>
                  <a:pt x="32" y="34"/>
                  <a:pt x="30" y="38"/>
                  <a:pt x="30" y="38"/>
                </a:cubicBezTo>
                <a:cubicBezTo>
                  <a:pt x="30" y="38"/>
                  <a:pt x="28" y="41"/>
                  <a:pt x="24" y="42"/>
                </a:cubicBezTo>
                <a:cubicBezTo>
                  <a:pt x="21" y="43"/>
                  <a:pt x="17" y="41"/>
                  <a:pt x="16" y="38"/>
                </a:cubicBezTo>
                <a:cubicBezTo>
                  <a:pt x="15" y="37"/>
                  <a:pt x="15" y="35"/>
                  <a:pt x="14" y="33"/>
                </a:cubicBezTo>
                <a:cubicBezTo>
                  <a:pt x="13" y="32"/>
                  <a:pt x="12" y="32"/>
                  <a:pt x="11" y="33"/>
                </a:cubicBezTo>
                <a:cubicBezTo>
                  <a:pt x="0" y="51"/>
                  <a:pt x="0" y="51"/>
                  <a:pt x="0" y="51"/>
                </a:cubicBezTo>
                <a:cubicBezTo>
                  <a:pt x="19" y="61"/>
                  <a:pt x="19" y="61"/>
                  <a:pt x="19" y="61"/>
                </a:cubicBezTo>
                <a:cubicBezTo>
                  <a:pt x="20" y="61"/>
                  <a:pt x="21" y="61"/>
                  <a:pt x="21" y="59"/>
                </a:cubicBezTo>
                <a:cubicBezTo>
                  <a:pt x="21" y="58"/>
                  <a:pt x="21" y="56"/>
                  <a:pt x="20" y="54"/>
                </a:cubicBezTo>
                <a:cubicBezTo>
                  <a:pt x="20" y="51"/>
                  <a:pt x="23" y="48"/>
                  <a:pt x="26" y="47"/>
                </a:cubicBezTo>
                <a:cubicBezTo>
                  <a:pt x="29" y="46"/>
                  <a:pt x="32" y="48"/>
                  <a:pt x="32" y="48"/>
                </a:cubicBezTo>
                <a:cubicBezTo>
                  <a:pt x="32" y="48"/>
                  <a:pt x="36" y="50"/>
                  <a:pt x="37" y="53"/>
                </a:cubicBezTo>
                <a:cubicBezTo>
                  <a:pt x="37" y="56"/>
                  <a:pt x="36" y="60"/>
                  <a:pt x="33" y="61"/>
                </a:cubicBezTo>
                <a:cubicBezTo>
                  <a:pt x="31" y="62"/>
                  <a:pt x="29" y="62"/>
                  <a:pt x="28" y="64"/>
                </a:cubicBezTo>
                <a:cubicBezTo>
                  <a:pt x="27" y="64"/>
                  <a:pt x="27" y="65"/>
                  <a:pt x="27" y="66"/>
                </a:cubicBezTo>
                <a:cubicBezTo>
                  <a:pt x="43" y="75"/>
                  <a:pt x="43" y="75"/>
                  <a:pt x="43" y="75"/>
                </a:cubicBezTo>
                <a:cubicBezTo>
                  <a:pt x="54" y="56"/>
                  <a:pt x="54" y="56"/>
                  <a:pt x="54" y="56"/>
                </a:cubicBezTo>
                <a:cubicBezTo>
                  <a:pt x="55" y="55"/>
                  <a:pt x="58" y="55"/>
                  <a:pt x="59" y="57"/>
                </a:cubicBezTo>
                <a:cubicBezTo>
                  <a:pt x="60" y="58"/>
                  <a:pt x="61" y="60"/>
                  <a:pt x="62" y="62"/>
                </a:cubicBezTo>
                <a:cubicBezTo>
                  <a:pt x="68" y="74"/>
                  <a:pt x="80" y="55"/>
                  <a:pt x="67" y="54"/>
                </a:cubicBezTo>
                <a:cubicBezTo>
                  <a:pt x="65" y="54"/>
                  <a:pt x="63" y="55"/>
                  <a:pt x="61" y="54"/>
                </a:cubicBezTo>
                <a:cubicBezTo>
                  <a:pt x="59" y="54"/>
                  <a:pt x="57" y="51"/>
                  <a:pt x="57" y="49"/>
                </a:cubicBezTo>
                <a:cubicBezTo>
                  <a:pt x="68" y="31"/>
                  <a:pt x="68" y="31"/>
                  <a:pt x="68" y="31"/>
                </a:cubicBezTo>
                <a:lnTo>
                  <a:pt x="53" y="2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CA"/>
          </a:p>
        </p:txBody>
      </p:sp>
      <p:grpSp>
        <p:nvGrpSpPr>
          <p:cNvPr id="2" name="Group 1">
            <a:extLst>
              <a:ext uri="{FF2B5EF4-FFF2-40B4-BE49-F238E27FC236}">
                <a16:creationId xmlns:a16="http://schemas.microsoft.com/office/drawing/2014/main" id="{78FE0DE5-85EC-8A0E-7E7D-73B7143DACE2}"/>
              </a:ext>
            </a:extLst>
          </p:cNvPr>
          <p:cNvGrpSpPr/>
          <p:nvPr/>
        </p:nvGrpSpPr>
        <p:grpSpPr>
          <a:xfrm>
            <a:off x="7842465" y="3619171"/>
            <a:ext cx="914400" cy="914400"/>
            <a:chOff x="6332553" y="3447961"/>
            <a:chExt cx="868680" cy="896112"/>
          </a:xfrm>
        </p:grpSpPr>
        <p:grpSp>
          <p:nvGrpSpPr>
            <p:cNvPr id="65" name="Group 64">
              <a:extLst>
                <a:ext uri="{FF2B5EF4-FFF2-40B4-BE49-F238E27FC236}">
                  <a16:creationId xmlns:a16="http://schemas.microsoft.com/office/drawing/2014/main" id="{77E7F92C-D145-4627-B4DB-07F25C9B1E2D}"/>
                </a:ext>
              </a:extLst>
            </p:cNvPr>
            <p:cNvGrpSpPr/>
            <p:nvPr/>
          </p:nvGrpSpPr>
          <p:grpSpPr>
            <a:xfrm>
              <a:off x="6332553" y="3447961"/>
              <a:ext cx="868680" cy="896112"/>
              <a:chOff x="1285875" y="2296384"/>
              <a:chExt cx="1280160" cy="1280160"/>
            </a:xfrm>
            <a:solidFill>
              <a:schemeClr val="accent3"/>
            </a:solidFill>
          </p:grpSpPr>
          <p:sp>
            <p:nvSpPr>
              <p:cNvPr id="66" name="Oval 65">
                <a:extLst>
                  <a:ext uri="{FF2B5EF4-FFF2-40B4-BE49-F238E27FC236}">
                    <a16:creationId xmlns:a16="http://schemas.microsoft.com/office/drawing/2014/main" id="{01044C40-A19D-4750-BA60-DD25DE2450C4}"/>
                  </a:ext>
                </a:extLst>
              </p:cNvPr>
              <p:cNvSpPr/>
              <p:nvPr>
                <p:custDataLst>
                  <p:tags r:id="rId2"/>
                </p:custDataLst>
              </p:nvPr>
            </p:nvSpPr>
            <p:spPr>
              <a:xfrm>
                <a:off x="1285875" y="2296384"/>
                <a:ext cx="1280160" cy="12801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AutoShape 16">
                <a:extLst>
                  <a:ext uri="{FF2B5EF4-FFF2-40B4-BE49-F238E27FC236}">
                    <a16:creationId xmlns:a16="http://schemas.microsoft.com/office/drawing/2014/main" id="{37E38C41-C9E6-4622-B142-86FD1E1D824C}"/>
                  </a:ext>
                </a:extLst>
              </p:cNvPr>
              <p:cNvSpPr>
                <a:spLocks noChangeAspect="1" noChangeArrowheads="1" noTextEdit="1"/>
              </p:cNvSpPr>
              <p:nvPr/>
            </p:nvSpPr>
            <p:spPr bwMode="auto">
              <a:xfrm>
                <a:off x="1647908" y="2586155"/>
                <a:ext cx="581950" cy="6734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72" name="Freeform 80">
              <a:extLst>
                <a:ext uri="{FF2B5EF4-FFF2-40B4-BE49-F238E27FC236}">
                  <a16:creationId xmlns:a16="http://schemas.microsoft.com/office/drawing/2014/main" id="{782332F6-E0E8-470E-9F2A-D012581F3E81}"/>
                </a:ext>
              </a:extLst>
            </p:cNvPr>
            <p:cNvSpPr>
              <a:spLocks/>
            </p:cNvSpPr>
            <p:nvPr/>
          </p:nvSpPr>
          <p:spPr bwMode="auto">
            <a:xfrm>
              <a:off x="6578218" y="3710327"/>
              <a:ext cx="488298" cy="350107"/>
            </a:xfrm>
            <a:custGeom>
              <a:avLst/>
              <a:gdLst>
                <a:gd name="T0" fmla="*/ 71 w 71"/>
                <a:gd name="T1" fmla="*/ 2 h 70"/>
                <a:gd name="T2" fmla="*/ 43 w 71"/>
                <a:gd name="T3" fmla="*/ 36 h 70"/>
                <a:gd name="T4" fmla="*/ 29 w 71"/>
                <a:gd name="T5" fmla="*/ 59 h 70"/>
                <a:gd name="T6" fmla="*/ 27 w 71"/>
                <a:gd name="T7" fmla="*/ 63 h 70"/>
                <a:gd name="T8" fmla="*/ 16 w 71"/>
                <a:gd name="T9" fmla="*/ 70 h 70"/>
                <a:gd name="T10" fmla="*/ 11 w 71"/>
                <a:gd name="T11" fmla="*/ 69 h 70"/>
                <a:gd name="T12" fmla="*/ 8 w 71"/>
                <a:gd name="T13" fmla="*/ 66 h 70"/>
                <a:gd name="T14" fmla="*/ 5 w 71"/>
                <a:gd name="T15" fmla="*/ 62 h 70"/>
                <a:gd name="T16" fmla="*/ 2 w 71"/>
                <a:gd name="T17" fmla="*/ 53 h 70"/>
                <a:gd name="T18" fmla="*/ 2 w 71"/>
                <a:gd name="T19" fmla="*/ 52 h 70"/>
                <a:gd name="T20" fmla="*/ 0 w 71"/>
                <a:gd name="T21" fmla="*/ 44 h 70"/>
                <a:gd name="T22" fmla="*/ 4 w 71"/>
                <a:gd name="T23" fmla="*/ 38 h 70"/>
                <a:gd name="T24" fmla="*/ 12 w 71"/>
                <a:gd name="T25" fmla="*/ 35 h 70"/>
                <a:gd name="T26" fmla="*/ 14 w 71"/>
                <a:gd name="T27" fmla="*/ 36 h 70"/>
                <a:gd name="T28" fmla="*/ 15 w 71"/>
                <a:gd name="T29" fmla="*/ 39 h 70"/>
                <a:gd name="T30" fmla="*/ 17 w 71"/>
                <a:gd name="T31" fmla="*/ 43 h 70"/>
                <a:gd name="T32" fmla="*/ 20 w 71"/>
                <a:gd name="T33" fmla="*/ 49 h 70"/>
                <a:gd name="T34" fmla="*/ 29 w 71"/>
                <a:gd name="T35" fmla="*/ 36 h 70"/>
                <a:gd name="T36" fmla="*/ 33 w 71"/>
                <a:gd name="T37" fmla="*/ 29 h 70"/>
                <a:gd name="T38" fmla="*/ 45 w 71"/>
                <a:gd name="T39" fmla="*/ 13 h 70"/>
                <a:gd name="T40" fmla="*/ 52 w 71"/>
                <a:gd name="T41" fmla="*/ 5 h 70"/>
                <a:gd name="T42" fmla="*/ 59 w 71"/>
                <a:gd name="T43" fmla="*/ 2 h 70"/>
                <a:gd name="T44" fmla="*/ 70 w 71"/>
                <a:gd name="T45" fmla="*/ 0 h 70"/>
                <a:gd name="T46" fmla="*/ 71 w 71"/>
                <a:gd name="T47"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70">
                  <a:moveTo>
                    <a:pt x="71" y="2"/>
                  </a:moveTo>
                  <a:cubicBezTo>
                    <a:pt x="61" y="13"/>
                    <a:pt x="52" y="24"/>
                    <a:pt x="43" y="36"/>
                  </a:cubicBezTo>
                  <a:cubicBezTo>
                    <a:pt x="35" y="48"/>
                    <a:pt x="36" y="46"/>
                    <a:pt x="29" y="59"/>
                  </a:cubicBezTo>
                  <a:cubicBezTo>
                    <a:pt x="28" y="60"/>
                    <a:pt x="27" y="61"/>
                    <a:pt x="27" y="63"/>
                  </a:cubicBezTo>
                  <a:cubicBezTo>
                    <a:pt x="24" y="68"/>
                    <a:pt x="20" y="70"/>
                    <a:pt x="16" y="70"/>
                  </a:cubicBezTo>
                  <a:cubicBezTo>
                    <a:pt x="14" y="70"/>
                    <a:pt x="12" y="70"/>
                    <a:pt x="11" y="69"/>
                  </a:cubicBezTo>
                  <a:cubicBezTo>
                    <a:pt x="10" y="69"/>
                    <a:pt x="9" y="68"/>
                    <a:pt x="8" y="66"/>
                  </a:cubicBezTo>
                  <a:cubicBezTo>
                    <a:pt x="7" y="65"/>
                    <a:pt x="6" y="64"/>
                    <a:pt x="5" y="62"/>
                  </a:cubicBezTo>
                  <a:cubicBezTo>
                    <a:pt x="4" y="60"/>
                    <a:pt x="3" y="57"/>
                    <a:pt x="2" y="53"/>
                  </a:cubicBezTo>
                  <a:cubicBezTo>
                    <a:pt x="2" y="53"/>
                    <a:pt x="2" y="52"/>
                    <a:pt x="2" y="52"/>
                  </a:cubicBezTo>
                  <a:cubicBezTo>
                    <a:pt x="1" y="48"/>
                    <a:pt x="0" y="45"/>
                    <a:pt x="0" y="44"/>
                  </a:cubicBezTo>
                  <a:cubicBezTo>
                    <a:pt x="0" y="42"/>
                    <a:pt x="2" y="40"/>
                    <a:pt x="4" y="38"/>
                  </a:cubicBezTo>
                  <a:cubicBezTo>
                    <a:pt x="7" y="36"/>
                    <a:pt x="9" y="35"/>
                    <a:pt x="12" y="35"/>
                  </a:cubicBezTo>
                  <a:cubicBezTo>
                    <a:pt x="13" y="35"/>
                    <a:pt x="13" y="35"/>
                    <a:pt x="14" y="36"/>
                  </a:cubicBezTo>
                  <a:cubicBezTo>
                    <a:pt x="14" y="36"/>
                    <a:pt x="15" y="37"/>
                    <a:pt x="15" y="39"/>
                  </a:cubicBezTo>
                  <a:cubicBezTo>
                    <a:pt x="16" y="40"/>
                    <a:pt x="16" y="41"/>
                    <a:pt x="17" y="43"/>
                  </a:cubicBezTo>
                  <a:cubicBezTo>
                    <a:pt x="18" y="47"/>
                    <a:pt x="19" y="49"/>
                    <a:pt x="20" y="49"/>
                  </a:cubicBezTo>
                  <a:cubicBezTo>
                    <a:pt x="21" y="49"/>
                    <a:pt x="24" y="44"/>
                    <a:pt x="29" y="36"/>
                  </a:cubicBezTo>
                  <a:cubicBezTo>
                    <a:pt x="34" y="28"/>
                    <a:pt x="29" y="35"/>
                    <a:pt x="33" y="29"/>
                  </a:cubicBezTo>
                  <a:cubicBezTo>
                    <a:pt x="38" y="22"/>
                    <a:pt x="42" y="16"/>
                    <a:pt x="45" y="13"/>
                  </a:cubicBezTo>
                  <a:cubicBezTo>
                    <a:pt x="47" y="10"/>
                    <a:pt x="50" y="7"/>
                    <a:pt x="52" y="5"/>
                  </a:cubicBezTo>
                  <a:cubicBezTo>
                    <a:pt x="54" y="4"/>
                    <a:pt x="56" y="2"/>
                    <a:pt x="59" y="2"/>
                  </a:cubicBezTo>
                  <a:cubicBezTo>
                    <a:pt x="62" y="1"/>
                    <a:pt x="66" y="0"/>
                    <a:pt x="70" y="0"/>
                  </a:cubicBezTo>
                  <a:lnTo>
                    <a:pt x="71" y="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CA"/>
            </a:p>
          </p:txBody>
        </p:sp>
      </p:grpSp>
      <p:grpSp>
        <p:nvGrpSpPr>
          <p:cNvPr id="5" name="Group 4">
            <a:extLst>
              <a:ext uri="{FF2B5EF4-FFF2-40B4-BE49-F238E27FC236}">
                <a16:creationId xmlns:a16="http://schemas.microsoft.com/office/drawing/2014/main" id="{6B5B71D8-5321-4D82-B349-552FE8468BAC}"/>
              </a:ext>
            </a:extLst>
          </p:cNvPr>
          <p:cNvGrpSpPr/>
          <p:nvPr/>
        </p:nvGrpSpPr>
        <p:grpSpPr>
          <a:xfrm>
            <a:off x="3732969" y="3631998"/>
            <a:ext cx="914400" cy="914400"/>
            <a:chOff x="2217754" y="3446818"/>
            <a:chExt cx="868680" cy="896112"/>
          </a:xfrm>
        </p:grpSpPr>
        <p:grpSp>
          <p:nvGrpSpPr>
            <p:cNvPr id="3" name="Group 2"/>
            <p:cNvGrpSpPr/>
            <p:nvPr/>
          </p:nvGrpSpPr>
          <p:grpSpPr>
            <a:xfrm>
              <a:off x="2217754" y="3446818"/>
              <a:ext cx="868680" cy="896112"/>
              <a:chOff x="1285875" y="2296384"/>
              <a:chExt cx="1280160" cy="1280160"/>
            </a:xfrm>
            <a:solidFill>
              <a:schemeClr val="accent2"/>
            </a:solidFill>
          </p:grpSpPr>
          <p:sp>
            <p:nvSpPr>
              <p:cNvPr id="8" name="Oval 7"/>
              <p:cNvSpPr/>
              <p:nvPr>
                <p:custDataLst>
                  <p:tags r:id="rId1"/>
                </p:custDataLst>
              </p:nvPr>
            </p:nvSpPr>
            <p:spPr>
              <a:xfrm>
                <a:off x="1285875" y="2296384"/>
                <a:ext cx="1280160" cy="12801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utoShape 16"/>
              <p:cNvSpPr>
                <a:spLocks noChangeAspect="1" noChangeArrowheads="1" noTextEdit="1"/>
              </p:cNvSpPr>
              <p:nvPr/>
            </p:nvSpPr>
            <p:spPr bwMode="auto">
              <a:xfrm>
                <a:off x="1647908" y="2586155"/>
                <a:ext cx="581950" cy="6734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pic>
          <p:nvPicPr>
            <p:cNvPr id="4" name="Graphic 3" descr="Connected with solid fill">
              <a:extLst>
                <a:ext uri="{FF2B5EF4-FFF2-40B4-BE49-F238E27FC236}">
                  <a16:creationId xmlns:a16="http://schemas.microsoft.com/office/drawing/2014/main" id="{F4BA2285-C819-9C4B-0B9C-57FC8C6FEEA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44863" y="3490029"/>
              <a:ext cx="819615" cy="814040"/>
            </a:xfrm>
            <a:prstGeom prst="rect">
              <a:avLst/>
            </a:prstGeom>
          </p:spPr>
        </p:pic>
      </p:grpSp>
    </p:spTree>
    <p:extLst>
      <p:ext uri="{BB962C8B-B14F-4D97-AF65-F5344CB8AC3E}">
        <p14:creationId xmlns:p14="http://schemas.microsoft.com/office/powerpoint/2010/main" val="8939325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smtClean="0"/>
              <a:pPr/>
              <a:t>6</a:t>
            </a:fld>
            <a:endParaRPr lang="en-CA"/>
          </a:p>
        </p:txBody>
      </p:sp>
      <p:sp>
        <p:nvSpPr>
          <p:cNvPr id="3" name="Text Placeholder 2"/>
          <p:cNvSpPr>
            <a:spLocks noGrp="1"/>
          </p:cNvSpPr>
          <p:nvPr>
            <p:ph type="body" sz="quarter" idx="11"/>
          </p:nvPr>
        </p:nvSpPr>
        <p:spPr>
          <a:xfrm>
            <a:off x="266006" y="269952"/>
            <a:ext cx="5244361" cy="1064501"/>
          </a:xfrm>
        </p:spPr>
        <p:txBody>
          <a:bodyPr lIns="0" tIns="0" rIns="0" bIns="0" anchor="t"/>
          <a:lstStyle/>
          <a:p>
            <a:r>
              <a:rPr lang="en-US"/>
              <a:t>Results – What does it tell us?</a:t>
            </a:r>
            <a:endParaRPr lang="en-CA"/>
          </a:p>
        </p:txBody>
      </p:sp>
      <p:sp>
        <p:nvSpPr>
          <p:cNvPr id="14" name="TextBox 13">
            <a:extLst>
              <a:ext uri="{FF2B5EF4-FFF2-40B4-BE49-F238E27FC236}">
                <a16:creationId xmlns:a16="http://schemas.microsoft.com/office/drawing/2014/main" id="{C248AB5C-47A7-486F-91D4-55A46356D2B2}"/>
              </a:ext>
            </a:extLst>
          </p:cNvPr>
          <p:cNvSpPr txBox="1"/>
          <p:nvPr/>
        </p:nvSpPr>
        <p:spPr>
          <a:xfrm>
            <a:off x="1875462" y="6291355"/>
            <a:ext cx="745903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*Consult </a:t>
            </a:r>
            <a:r>
              <a:rPr lang="en-US" sz="1400">
                <a:hlinkClick r:id="rId3" action="ppaction://hlinksldjump"/>
              </a:rPr>
              <a:t>Annex B</a:t>
            </a:r>
            <a:r>
              <a:rPr lang="en-US" sz="1400"/>
              <a:t> for a  list of demographic and employment categories</a:t>
            </a:r>
          </a:p>
        </p:txBody>
      </p:sp>
      <p:sp>
        <p:nvSpPr>
          <p:cNvPr id="4" name="Content Placeholder 3"/>
          <p:cNvSpPr>
            <a:spLocks noGrp="1"/>
          </p:cNvSpPr>
          <p:nvPr>
            <p:ph idx="10"/>
          </p:nvPr>
        </p:nvSpPr>
        <p:spPr>
          <a:xfrm>
            <a:off x="2309814" y="1125539"/>
            <a:ext cx="7572375" cy="1426974"/>
          </a:xfrm>
        </p:spPr>
        <p:txBody>
          <a:bodyPr lIns="0" tIns="0" rIns="0" bIns="0" anchor="t"/>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grpSp>
        <p:nvGrpSpPr>
          <p:cNvPr id="11" name="Group 10">
            <a:extLst>
              <a:ext uri="{FF2B5EF4-FFF2-40B4-BE49-F238E27FC236}">
                <a16:creationId xmlns:a16="http://schemas.microsoft.com/office/drawing/2014/main" id="{35D68DD0-DF40-46F4-A075-FBE0820DC5B4}"/>
              </a:ext>
            </a:extLst>
          </p:cNvPr>
          <p:cNvGrpSpPr/>
          <p:nvPr/>
        </p:nvGrpSpPr>
        <p:grpSpPr>
          <a:xfrm>
            <a:off x="1979871" y="3937911"/>
            <a:ext cx="8532294" cy="2142025"/>
            <a:chOff x="0" y="712197"/>
            <a:chExt cx="9021702" cy="2310699"/>
          </a:xfrm>
        </p:grpSpPr>
        <p:sp>
          <p:nvSpPr>
            <p:cNvPr id="12" name="Rectangle: Rounded Corners 11">
              <a:extLst>
                <a:ext uri="{FF2B5EF4-FFF2-40B4-BE49-F238E27FC236}">
                  <a16:creationId xmlns:a16="http://schemas.microsoft.com/office/drawing/2014/main" id="{161F06FE-9135-4A24-BFD1-E23F6A9FFCB2}"/>
                </a:ext>
              </a:extLst>
            </p:cNvPr>
            <p:cNvSpPr/>
            <p:nvPr/>
          </p:nvSpPr>
          <p:spPr>
            <a:xfrm>
              <a:off x="0" y="712197"/>
              <a:ext cx="8795084" cy="2310699"/>
            </a:xfrm>
            <a:prstGeom prst="roundRect">
              <a:avLst/>
            </a:prstGeom>
            <a:noFill/>
            <a:ln>
              <a:solidFill>
                <a:schemeClr val="tx2"/>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3" name="Rectangle: Rounded Corners 4">
              <a:extLst>
                <a:ext uri="{FF2B5EF4-FFF2-40B4-BE49-F238E27FC236}">
                  <a16:creationId xmlns:a16="http://schemas.microsoft.com/office/drawing/2014/main" id="{8766D304-D1BD-4BC1-BE4E-6FA68FA6FAE2}"/>
                </a:ext>
              </a:extLst>
            </p:cNvPr>
            <p:cNvSpPr txBox="1"/>
            <p:nvPr/>
          </p:nvSpPr>
          <p:spPr>
            <a:xfrm>
              <a:off x="307205" y="816617"/>
              <a:ext cx="8714497" cy="210185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defTabSz="800100">
                <a:lnSpc>
                  <a:spcPct val="90000"/>
                </a:lnSpc>
              </a:pPr>
              <a:r>
                <a:rPr lang="en-US" b="1">
                  <a:solidFill>
                    <a:schemeClr val="accent1"/>
                  </a:solidFill>
                  <a:cs typeface="Calibri"/>
                </a:rPr>
                <a:t>11 out of 13 factors measured:</a:t>
              </a:r>
            </a:p>
            <a:p>
              <a:pPr marL="285750" indent="-285750" defTabSz="800100">
                <a:lnSpc>
                  <a:spcPct val="90000"/>
                </a:lnSpc>
                <a:spcBef>
                  <a:spcPct val="0"/>
                </a:spcBef>
                <a:spcAft>
                  <a:spcPct val="35000"/>
                </a:spcAft>
                <a:buFont typeface="Arial" panose="020B0604020202020204" pitchFamily="34" charset="0"/>
                <a:buChar char="•"/>
              </a:pPr>
              <a:r>
                <a:rPr lang="en-US" sz="2000">
                  <a:solidFill>
                    <a:schemeClr val="accent1"/>
                  </a:solidFill>
                  <a:cs typeface="Calibri"/>
                </a:rPr>
                <a:t>Psychological support </a:t>
              </a:r>
              <a:r>
                <a:rPr lang="en-US" sz="1600">
                  <a:solidFill>
                    <a:schemeClr val="accent1"/>
                  </a:solidFill>
                  <a:cs typeface="Calibri"/>
                </a:rPr>
                <a:t>added in 2024 update (results available for 2020 and 2022)</a:t>
              </a:r>
            </a:p>
            <a:p>
              <a:pPr defTabSz="800100">
                <a:lnSpc>
                  <a:spcPct val="90000"/>
                </a:lnSpc>
                <a:spcBef>
                  <a:spcPct val="0"/>
                </a:spcBef>
              </a:pPr>
              <a:r>
                <a:rPr lang="en-US" b="1">
                  <a:solidFill>
                    <a:schemeClr val="accent1"/>
                  </a:solidFill>
                  <a:cs typeface="Calibri"/>
                </a:rPr>
                <a:t>Factors not  measured:</a:t>
              </a:r>
            </a:p>
            <a:p>
              <a:pPr marL="285750" indent="-285750" defTabSz="800100">
                <a:lnSpc>
                  <a:spcPct val="90000"/>
                </a:lnSpc>
                <a:spcBef>
                  <a:spcPct val="0"/>
                </a:spcBef>
                <a:buFont typeface="Arial" panose="020B0604020202020204" pitchFamily="34" charset="0"/>
                <a:buChar char="•"/>
              </a:pPr>
              <a:r>
                <a:rPr lang="en-US" sz="2000">
                  <a:solidFill>
                    <a:schemeClr val="accent1"/>
                  </a:solidFill>
                  <a:cs typeface="Calibri"/>
                </a:rPr>
                <a:t>Psychological competencies and requirements </a:t>
              </a:r>
            </a:p>
            <a:p>
              <a:pPr marL="742950" lvl="1" indent="-285750" defTabSz="800100">
                <a:lnSpc>
                  <a:spcPct val="90000"/>
                </a:lnSpc>
                <a:spcBef>
                  <a:spcPct val="0"/>
                </a:spcBef>
                <a:spcAft>
                  <a:spcPct val="35000"/>
                </a:spcAft>
                <a:buFont typeface="Arial" panose="020B0604020202020204" pitchFamily="34" charset="0"/>
                <a:buChar char="•"/>
              </a:pPr>
              <a:r>
                <a:rPr lang="en-US" sz="1600">
                  <a:solidFill>
                    <a:schemeClr val="accent1"/>
                  </a:solidFill>
                  <a:latin typeface="Calibri"/>
                  <a:cs typeface="Segoe UI"/>
                </a:rPr>
                <a:t>No PSES questions conceptually linked</a:t>
              </a:r>
            </a:p>
            <a:p>
              <a:pPr marL="285750" indent="-285750" defTabSz="800100">
                <a:lnSpc>
                  <a:spcPct val="90000"/>
                </a:lnSpc>
                <a:spcBef>
                  <a:spcPct val="0"/>
                </a:spcBef>
                <a:buFont typeface="Arial" panose="020B0604020202020204" pitchFamily="34" charset="0"/>
                <a:buChar char="•"/>
              </a:pPr>
              <a:r>
                <a:rPr lang="en-US" sz="2000">
                  <a:solidFill>
                    <a:schemeClr val="accent1"/>
                  </a:solidFill>
                  <a:cs typeface="Calibri"/>
                </a:rPr>
                <a:t>Engagement </a:t>
              </a:r>
            </a:p>
            <a:p>
              <a:pPr marL="742950" lvl="1" indent="-285750" defTabSz="800100">
                <a:lnSpc>
                  <a:spcPct val="90000"/>
                </a:lnSpc>
                <a:spcBef>
                  <a:spcPct val="0"/>
                </a:spcBef>
                <a:spcAft>
                  <a:spcPct val="35000"/>
                </a:spcAft>
                <a:buFont typeface="Arial" panose="020B0604020202020204" pitchFamily="34" charset="0"/>
                <a:buChar char="•"/>
              </a:pPr>
              <a:r>
                <a:rPr lang="en-US" sz="1600">
                  <a:solidFill>
                    <a:schemeClr val="accent1"/>
                  </a:solidFill>
                  <a:latin typeface="Calibri"/>
                  <a:cs typeface="Segoe UI"/>
                </a:rPr>
                <a:t>Statistical testing did not validate measurement</a:t>
              </a:r>
            </a:p>
          </p:txBody>
        </p:sp>
      </p:grpSp>
      <p:graphicFrame>
        <p:nvGraphicFramePr>
          <p:cNvPr id="9" name="Table 14">
            <a:extLst>
              <a:ext uri="{FF2B5EF4-FFF2-40B4-BE49-F238E27FC236}">
                <a16:creationId xmlns:a16="http://schemas.microsoft.com/office/drawing/2014/main" id="{8B89A75B-28D6-4176-A0A8-A718D472F4C0}"/>
              </a:ext>
            </a:extLst>
          </p:cNvPr>
          <p:cNvGraphicFramePr>
            <a:graphicFrameLocks noGrp="1"/>
          </p:cNvGraphicFramePr>
          <p:nvPr/>
        </p:nvGraphicFramePr>
        <p:xfrm>
          <a:off x="2609851" y="962079"/>
          <a:ext cx="7272337" cy="1402080"/>
        </p:xfrm>
        <a:graphic>
          <a:graphicData uri="http://schemas.openxmlformats.org/drawingml/2006/table">
            <a:tbl>
              <a:tblPr firstRow="1" bandRow="1">
                <a:tableStyleId>{5C22544A-7EE6-4342-B048-85BDC9FD1C3A}</a:tableStyleId>
              </a:tblPr>
              <a:tblGrid>
                <a:gridCol w="2424112">
                  <a:extLst>
                    <a:ext uri="{9D8B030D-6E8A-4147-A177-3AD203B41FA5}">
                      <a16:colId xmlns:a16="http://schemas.microsoft.com/office/drawing/2014/main" val="733141020"/>
                    </a:ext>
                  </a:extLst>
                </a:gridCol>
                <a:gridCol w="2409485">
                  <a:extLst>
                    <a:ext uri="{9D8B030D-6E8A-4147-A177-3AD203B41FA5}">
                      <a16:colId xmlns:a16="http://schemas.microsoft.com/office/drawing/2014/main" val="3668023178"/>
                    </a:ext>
                  </a:extLst>
                </a:gridCol>
                <a:gridCol w="2438740">
                  <a:extLst>
                    <a:ext uri="{9D8B030D-6E8A-4147-A177-3AD203B41FA5}">
                      <a16:colId xmlns:a16="http://schemas.microsoft.com/office/drawing/2014/main" val="3631500698"/>
                    </a:ext>
                  </a:extLst>
                </a:gridCol>
              </a:tblGrid>
              <a:tr h="370840">
                <a:tc gridSpan="3">
                  <a:txBody>
                    <a:bodyPr/>
                    <a:lstStyle/>
                    <a:p>
                      <a:pPr lvl="0" algn="ctr"/>
                      <a:r>
                        <a:rPr lang="en-US" sz="2000" b="1"/>
                        <a:t>Scores for psychosocial factors based on 2019, 2020 and </a:t>
                      </a:r>
                      <a:r>
                        <a:rPr lang="en-US" sz="2000" b="1">
                          <a:solidFill>
                            <a:schemeClr val="bg2"/>
                          </a:solidFill>
                        </a:rPr>
                        <a:t>2022</a:t>
                      </a:r>
                      <a:r>
                        <a:rPr lang="en-US" sz="2000" b="1"/>
                        <a:t> PSES data </a:t>
                      </a:r>
                      <a:endParaRPr lang="en-CA" sz="2000" b="1"/>
                    </a:p>
                  </a:txBody>
                  <a:tcPr/>
                </a:tc>
                <a:tc hMerge="1">
                  <a:txBody>
                    <a:bodyPr/>
                    <a:lstStyle/>
                    <a:p>
                      <a:endParaRPr lang="en-CA"/>
                    </a:p>
                  </a:txBody>
                  <a:tcPr/>
                </a:tc>
                <a:tc hMerge="1">
                  <a:txBody>
                    <a:bodyPr/>
                    <a:lstStyle/>
                    <a:p>
                      <a:pPr lvl="0" algn="ctr"/>
                      <a:endParaRPr lang="en-CA" b="1"/>
                    </a:p>
                  </a:txBody>
                  <a:tcPr/>
                </a:tc>
                <a:extLst>
                  <a:ext uri="{0D108BD9-81ED-4DB2-BD59-A6C34878D82A}">
                    <a16:rowId xmlns:a16="http://schemas.microsoft.com/office/drawing/2014/main" val="631469378"/>
                  </a:ext>
                </a:extLst>
              </a:tr>
              <a:tr h="370840">
                <a:tc>
                  <a:txBody>
                    <a:bodyPr/>
                    <a:lstStyle/>
                    <a:p>
                      <a:pPr algn="ctr"/>
                      <a:r>
                        <a:rPr lang="en-US" sz="2000"/>
                        <a:t>Enterprise-wide</a:t>
                      </a:r>
                      <a:endParaRPr lang="en-CA" sz="2000"/>
                    </a:p>
                  </a:txBody>
                  <a:tcPr/>
                </a:tc>
                <a:tc>
                  <a:txBody>
                    <a:bodyPr/>
                    <a:lstStyle/>
                    <a:p>
                      <a:pPr algn="ctr"/>
                      <a:r>
                        <a:rPr lang="en-US" sz="2000"/>
                        <a:t>Department level</a:t>
                      </a:r>
                      <a:endParaRPr lang="en-CA" sz="2000"/>
                    </a:p>
                  </a:txBody>
                  <a:tcPr/>
                </a:tc>
                <a:tc>
                  <a:txBody>
                    <a:bodyPr/>
                    <a:lstStyle/>
                    <a:p>
                      <a:pPr algn="ctr"/>
                      <a:r>
                        <a:rPr lang="en-US" sz="2000" kern="1200">
                          <a:solidFill>
                            <a:schemeClr val="dk1"/>
                          </a:solidFill>
                          <a:latin typeface="+mn-lt"/>
                          <a:ea typeface="+mn-ea"/>
                          <a:cs typeface="+mn-cs"/>
                        </a:rPr>
                        <a:t>Sub-organizational unit level </a:t>
                      </a:r>
                      <a:endParaRPr lang="en-CA" sz="2000" kern="1200">
                        <a:solidFill>
                          <a:schemeClr val="dk1"/>
                        </a:solidFill>
                        <a:latin typeface="+mn-lt"/>
                        <a:ea typeface="+mn-ea"/>
                        <a:cs typeface="+mn-cs"/>
                      </a:endParaRPr>
                    </a:p>
                  </a:txBody>
                  <a:tcPr/>
                </a:tc>
                <a:extLst>
                  <a:ext uri="{0D108BD9-81ED-4DB2-BD59-A6C34878D82A}">
                    <a16:rowId xmlns:a16="http://schemas.microsoft.com/office/drawing/2014/main" val="1149153158"/>
                  </a:ext>
                </a:extLst>
              </a:tr>
            </a:tbl>
          </a:graphicData>
        </a:graphic>
      </p:graphicFrame>
      <p:graphicFrame>
        <p:nvGraphicFramePr>
          <p:cNvPr id="15" name="Table 15">
            <a:extLst>
              <a:ext uri="{FF2B5EF4-FFF2-40B4-BE49-F238E27FC236}">
                <a16:creationId xmlns:a16="http://schemas.microsoft.com/office/drawing/2014/main" id="{F041D22B-457C-47A7-B5BA-B543962D0150}"/>
              </a:ext>
            </a:extLst>
          </p:cNvPr>
          <p:cNvGraphicFramePr>
            <a:graphicFrameLocks noGrp="1"/>
          </p:cNvGraphicFramePr>
          <p:nvPr/>
        </p:nvGraphicFramePr>
        <p:xfrm>
          <a:off x="3102037" y="2997511"/>
          <a:ext cx="5887720" cy="741680"/>
        </p:xfrm>
        <a:graphic>
          <a:graphicData uri="http://schemas.openxmlformats.org/drawingml/2006/table">
            <a:tbl>
              <a:tblPr firstRow="1" bandRow="1">
                <a:tableStyleId>{5C22544A-7EE6-4342-B048-85BDC9FD1C3A}</a:tableStyleId>
              </a:tblPr>
              <a:tblGrid>
                <a:gridCol w="2990009">
                  <a:extLst>
                    <a:ext uri="{9D8B030D-6E8A-4147-A177-3AD203B41FA5}">
                      <a16:colId xmlns:a16="http://schemas.microsoft.com/office/drawing/2014/main" val="2442624386"/>
                    </a:ext>
                  </a:extLst>
                </a:gridCol>
                <a:gridCol w="2897711">
                  <a:extLst>
                    <a:ext uri="{9D8B030D-6E8A-4147-A177-3AD203B41FA5}">
                      <a16:colId xmlns:a16="http://schemas.microsoft.com/office/drawing/2014/main" val="1293593856"/>
                    </a:ext>
                  </a:extLst>
                </a:gridCol>
              </a:tblGrid>
              <a:tr h="370840">
                <a:tc gridSpan="2">
                  <a:txBody>
                    <a:bodyPr/>
                    <a:lstStyle/>
                    <a:p>
                      <a:pPr algn="ctr"/>
                      <a:r>
                        <a:rPr lang="en-US"/>
                        <a:t>Disaggregation*</a:t>
                      </a:r>
                      <a:endParaRPr lang="en-CA"/>
                    </a:p>
                  </a:txBody>
                  <a:tcPr/>
                </a:tc>
                <a:tc hMerge="1">
                  <a:txBody>
                    <a:bodyPr/>
                    <a:lstStyle/>
                    <a:p>
                      <a:pPr algn="ctr"/>
                      <a:endParaRPr lang="en-CA"/>
                    </a:p>
                  </a:txBody>
                  <a:tcPr/>
                </a:tc>
                <a:extLst>
                  <a:ext uri="{0D108BD9-81ED-4DB2-BD59-A6C34878D82A}">
                    <a16:rowId xmlns:a16="http://schemas.microsoft.com/office/drawing/2014/main" val="764337046"/>
                  </a:ext>
                </a:extLst>
              </a:tr>
              <a:tr h="370840">
                <a:tc>
                  <a:txBody>
                    <a:bodyPr/>
                    <a:lstStyle/>
                    <a:p>
                      <a:pPr algn="ctr"/>
                      <a:r>
                        <a:rPr lang="en-US" sz="1800" kern="1200">
                          <a:solidFill>
                            <a:schemeClr val="dk1"/>
                          </a:solidFill>
                          <a:latin typeface="+mn-lt"/>
                          <a:ea typeface="+mn-ea"/>
                          <a:cs typeface="+mn-cs"/>
                        </a:rPr>
                        <a:t>Demographic</a:t>
                      </a:r>
                      <a:endParaRPr lang="en-CA" sz="1800" kern="1200">
                        <a:solidFill>
                          <a:schemeClr val="dk1"/>
                        </a:solidFill>
                        <a:latin typeface="+mn-lt"/>
                        <a:ea typeface="+mn-ea"/>
                        <a:cs typeface="+mn-cs"/>
                      </a:endParaRPr>
                    </a:p>
                  </a:txBody>
                  <a:tcPr/>
                </a:tc>
                <a:tc>
                  <a:txBody>
                    <a:bodyPr/>
                    <a:lstStyle/>
                    <a:p>
                      <a:pPr algn="ctr"/>
                      <a:r>
                        <a:rPr lang="en-US"/>
                        <a:t>Organization type</a:t>
                      </a:r>
                      <a:endParaRPr lang="en-CA"/>
                    </a:p>
                  </a:txBody>
                  <a:tcPr/>
                </a:tc>
                <a:extLst>
                  <a:ext uri="{0D108BD9-81ED-4DB2-BD59-A6C34878D82A}">
                    <a16:rowId xmlns:a16="http://schemas.microsoft.com/office/drawing/2014/main" val="3100052799"/>
                  </a:ext>
                </a:extLst>
              </a:tr>
            </a:tbl>
          </a:graphicData>
        </a:graphic>
      </p:graphicFrame>
      <p:sp>
        <p:nvSpPr>
          <p:cNvPr id="16" name="Arrow: Down 15">
            <a:extLst>
              <a:ext uri="{FF2B5EF4-FFF2-40B4-BE49-F238E27FC236}">
                <a16:creationId xmlns:a16="http://schemas.microsoft.com/office/drawing/2014/main" id="{DA635241-1F0D-4D15-B3ED-2E21391D5A35}"/>
              </a:ext>
            </a:extLst>
          </p:cNvPr>
          <p:cNvSpPr/>
          <p:nvPr/>
        </p:nvSpPr>
        <p:spPr>
          <a:xfrm>
            <a:off x="5925127" y="2442204"/>
            <a:ext cx="341746" cy="46599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34183741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29D779-60C1-DF83-90DC-5C29745D952C}"/>
              </a:ext>
            </a:extLst>
          </p:cNvPr>
          <p:cNvSpPr>
            <a:spLocks noGrp="1"/>
          </p:cNvSpPr>
          <p:nvPr>
            <p:ph type="sldNum" sz="quarter" idx="12"/>
          </p:nvPr>
        </p:nvSpPr>
        <p:spPr/>
        <p:txBody>
          <a:bodyPr/>
          <a:lstStyle/>
          <a:p>
            <a:fld id="{32D4B517-E49B-41B6-9DBC-23634E0F1CDC}" type="slidenum">
              <a:rPr lang="en-CA" smtClean="0"/>
              <a:t>7</a:t>
            </a:fld>
            <a:endParaRPr lang="en-CA"/>
          </a:p>
        </p:txBody>
      </p:sp>
      <p:sp>
        <p:nvSpPr>
          <p:cNvPr id="3" name="Text Placeholder 2">
            <a:extLst>
              <a:ext uri="{FF2B5EF4-FFF2-40B4-BE49-F238E27FC236}">
                <a16:creationId xmlns:a16="http://schemas.microsoft.com/office/drawing/2014/main" id="{597339C2-A4AC-67C1-4ABF-4B10C462E655}"/>
              </a:ext>
            </a:extLst>
          </p:cNvPr>
          <p:cNvSpPr>
            <a:spLocks noGrp="1"/>
          </p:cNvSpPr>
          <p:nvPr>
            <p:ph type="body" sz="quarter" idx="11"/>
          </p:nvPr>
        </p:nvSpPr>
        <p:spPr>
          <a:xfrm>
            <a:off x="266006" y="271551"/>
            <a:ext cx="7530361" cy="795228"/>
          </a:xfrm>
        </p:spPr>
        <p:txBody>
          <a:bodyPr lIns="0" tIns="0" rIns="0" bIns="0" anchor="t"/>
          <a:lstStyle/>
          <a:p>
            <a:r>
              <a:rPr lang="en-US">
                <a:latin typeface="Calibri"/>
                <a:cs typeface="Calibri"/>
              </a:rPr>
              <a:t>What do the tabs produce?</a:t>
            </a:r>
            <a:endParaRPr lang="en-US"/>
          </a:p>
        </p:txBody>
      </p:sp>
      <p:sp>
        <p:nvSpPr>
          <p:cNvPr id="4" name="Content Placeholder 3">
            <a:extLst>
              <a:ext uri="{FF2B5EF4-FFF2-40B4-BE49-F238E27FC236}">
                <a16:creationId xmlns:a16="http://schemas.microsoft.com/office/drawing/2014/main" id="{87D98D0A-2A14-F689-60FB-98A18C7753DA}"/>
              </a:ext>
            </a:extLst>
          </p:cNvPr>
          <p:cNvSpPr>
            <a:spLocks noGrp="1"/>
          </p:cNvSpPr>
          <p:nvPr>
            <p:ph idx="10"/>
          </p:nvPr>
        </p:nvSpPr>
        <p:spPr/>
        <p:txBody>
          <a:bodyPr lIns="0" tIns="0" rIns="0" bIns="0" anchor="t"/>
          <a:lstStyle/>
          <a:p>
            <a:endParaRPr lang="en-US">
              <a:latin typeface="Calibri"/>
              <a:cs typeface="Calibri"/>
            </a:endParaRPr>
          </a:p>
          <a:p>
            <a:endParaRPr lang="en-US">
              <a:cs typeface="Calibri"/>
            </a:endParaRPr>
          </a:p>
        </p:txBody>
      </p:sp>
      <p:sp>
        <p:nvSpPr>
          <p:cNvPr id="5" name="TextBox 4">
            <a:extLst>
              <a:ext uri="{FF2B5EF4-FFF2-40B4-BE49-F238E27FC236}">
                <a16:creationId xmlns:a16="http://schemas.microsoft.com/office/drawing/2014/main" id="{F47A7DD9-AAD8-E543-D08E-A694E84A2701}"/>
              </a:ext>
            </a:extLst>
          </p:cNvPr>
          <p:cNvSpPr txBox="1"/>
          <p:nvPr/>
        </p:nvSpPr>
        <p:spPr>
          <a:xfrm>
            <a:off x="4591235" y="4566489"/>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Segoe UI"/>
              </a:rPr>
              <a:t>​​</a:t>
            </a:r>
          </a:p>
          <a:p>
            <a:r>
              <a:rPr lang="en-US" sz="1200">
                <a:cs typeface="Segoe UI"/>
              </a:rPr>
              <a:t>​</a:t>
            </a:r>
          </a:p>
        </p:txBody>
      </p:sp>
      <p:graphicFrame>
        <p:nvGraphicFramePr>
          <p:cNvPr id="7" name="Table 6">
            <a:extLst>
              <a:ext uri="{FF2B5EF4-FFF2-40B4-BE49-F238E27FC236}">
                <a16:creationId xmlns:a16="http://schemas.microsoft.com/office/drawing/2014/main" id="{4A752013-E2A4-4DE6-2A9C-42D3EB63F834}"/>
              </a:ext>
            </a:extLst>
          </p:cNvPr>
          <p:cNvGraphicFramePr>
            <a:graphicFrameLocks noGrp="1"/>
          </p:cNvGraphicFramePr>
          <p:nvPr>
            <p:extLst>
              <p:ext uri="{D42A27DB-BD31-4B8C-83A1-F6EECF244321}">
                <p14:modId xmlns:p14="http://schemas.microsoft.com/office/powerpoint/2010/main" val="464750132"/>
              </p:ext>
            </p:extLst>
          </p:nvPr>
        </p:nvGraphicFramePr>
        <p:xfrm>
          <a:off x="2156627" y="1124744"/>
          <a:ext cx="7878746" cy="4460786"/>
        </p:xfrm>
        <a:graphic>
          <a:graphicData uri="http://schemas.openxmlformats.org/drawingml/2006/table">
            <a:tbl>
              <a:tblPr firstRow="1" bandRow="1">
                <a:tableStyleId>{5C22544A-7EE6-4342-B048-85BDC9FD1C3A}</a:tableStyleId>
              </a:tblPr>
              <a:tblGrid>
                <a:gridCol w="7878746">
                  <a:extLst>
                    <a:ext uri="{9D8B030D-6E8A-4147-A177-3AD203B41FA5}">
                      <a16:colId xmlns:a16="http://schemas.microsoft.com/office/drawing/2014/main" val="3981517671"/>
                    </a:ext>
                  </a:extLst>
                </a:gridCol>
              </a:tblGrid>
              <a:tr h="1048515">
                <a:tc>
                  <a:txBody>
                    <a:bodyPr/>
                    <a:lstStyle/>
                    <a:p>
                      <a:endParaRPr lang="en-US"/>
                    </a:p>
                    <a:p>
                      <a:endParaRPr lang="en-CA"/>
                    </a:p>
                    <a:p>
                      <a:endParaRPr lang="en-CA"/>
                    </a:p>
                  </a:txBody>
                  <a:tcPr/>
                </a:tc>
                <a:extLst>
                  <a:ext uri="{0D108BD9-81ED-4DB2-BD59-A6C34878D82A}">
                    <a16:rowId xmlns:a16="http://schemas.microsoft.com/office/drawing/2014/main" val="1678703315"/>
                  </a:ext>
                </a:extLst>
              </a:tr>
              <a:tr h="425231">
                <a:tc>
                  <a:txBody>
                    <a:bodyPr/>
                    <a:lstStyle/>
                    <a:p>
                      <a:pPr algn="ctr"/>
                      <a:endParaRPr lang="en-CA" b="1"/>
                    </a:p>
                  </a:txBody>
                  <a:tcPr>
                    <a:solidFill>
                      <a:srgbClr val="92D050"/>
                    </a:solidFill>
                  </a:tcPr>
                </a:tc>
                <a:extLst>
                  <a:ext uri="{0D108BD9-81ED-4DB2-BD59-A6C34878D82A}">
                    <a16:rowId xmlns:a16="http://schemas.microsoft.com/office/drawing/2014/main" val="1999426881"/>
                  </a:ext>
                </a:extLst>
              </a:tr>
              <a:tr h="425532">
                <a:tc>
                  <a:txBody>
                    <a:bodyPr/>
                    <a:lstStyle/>
                    <a:p>
                      <a:pPr marL="0" marR="0" lvl="0" indent="0" algn="ctr" rtl="0" eaLnBrk="1" fontAlgn="auto" latinLnBrk="0" hangingPunct="1">
                        <a:lnSpc>
                          <a:spcPct val="100000"/>
                        </a:lnSpc>
                        <a:spcBef>
                          <a:spcPts val="0"/>
                        </a:spcBef>
                        <a:spcAft>
                          <a:spcPts val="0"/>
                        </a:spcAft>
                        <a:buClrTx/>
                        <a:buSzTx/>
                        <a:buFontTx/>
                        <a:buNone/>
                      </a:pPr>
                      <a:r>
                        <a:rPr lang="en-US" sz="2200" b="1">
                          <a:solidFill>
                            <a:schemeClr val="tx1"/>
                          </a:solidFill>
                          <a:latin typeface="+mn-lt"/>
                          <a:cs typeface="Segoe UI"/>
                        </a:rPr>
                        <a:t>Results with Parent Unit Benchmark</a:t>
                      </a:r>
                      <a:r>
                        <a:rPr lang="en-US" sz="1800" b="1">
                          <a:solidFill>
                            <a:schemeClr val="tx1"/>
                          </a:solidFill>
                          <a:latin typeface="+mn-lt"/>
                          <a:cs typeface="Segoe UI"/>
                        </a:rPr>
                        <a:t> </a:t>
                      </a:r>
                      <a:endParaRPr lang="en-US" sz="1800" b="1" i="0" u="none" strike="noStrike" noProof="0">
                        <a:solidFill>
                          <a:schemeClr val="tx1"/>
                        </a:solidFill>
                        <a:latin typeface="+mn-lt"/>
                      </a:endParaRPr>
                    </a:p>
                  </a:txBody>
                  <a:tcPr anchor="ctr"/>
                </a:tc>
                <a:extLst>
                  <a:ext uri="{0D108BD9-81ED-4DB2-BD59-A6C34878D82A}">
                    <a16:rowId xmlns:a16="http://schemas.microsoft.com/office/drawing/2014/main" val="2349896782"/>
                  </a:ext>
                </a:extLst>
              </a:tr>
              <a:tr h="425231">
                <a:tc>
                  <a:txBody>
                    <a:bodyPr/>
                    <a:lstStyle/>
                    <a:p>
                      <a:pPr algn="ctr"/>
                      <a:r>
                        <a:rPr lang="en-US" sz="2200" b="1" kern="1200">
                          <a:solidFill>
                            <a:schemeClr val="tx1"/>
                          </a:solidFill>
                          <a:latin typeface="+mn-lt"/>
                          <a:ea typeface="+mn-ea"/>
                          <a:cs typeface="Segoe UI"/>
                        </a:rPr>
                        <a:t>Multi-level Comparison </a:t>
                      </a:r>
                      <a:endParaRPr lang="en-CA" sz="1800">
                        <a:solidFill>
                          <a:schemeClr val="tx1"/>
                        </a:solidFill>
                        <a:latin typeface="+mn-lt"/>
                      </a:endParaRPr>
                    </a:p>
                  </a:txBody>
                  <a:tcPr anchor="ctr"/>
                </a:tc>
                <a:extLst>
                  <a:ext uri="{0D108BD9-81ED-4DB2-BD59-A6C34878D82A}">
                    <a16:rowId xmlns:a16="http://schemas.microsoft.com/office/drawing/2014/main" val="200572880"/>
                  </a:ext>
                </a:extLst>
              </a:tr>
              <a:tr h="425231">
                <a:tc>
                  <a:txBody>
                    <a:bodyPr/>
                    <a:lstStyle/>
                    <a:p>
                      <a:pPr algn="ctr"/>
                      <a:r>
                        <a:rPr lang="en-US" sz="2200" b="1" kern="1200">
                          <a:solidFill>
                            <a:schemeClr val="tx1"/>
                          </a:solidFill>
                          <a:latin typeface="+mn-lt"/>
                          <a:ea typeface="+mn-ea"/>
                          <a:cs typeface="Segoe UI"/>
                        </a:rPr>
                        <a:t>Select Demographics </a:t>
                      </a:r>
                      <a:endParaRPr lang="en-CA" sz="2200" b="1" kern="1200">
                        <a:solidFill>
                          <a:schemeClr val="tx1"/>
                        </a:solidFill>
                        <a:latin typeface="+mn-lt"/>
                        <a:ea typeface="+mn-ea"/>
                        <a:cs typeface="Segoe UI"/>
                      </a:endParaRPr>
                    </a:p>
                  </a:txBody>
                  <a:tcPr anchor="ctr"/>
                </a:tc>
                <a:extLst>
                  <a:ext uri="{0D108BD9-81ED-4DB2-BD59-A6C34878D82A}">
                    <a16:rowId xmlns:a16="http://schemas.microsoft.com/office/drawing/2014/main" val="2253126860"/>
                  </a:ext>
                </a:extLst>
              </a:tr>
              <a:tr h="425231">
                <a:tc>
                  <a:txBody>
                    <a:bodyPr/>
                    <a:lstStyle/>
                    <a:p>
                      <a:pPr algn="ctr"/>
                      <a:r>
                        <a:rPr lang="en-US" sz="2200" b="1" kern="1200">
                          <a:solidFill>
                            <a:schemeClr val="tx1"/>
                          </a:solidFill>
                          <a:latin typeface="+mn-lt"/>
                          <a:ea typeface="+mn-ea"/>
                          <a:cs typeface="Segoe UI"/>
                        </a:rPr>
                        <a:t>All Demographics </a:t>
                      </a:r>
                      <a:endParaRPr lang="en-CA" sz="2200" b="1" kern="1200">
                        <a:solidFill>
                          <a:schemeClr val="tx1"/>
                        </a:solidFill>
                        <a:latin typeface="+mn-lt"/>
                        <a:ea typeface="+mn-ea"/>
                        <a:cs typeface="Segoe UI"/>
                      </a:endParaRPr>
                    </a:p>
                  </a:txBody>
                  <a:tcPr anchor="ctr"/>
                </a:tc>
                <a:extLst>
                  <a:ext uri="{0D108BD9-81ED-4DB2-BD59-A6C34878D82A}">
                    <a16:rowId xmlns:a16="http://schemas.microsoft.com/office/drawing/2014/main" val="896420659"/>
                  </a:ext>
                </a:extLst>
              </a:tr>
              <a:tr h="42523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kern="1200">
                          <a:solidFill>
                            <a:schemeClr val="tx1"/>
                          </a:solidFill>
                          <a:latin typeface="+mn-lt"/>
                          <a:ea typeface="+mn-ea"/>
                          <a:cs typeface="Segoe UI"/>
                        </a:rPr>
                        <a:t>Trend over Time​</a:t>
                      </a:r>
                    </a:p>
                  </a:txBody>
                  <a:tcPr anchor="ctr"/>
                </a:tc>
                <a:extLst>
                  <a:ext uri="{0D108BD9-81ED-4DB2-BD59-A6C34878D82A}">
                    <a16:rowId xmlns:a16="http://schemas.microsoft.com/office/drawing/2014/main" val="828941063"/>
                  </a:ext>
                </a:extLst>
              </a:tr>
              <a:tr h="425532">
                <a:tc>
                  <a:txBody>
                    <a:bodyPr/>
                    <a:lstStyle/>
                    <a:p>
                      <a:pPr marL="0" marR="0" lvl="0" indent="0" algn="ctr" rtl="0" eaLnBrk="1" fontAlgn="auto" latinLnBrk="0" hangingPunct="1">
                        <a:lnSpc>
                          <a:spcPct val="100000"/>
                        </a:lnSpc>
                        <a:spcBef>
                          <a:spcPts val="0"/>
                        </a:spcBef>
                        <a:spcAft>
                          <a:spcPts val="0"/>
                        </a:spcAft>
                        <a:buClrTx/>
                        <a:buSzTx/>
                        <a:buFontTx/>
                        <a:buNone/>
                      </a:pPr>
                      <a:r>
                        <a:rPr lang="en-US" sz="2200" b="1" kern="1200">
                          <a:solidFill>
                            <a:schemeClr val="tx1"/>
                          </a:solidFill>
                          <a:latin typeface="+mn-lt"/>
                          <a:ea typeface="+mn-ea"/>
                          <a:cs typeface="Segoe UI"/>
                        </a:rPr>
                        <a:t>Interdepartmental Comparison</a:t>
                      </a:r>
                      <a:endParaRPr lang="en-US" sz="1800" b="1" i="0" u="none" strike="noStrike" noProof="0">
                        <a:solidFill>
                          <a:schemeClr val="tx1"/>
                        </a:solidFill>
                        <a:latin typeface="+mn-lt"/>
                      </a:endParaRPr>
                    </a:p>
                  </a:txBody>
                  <a:tcPr anchor="ctr"/>
                </a:tc>
                <a:extLst>
                  <a:ext uri="{0D108BD9-81ED-4DB2-BD59-A6C34878D82A}">
                    <a16:rowId xmlns:a16="http://schemas.microsoft.com/office/drawing/2014/main" val="3130172365"/>
                  </a:ext>
                </a:extLst>
              </a:tr>
              <a:tr h="425231">
                <a:tc>
                  <a:txBody>
                    <a:bodyPr/>
                    <a:lstStyle/>
                    <a:p>
                      <a:pPr marL="0" marR="0" lvl="0" indent="0" algn="ctr" rtl="0" eaLnBrk="1" fontAlgn="auto" latinLnBrk="0" hangingPunct="1">
                        <a:lnSpc>
                          <a:spcPct val="100000"/>
                        </a:lnSpc>
                        <a:spcBef>
                          <a:spcPts val="0"/>
                        </a:spcBef>
                        <a:spcAft>
                          <a:spcPts val="0"/>
                        </a:spcAft>
                        <a:buClrTx/>
                        <a:buSzTx/>
                        <a:buFontTx/>
                        <a:buNone/>
                      </a:pPr>
                      <a:r>
                        <a:rPr lang="en-US" sz="2200" b="1" kern="1200">
                          <a:solidFill>
                            <a:schemeClr val="tx1"/>
                          </a:solidFill>
                          <a:latin typeface="+mn-lt"/>
                          <a:ea typeface="+mn-ea"/>
                          <a:cs typeface="Segoe UI"/>
                        </a:rPr>
                        <a:t>Intradepartmental Comparison </a:t>
                      </a:r>
                      <a:endParaRPr lang="en-US" sz="1800" b="1">
                        <a:solidFill>
                          <a:schemeClr val="tx1"/>
                        </a:solidFill>
                        <a:latin typeface="+mn-lt"/>
                        <a:cs typeface="Segoe UI"/>
                      </a:endParaRPr>
                    </a:p>
                  </a:txBody>
                  <a:tcPr anchor="ctr"/>
                </a:tc>
                <a:extLst>
                  <a:ext uri="{0D108BD9-81ED-4DB2-BD59-A6C34878D82A}">
                    <a16:rowId xmlns:a16="http://schemas.microsoft.com/office/drawing/2014/main" val="4117824020"/>
                  </a:ext>
                </a:extLst>
              </a:tr>
            </a:tbl>
          </a:graphicData>
        </a:graphic>
      </p:graphicFrame>
      <p:pic>
        <p:nvPicPr>
          <p:cNvPr id="9" name="Graphic 8" descr="Folder Search with solid fill">
            <a:extLst>
              <a:ext uri="{FF2B5EF4-FFF2-40B4-BE49-F238E27FC236}">
                <a16:creationId xmlns:a16="http://schemas.microsoft.com/office/drawing/2014/main" id="{1B87B1ED-AA90-0556-EE0D-6CBA85194A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05635" y="1124744"/>
            <a:ext cx="914400" cy="914400"/>
          </a:xfrm>
          <a:prstGeom prst="rect">
            <a:avLst/>
          </a:prstGeom>
        </p:spPr>
      </p:pic>
      <p:pic>
        <p:nvPicPr>
          <p:cNvPr id="11" name="Graphic 10" descr="Bar chart with solid fill">
            <a:extLst>
              <a:ext uri="{FF2B5EF4-FFF2-40B4-BE49-F238E27FC236}">
                <a16:creationId xmlns:a16="http://schemas.microsoft.com/office/drawing/2014/main" id="{33D0D659-83A5-0770-AE24-1B04EEFEC3B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13468" y="1124744"/>
            <a:ext cx="914400" cy="914400"/>
          </a:xfrm>
          <a:prstGeom prst="rect">
            <a:avLst/>
          </a:prstGeom>
        </p:spPr>
      </p:pic>
      <p:pic>
        <p:nvPicPr>
          <p:cNvPr id="13" name="Graphic 12" descr="Bar chart with solid fill">
            <a:extLst>
              <a:ext uri="{FF2B5EF4-FFF2-40B4-BE49-F238E27FC236}">
                <a16:creationId xmlns:a16="http://schemas.microsoft.com/office/drawing/2014/main" id="{0A0BF6C3-08DD-DC90-A0F9-FA7D60630E5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2054" y="1124744"/>
            <a:ext cx="914400" cy="914400"/>
          </a:xfrm>
          <a:prstGeom prst="rect">
            <a:avLst/>
          </a:prstGeom>
        </p:spPr>
      </p:pic>
    </p:spTree>
    <p:extLst>
      <p:ext uri="{BB962C8B-B14F-4D97-AF65-F5344CB8AC3E}">
        <p14:creationId xmlns:p14="http://schemas.microsoft.com/office/powerpoint/2010/main" val="70980110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8</a:t>
            </a:fld>
            <a:endParaRPr lang="en-CA"/>
          </a:p>
        </p:txBody>
      </p:sp>
      <p:sp>
        <p:nvSpPr>
          <p:cNvPr id="3" name="Text Placeholder 2"/>
          <p:cNvSpPr>
            <a:spLocks noGrp="1"/>
          </p:cNvSpPr>
          <p:nvPr>
            <p:ph type="body" sz="quarter" idx="11"/>
          </p:nvPr>
        </p:nvSpPr>
        <p:spPr>
          <a:xfrm>
            <a:off x="34586" y="326049"/>
            <a:ext cx="12122827" cy="658891"/>
          </a:xfrm>
        </p:spPr>
        <p:txBody>
          <a:bodyPr lIns="0" tIns="0" rIns="0" bIns="0" anchor="t">
            <a:normAutofit/>
          </a:bodyPr>
          <a:lstStyle/>
          <a:p>
            <a:r>
              <a:rPr lang="en-US">
                <a:latin typeface="Calibri"/>
                <a:cs typeface="Calibri"/>
              </a:rPr>
              <a:t>Key Results – Results with Parent Unit Benchmark (CRA compared to Public Service)</a:t>
            </a:r>
            <a:endParaRPr lang="en-US">
              <a:cs typeface="Calibri" panose="020F0502020204030204" pitchFamily="34" charset="0"/>
            </a:endParaRPr>
          </a:p>
          <a:p>
            <a:endParaRPr lang="en-US">
              <a:latin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12" name="TextBox 11">
            <a:extLst>
              <a:ext uri="{FF2B5EF4-FFF2-40B4-BE49-F238E27FC236}">
                <a16:creationId xmlns:a16="http://schemas.microsoft.com/office/drawing/2014/main" id="{B036B99E-20E9-AE63-A0B6-2FC8FD574CE2}"/>
              </a:ext>
            </a:extLst>
          </p:cNvPr>
          <p:cNvSpPr txBox="1"/>
          <p:nvPr/>
        </p:nvSpPr>
        <p:spPr>
          <a:xfrm>
            <a:off x="7843543" y="990089"/>
            <a:ext cx="4349281" cy="5283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a:cs typeface="Calibri"/>
              </a:rPr>
              <a:t>Graph explanation</a:t>
            </a:r>
            <a:endParaRPr lang="en-US">
              <a:ea typeface="Calibri"/>
              <a:cs typeface="Calibri"/>
            </a:endParaRPr>
          </a:p>
          <a:p>
            <a:pPr>
              <a:spcAft>
                <a:spcPts val="800"/>
              </a:spcAft>
            </a:pPr>
            <a:r>
              <a:rPr lang="en-US">
                <a:ea typeface="Calibri"/>
                <a:cs typeface="Calibri"/>
              </a:rPr>
              <a:t>The graph displays a comparison of CRA scores with the public service average across 11 psychosocial factors in 2022. CRA’s results are shown in a heat map format with green highlighting strengths and orange indicating areas for improvement, while the grey line represents the public service average trendline for reference.</a:t>
            </a:r>
          </a:p>
          <a:p>
            <a:pPr>
              <a:spcBef>
                <a:spcPts val="800"/>
              </a:spcBef>
              <a:spcAft>
                <a:spcPts val="800"/>
              </a:spcAft>
            </a:pPr>
            <a:r>
              <a:rPr lang="en-US" u="sng">
                <a:ea typeface="Calibri"/>
                <a:cs typeface="Calibri"/>
              </a:rPr>
              <a:t>Analysis</a:t>
            </a:r>
            <a:br>
              <a:rPr lang="en-US">
                <a:ea typeface="Calibri"/>
                <a:cs typeface="Calibri"/>
              </a:rPr>
            </a:br>
            <a:r>
              <a:rPr lang="en-US">
                <a:ea typeface="Calibri"/>
                <a:cs typeface="Calibri"/>
              </a:rPr>
              <a:t>CRA significantly outscores the public service average (i.e., between 4 and 9 percentage points higher) on all 11 factors by at least four percentage points. Like the public service, CRA scores highest on Clear Leadership and Expectations and Civility and Respect, and lowest on Workload Management.</a:t>
            </a:r>
            <a:endParaRPr lang="en-US">
              <a:highlight>
                <a:srgbClr val="FFFF00"/>
              </a:highlight>
              <a:ea typeface="Calibri"/>
              <a:cs typeface="Calibri"/>
            </a:endParaRPr>
          </a:p>
        </p:txBody>
      </p:sp>
      <p:pic>
        <p:nvPicPr>
          <p:cNvPr id="7" name="Picture 6">
            <a:extLst>
              <a:ext uri="{FF2B5EF4-FFF2-40B4-BE49-F238E27FC236}">
                <a16:creationId xmlns:a16="http://schemas.microsoft.com/office/drawing/2014/main" id="{25A1C250-0EC6-274E-A03E-DFAF19092F32}"/>
              </a:ext>
            </a:extLst>
          </p:cNvPr>
          <p:cNvPicPr>
            <a:picLocks noChangeAspect="1"/>
          </p:cNvPicPr>
          <p:nvPr/>
        </p:nvPicPr>
        <p:blipFill>
          <a:blip r:embed="rId3"/>
          <a:stretch>
            <a:fillRect/>
          </a:stretch>
        </p:blipFill>
        <p:spPr>
          <a:xfrm>
            <a:off x="0" y="984940"/>
            <a:ext cx="7802107" cy="5390230"/>
          </a:xfrm>
          <a:prstGeom prst="rect">
            <a:avLst/>
          </a:prstGeom>
        </p:spPr>
      </p:pic>
    </p:spTree>
    <p:extLst>
      <p:ext uri="{BB962C8B-B14F-4D97-AF65-F5344CB8AC3E}">
        <p14:creationId xmlns:p14="http://schemas.microsoft.com/office/powerpoint/2010/main" val="227319649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9</a:t>
            </a:fld>
            <a:endParaRPr lang="en-CA"/>
          </a:p>
        </p:txBody>
      </p:sp>
      <p:sp>
        <p:nvSpPr>
          <p:cNvPr id="3" name="Text Placeholder 2"/>
          <p:cNvSpPr>
            <a:spLocks noGrp="1"/>
          </p:cNvSpPr>
          <p:nvPr>
            <p:ph type="body" sz="quarter" idx="11"/>
          </p:nvPr>
        </p:nvSpPr>
        <p:spPr>
          <a:xfrm>
            <a:off x="0" y="285651"/>
            <a:ext cx="12404875" cy="658891"/>
          </a:xfrm>
        </p:spPr>
        <p:txBody>
          <a:bodyPr lIns="0" tIns="0" rIns="0" bIns="0" anchor="t">
            <a:normAutofit fontScale="92500" lnSpcReduction="20000"/>
          </a:bodyPr>
          <a:lstStyle/>
          <a:p>
            <a:r>
              <a:rPr lang="en-US" sz="2700">
                <a:latin typeface="Calibri"/>
                <a:cs typeface="Calibri"/>
              </a:rPr>
              <a:t>Key Results – Results with Parent Unit Benchmark (Shift workers at CRA compared to Public Service)</a:t>
            </a:r>
            <a:endParaRPr lang="en-US" sz="2700">
              <a:cs typeface="Calibri" panose="020F0502020204030204" pitchFamily="34" charset="0"/>
            </a:endParaRPr>
          </a:p>
          <a:p>
            <a:endParaRPr lang="en-US">
              <a:latin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12" name="TextBox 11">
            <a:extLst>
              <a:ext uri="{FF2B5EF4-FFF2-40B4-BE49-F238E27FC236}">
                <a16:creationId xmlns:a16="http://schemas.microsoft.com/office/drawing/2014/main" id="{B036B99E-20E9-AE63-A0B6-2FC8FD574CE2}"/>
              </a:ext>
            </a:extLst>
          </p:cNvPr>
          <p:cNvSpPr txBox="1"/>
          <p:nvPr/>
        </p:nvSpPr>
        <p:spPr>
          <a:xfrm>
            <a:off x="7843543" y="990089"/>
            <a:ext cx="4349281" cy="55604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a:cs typeface="Calibri"/>
              </a:rPr>
              <a:t>Graph explanation</a:t>
            </a:r>
            <a:endParaRPr lang="en-US">
              <a:ea typeface="Calibri"/>
              <a:cs typeface="Calibri"/>
            </a:endParaRPr>
          </a:p>
          <a:p>
            <a:pPr>
              <a:spcAft>
                <a:spcPts val="800"/>
              </a:spcAft>
            </a:pPr>
            <a:r>
              <a:rPr lang="en-US">
                <a:ea typeface="Calibri"/>
                <a:cs typeface="Calibri"/>
              </a:rPr>
              <a:t>The graph displays a comparison of shift workers at CRA compared to shift workers in the public service across 11 psychosocial factors in 2022. CRA’s results are shown in a heat map format with green highlighting strengths and yellow indicating areas for improvement, while the grey line represents the public service average trendline for reference.</a:t>
            </a:r>
          </a:p>
          <a:p>
            <a:pPr>
              <a:spcBef>
                <a:spcPts val="800"/>
              </a:spcBef>
              <a:spcAft>
                <a:spcPts val="800"/>
              </a:spcAft>
            </a:pPr>
            <a:r>
              <a:rPr lang="en-US" u="sng">
                <a:ea typeface="Calibri"/>
                <a:cs typeface="Calibri"/>
              </a:rPr>
              <a:t>Analysis</a:t>
            </a:r>
            <a:br>
              <a:rPr lang="en-US">
                <a:ea typeface="Calibri"/>
                <a:cs typeface="Calibri"/>
              </a:rPr>
            </a:br>
            <a:r>
              <a:rPr lang="en-US">
                <a:ea typeface="Calibri"/>
                <a:cs typeface="Calibri"/>
              </a:rPr>
              <a:t>Scores for shift workers are much higher at CRA than on average across the public service for all 11 factors, by 12 percentage points (pp) and more. Gaps are especially pronounced for Organizational Culture (over 21 pp), Psychological Protection and Protection of Physical Safety (both over 19 pp).</a:t>
            </a:r>
            <a:endParaRPr lang="en-US">
              <a:highlight>
                <a:srgbClr val="FFFF00"/>
              </a:highlight>
              <a:ea typeface="Calibri"/>
              <a:cs typeface="Calibri"/>
            </a:endParaRPr>
          </a:p>
        </p:txBody>
      </p:sp>
      <p:pic>
        <p:nvPicPr>
          <p:cNvPr id="6" name="Picture 5">
            <a:extLst>
              <a:ext uri="{FF2B5EF4-FFF2-40B4-BE49-F238E27FC236}">
                <a16:creationId xmlns:a16="http://schemas.microsoft.com/office/drawing/2014/main" id="{B60AA95B-5E94-DEEB-DCB8-FD72BBAE946C}"/>
              </a:ext>
            </a:extLst>
          </p:cNvPr>
          <p:cNvPicPr>
            <a:picLocks noChangeAspect="1"/>
          </p:cNvPicPr>
          <p:nvPr/>
        </p:nvPicPr>
        <p:blipFill>
          <a:blip r:embed="rId3"/>
          <a:stretch>
            <a:fillRect/>
          </a:stretch>
        </p:blipFill>
        <p:spPr>
          <a:xfrm>
            <a:off x="0" y="990089"/>
            <a:ext cx="7802107" cy="5198822"/>
          </a:xfrm>
          <a:prstGeom prst="rect">
            <a:avLst/>
          </a:prstGeom>
        </p:spPr>
      </p:pic>
    </p:spTree>
    <p:extLst>
      <p:ext uri="{BB962C8B-B14F-4D97-AF65-F5344CB8AC3E}">
        <p14:creationId xmlns:p14="http://schemas.microsoft.com/office/powerpoint/2010/main" val="63813958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smtClean="0"/>
              <a:pPr/>
              <a:t>10</a:t>
            </a:fld>
            <a:endParaRPr lang="en-CA"/>
          </a:p>
        </p:txBody>
      </p:sp>
      <p:sp>
        <p:nvSpPr>
          <p:cNvPr id="3" name="Text Placeholder 2"/>
          <p:cNvSpPr>
            <a:spLocks noGrp="1"/>
          </p:cNvSpPr>
          <p:nvPr>
            <p:ph type="body" sz="quarter" idx="11"/>
          </p:nvPr>
        </p:nvSpPr>
        <p:spPr>
          <a:xfrm>
            <a:off x="85460" y="106333"/>
            <a:ext cx="12185886" cy="593198"/>
          </a:xfrm>
        </p:spPr>
        <p:txBody>
          <a:bodyPr lIns="0" tIns="0" rIns="0" bIns="0" anchor="t">
            <a:noAutofit/>
          </a:bodyPr>
          <a:lstStyle/>
          <a:p>
            <a:pPr>
              <a:spcBef>
                <a:spcPts val="0"/>
              </a:spcBef>
            </a:pPr>
            <a:r>
              <a:rPr lang="en-US" sz="2500">
                <a:latin typeface="Calibri"/>
                <a:cs typeface="Calibri"/>
              </a:rPr>
              <a:t>Key Results – Select Demographics (comparing shift workers and </a:t>
            </a:r>
            <a:endParaRPr lang="en-US" sz="2500">
              <a:cs typeface="Calibri"/>
            </a:endParaRPr>
          </a:p>
          <a:p>
            <a:pPr>
              <a:spcBef>
                <a:spcPts val="0"/>
              </a:spcBef>
            </a:pPr>
            <a:r>
              <a:rPr lang="en-US" sz="2500">
                <a:latin typeface="Calibri"/>
                <a:cs typeface="Calibri"/>
              </a:rPr>
              <a:t>non-shift workers within CRA)</a:t>
            </a:r>
            <a:endParaRPr lang="en-US" sz="2500">
              <a:ea typeface="Calibri"/>
              <a:cs typeface="Calibri"/>
            </a:endParaRPr>
          </a:p>
        </p:txBody>
      </p:sp>
      <p:sp>
        <p:nvSpPr>
          <p:cNvPr id="9" name="TextBox 8">
            <a:extLst>
              <a:ext uri="{FF2B5EF4-FFF2-40B4-BE49-F238E27FC236}">
                <a16:creationId xmlns:a16="http://schemas.microsoft.com/office/drawing/2014/main" id="{FCE920EC-E67E-01CB-8DBF-C2DA21727169}"/>
              </a:ext>
            </a:extLst>
          </p:cNvPr>
          <p:cNvSpPr txBox="1"/>
          <p:nvPr/>
        </p:nvSpPr>
        <p:spPr>
          <a:xfrm>
            <a:off x="7685314" y="1041534"/>
            <a:ext cx="4449021" cy="41319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50" u="sng">
                <a:cs typeface="Calibri"/>
              </a:rPr>
              <a:t>Graph Explanation</a:t>
            </a:r>
            <a:endParaRPr lang="en-US" sz="1750">
              <a:cs typeface="Calibri"/>
            </a:endParaRPr>
          </a:p>
          <a:p>
            <a:r>
              <a:rPr lang="en-US" sz="1750">
                <a:cs typeface="Calibri"/>
              </a:rPr>
              <a:t>The graph displays a comparison between CRA employees that are shift workers and non-shift workers for the 11 psychosocial factors in 2022. Shift worker scores are reflected in dark blue and non-shift worker scores in light blue.</a:t>
            </a:r>
          </a:p>
          <a:p>
            <a:endParaRPr lang="en-US" sz="1750" u="sng">
              <a:cs typeface="Calibri"/>
            </a:endParaRPr>
          </a:p>
          <a:p>
            <a:r>
              <a:rPr lang="en-US" sz="1750" u="sng">
                <a:cs typeface="Calibri"/>
              </a:rPr>
              <a:t>Analysis</a:t>
            </a:r>
          </a:p>
          <a:p>
            <a:r>
              <a:rPr lang="en-US" sz="1750">
                <a:cs typeface="Calibri"/>
              </a:rPr>
              <a:t>Shift workers score higher than non-shift workers on all the factors, though mostly by a relatively small margin (i.e., 3 percentage points or less). The difference in scores is more pronounced for Organizational Culture, Workload Management, Psychological Protection and Growth and Development.</a:t>
            </a:r>
          </a:p>
        </p:txBody>
      </p:sp>
      <p:pic>
        <p:nvPicPr>
          <p:cNvPr id="4" name="Picture 3" descr="A screenshot of a computer screen&#10;&#10;Description automatically generated">
            <a:extLst>
              <a:ext uri="{FF2B5EF4-FFF2-40B4-BE49-F238E27FC236}">
                <a16:creationId xmlns:a16="http://schemas.microsoft.com/office/drawing/2014/main" id="{C452113F-357D-DFB8-8AF1-A67AAEAA135D}"/>
              </a:ext>
            </a:extLst>
          </p:cNvPr>
          <p:cNvPicPr>
            <a:picLocks noChangeAspect="1"/>
          </p:cNvPicPr>
          <p:nvPr/>
        </p:nvPicPr>
        <p:blipFill>
          <a:blip r:embed="rId3"/>
          <a:stretch>
            <a:fillRect/>
          </a:stretch>
        </p:blipFill>
        <p:spPr>
          <a:xfrm>
            <a:off x="-3103" y="1045307"/>
            <a:ext cx="7772745" cy="5128847"/>
          </a:xfrm>
          <a:prstGeom prst="rect">
            <a:avLst/>
          </a:prstGeom>
        </p:spPr>
      </p:pic>
    </p:spTree>
    <p:extLst>
      <p:ext uri="{BB962C8B-B14F-4D97-AF65-F5344CB8AC3E}">
        <p14:creationId xmlns:p14="http://schemas.microsoft.com/office/powerpoint/2010/main" val="34905393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11</a:t>
            </a:fld>
            <a:endParaRPr lang="en-CA"/>
          </a:p>
        </p:txBody>
      </p:sp>
      <p:sp>
        <p:nvSpPr>
          <p:cNvPr id="3" name="Text Placeholder 2"/>
          <p:cNvSpPr>
            <a:spLocks noGrp="1"/>
          </p:cNvSpPr>
          <p:nvPr>
            <p:ph type="body" sz="quarter" idx="11"/>
          </p:nvPr>
        </p:nvSpPr>
        <p:spPr>
          <a:xfrm>
            <a:off x="39757" y="327467"/>
            <a:ext cx="12152244" cy="729787"/>
          </a:xfrm>
        </p:spPr>
        <p:txBody>
          <a:bodyPr lIns="0" tIns="0" rIns="0" bIns="0" anchor="t">
            <a:noAutofit/>
          </a:bodyPr>
          <a:lstStyle/>
          <a:p>
            <a:r>
              <a:rPr lang="en-US" sz="2750">
                <a:latin typeface="Calibri"/>
                <a:cs typeface="Calibri"/>
              </a:rPr>
              <a:t>Key Results – Multi-level Comparison (New Brunswick TSO compared to levels above)</a:t>
            </a:r>
            <a:endParaRPr lang="en-US" sz="2750">
              <a:latin typeface="Calibri"/>
              <a:ea typeface="Calibri"/>
              <a:cs typeface="Calibri"/>
            </a:endParaRPr>
          </a:p>
        </p:txBody>
      </p:sp>
      <p:sp>
        <p:nvSpPr>
          <p:cNvPr id="4" name="Content Placeholder 3"/>
          <p:cNvSpPr>
            <a:spLocks noGrp="1"/>
          </p:cNvSpPr>
          <p:nvPr>
            <p:ph idx="10"/>
          </p:nvPr>
        </p:nvSpPr>
        <p:spPr>
          <a:xfrm>
            <a:off x="2310210" y="1124744"/>
            <a:ext cx="7571580" cy="5293146"/>
          </a:xfrm>
        </p:spPr>
        <p:txBody>
          <a:bodyPr lIns="0" tIns="0" rIns="0" bIns="0" anchor="t"/>
          <a:lstStyle/>
          <a:p>
            <a:endParaRPr lang="en-US"/>
          </a:p>
          <a:p>
            <a:endParaRPr lang="en-US"/>
          </a:p>
        </p:txBody>
      </p:sp>
      <p:sp>
        <p:nvSpPr>
          <p:cNvPr id="8" name="TextBox 7">
            <a:extLst>
              <a:ext uri="{FF2B5EF4-FFF2-40B4-BE49-F238E27FC236}">
                <a16:creationId xmlns:a16="http://schemas.microsoft.com/office/drawing/2014/main" id="{07576A27-D291-023F-6610-5CE945B702DD}"/>
              </a:ext>
            </a:extLst>
          </p:cNvPr>
          <p:cNvSpPr txBox="1"/>
          <p:nvPr/>
        </p:nvSpPr>
        <p:spPr>
          <a:xfrm>
            <a:off x="7815773" y="1035870"/>
            <a:ext cx="4383496" cy="62632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a:cs typeface="Calibri"/>
              </a:rPr>
              <a:t>Graph Explanation</a:t>
            </a:r>
            <a:endParaRPr lang="en-US">
              <a:cs typeface="Calibri"/>
            </a:endParaRPr>
          </a:p>
          <a:p>
            <a:pPr>
              <a:spcAft>
                <a:spcPts val="600"/>
              </a:spcAft>
            </a:pPr>
            <a:r>
              <a:rPr lang="en-US">
                <a:cs typeface="Calibri"/>
              </a:rPr>
              <a:t>The graph displays a comparison across a range of levels, from the public service to the New Brunswick TSO, for the 11 psychosocial factors in 2022. The bars correspond with headings at the top of the graphic (i.e., public service in grey, CRA in navy, Atlantic Region in brown, and New Brunswick TSO in green).</a:t>
            </a:r>
            <a:endParaRPr lang="en-US"/>
          </a:p>
          <a:p>
            <a:endParaRPr lang="en-US" u="sng">
              <a:cs typeface="Calibri"/>
            </a:endParaRPr>
          </a:p>
          <a:p>
            <a:r>
              <a:rPr lang="en-US" u="sng">
                <a:cs typeface="Calibri"/>
              </a:rPr>
              <a:t>Analysis</a:t>
            </a:r>
            <a:endParaRPr lang="en-US">
              <a:cs typeface="Calibri"/>
            </a:endParaRPr>
          </a:p>
          <a:p>
            <a:r>
              <a:rPr lang="en-US">
                <a:cs typeface="Calibri"/>
              </a:rPr>
              <a:t>New Brunswick TSO and the Atlantic Region have similar scores, which are higher on all 11 factors than the other three levels. CRA and the Regions also have similar scores, which in turn are higher than the public service average on all 11 factors. The gaps between the Atlantic Region and the rest of CRA is most pronounced for Organizational Culture. </a:t>
            </a:r>
            <a:endParaRPr lang="en-US" u="sng">
              <a:cs typeface="Calibri"/>
            </a:endParaRPr>
          </a:p>
          <a:p>
            <a:endParaRPr lang="en-US">
              <a:cs typeface="Calibri"/>
            </a:endParaRPr>
          </a:p>
          <a:p>
            <a:endParaRPr lang="en-US">
              <a:cs typeface="Calibri"/>
            </a:endParaRPr>
          </a:p>
        </p:txBody>
      </p:sp>
      <p:pic>
        <p:nvPicPr>
          <p:cNvPr id="7" name="Picture 6">
            <a:extLst>
              <a:ext uri="{FF2B5EF4-FFF2-40B4-BE49-F238E27FC236}">
                <a16:creationId xmlns:a16="http://schemas.microsoft.com/office/drawing/2014/main" id="{9AAC9B81-3623-1BFA-BC05-4667A613563B}"/>
              </a:ext>
            </a:extLst>
          </p:cNvPr>
          <p:cNvPicPr>
            <a:picLocks noChangeAspect="1"/>
          </p:cNvPicPr>
          <p:nvPr/>
        </p:nvPicPr>
        <p:blipFill>
          <a:blip r:embed="rId3"/>
          <a:stretch>
            <a:fillRect/>
          </a:stretch>
        </p:blipFill>
        <p:spPr>
          <a:xfrm>
            <a:off x="-7269" y="1035870"/>
            <a:ext cx="7815244" cy="5204991"/>
          </a:xfrm>
          <a:prstGeom prst="rect">
            <a:avLst/>
          </a:prstGeom>
        </p:spPr>
      </p:pic>
    </p:spTree>
    <p:extLst>
      <p:ext uri="{BB962C8B-B14F-4D97-AF65-F5344CB8AC3E}">
        <p14:creationId xmlns:p14="http://schemas.microsoft.com/office/powerpoint/2010/main" val="753412399"/>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smtClean="0"/>
              <a:pPr/>
              <a:t>12</a:t>
            </a:fld>
            <a:endParaRPr lang="en-CA"/>
          </a:p>
        </p:txBody>
      </p:sp>
      <p:sp>
        <p:nvSpPr>
          <p:cNvPr id="3" name="Text Placeholder 2"/>
          <p:cNvSpPr>
            <a:spLocks noGrp="1"/>
          </p:cNvSpPr>
          <p:nvPr>
            <p:ph type="body" sz="quarter" idx="11"/>
          </p:nvPr>
        </p:nvSpPr>
        <p:spPr>
          <a:xfrm>
            <a:off x="46383" y="331025"/>
            <a:ext cx="12264040" cy="593198"/>
          </a:xfrm>
        </p:spPr>
        <p:txBody>
          <a:bodyPr lIns="0" tIns="0" rIns="0" bIns="0" anchor="t">
            <a:normAutofit/>
          </a:bodyPr>
          <a:lstStyle/>
          <a:p>
            <a:pPr>
              <a:spcBef>
                <a:spcPts val="0"/>
              </a:spcBef>
            </a:pPr>
            <a:r>
              <a:rPr lang="en-US">
                <a:latin typeface="Calibri"/>
                <a:cs typeface="Calibri"/>
              </a:rPr>
              <a:t>Key Results – Select Demographics (comparing Employment types within CRA)</a:t>
            </a:r>
            <a:endParaRPr lang="en-US">
              <a:ea typeface="Calibri"/>
              <a:cs typeface="Calibri"/>
            </a:endParaRPr>
          </a:p>
        </p:txBody>
      </p:sp>
      <p:sp>
        <p:nvSpPr>
          <p:cNvPr id="9" name="TextBox 8">
            <a:extLst>
              <a:ext uri="{FF2B5EF4-FFF2-40B4-BE49-F238E27FC236}">
                <a16:creationId xmlns:a16="http://schemas.microsoft.com/office/drawing/2014/main" id="{FCE920EC-E67E-01CB-8DBF-C2DA21727169}"/>
              </a:ext>
            </a:extLst>
          </p:cNvPr>
          <p:cNvSpPr txBox="1"/>
          <p:nvPr/>
        </p:nvSpPr>
        <p:spPr>
          <a:xfrm>
            <a:off x="7685314" y="1041534"/>
            <a:ext cx="4498992" cy="51321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50" u="sng">
                <a:cs typeface="Calibri"/>
              </a:rPr>
              <a:t>Graph Explanation</a:t>
            </a:r>
            <a:endParaRPr lang="en-US" sz="1750">
              <a:cs typeface="Calibri"/>
            </a:endParaRPr>
          </a:p>
          <a:p>
            <a:r>
              <a:rPr lang="en-US" sz="1750">
                <a:cs typeface="Calibri"/>
              </a:rPr>
              <a:t>The graph displays a comparison based on employment type of CRA employees for the 11 psychosocial factors in 2022. Indeterminate scores are reflected in brown, seasonal scores are in light blue, term scores are in green, casual scores are in grey, and student scores are in dark blue.</a:t>
            </a:r>
          </a:p>
          <a:p>
            <a:endParaRPr lang="en-US" sz="1750" u="sng">
              <a:cs typeface="Calibri"/>
            </a:endParaRPr>
          </a:p>
          <a:p>
            <a:r>
              <a:rPr lang="en-US" sz="1700" u="sng">
                <a:cs typeface="Calibri"/>
              </a:rPr>
              <a:t>Analysis</a:t>
            </a:r>
          </a:p>
          <a:p>
            <a:r>
              <a:rPr lang="en-US" sz="1700">
                <a:cs typeface="Calibri"/>
              </a:rPr>
              <a:t>Indeterminate employees score lowest on all factors and students score highest on most factors (9 out of 11). Seasonal employees score highest on Growth and Development and Balance. While seasonal employees generally score higher than term employees, the latter have slightly higher scores on Psychological Support, Civility and Respect, Workload Management and Protection of Physical Safety.</a:t>
            </a:r>
          </a:p>
        </p:txBody>
      </p:sp>
      <p:pic>
        <p:nvPicPr>
          <p:cNvPr id="5" name="Picture 4">
            <a:extLst>
              <a:ext uri="{FF2B5EF4-FFF2-40B4-BE49-F238E27FC236}">
                <a16:creationId xmlns:a16="http://schemas.microsoft.com/office/drawing/2014/main" id="{5C47AD8F-EE6A-85F4-A6E3-3A6292F32D5C}"/>
              </a:ext>
            </a:extLst>
          </p:cNvPr>
          <p:cNvPicPr>
            <a:picLocks noChangeAspect="1"/>
          </p:cNvPicPr>
          <p:nvPr/>
        </p:nvPicPr>
        <p:blipFill>
          <a:blip r:embed="rId3"/>
          <a:stretch>
            <a:fillRect/>
          </a:stretch>
        </p:blipFill>
        <p:spPr>
          <a:xfrm>
            <a:off x="0" y="1041534"/>
            <a:ext cx="7753972" cy="5138545"/>
          </a:xfrm>
          <a:prstGeom prst="rect">
            <a:avLst/>
          </a:prstGeom>
        </p:spPr>
      </p:pic>
    </p:spTree>
    <p:extLst>
      <p:ext uri="{BB962C8B-B14F-4D97-AF65-F5344CB8AC3E}">
        <p14:creationId xmlns:p14="http://schemas.microsoft.com/office/powerpoint/2010/main" val="3478649016"/>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13</a:t>
            </a:fld>
            <a:endParaRPr lang="en-CA"/>
          </a:p>
        </p:txBody>
      </p:sp>
      <p:sp>
        <p:nvSpPr>
          <p:cNvPr id="3" name="Text Placeholder 2"/>
          <p:cNvSpPr>
            <a:spLocks noGrp="1"/>
          </p:cNvSpPr>
          <p:nvPr>
            <p:ph type="body" sz="quarter" idx="11"/>
          </p:nvPr>
        </p:nvSpPr>
        <p:spPr>
          <a:xfrm>
            <a:off x="39756" y="330288"/>
            <a:ext cx="12215592" cy="658891"/>
          </a:xfrm>
        </p:spPr>
        <p:txBody>
          <a:bodyPr lIns="0" tIns="0" rIns="0" bIns="0" anchor="t">
            <a:normAutofit/>
          </a:bodyPr>
          <a:lstStyle/>
          <a:p>
            <a:r>
              <a:rPr lang="en-US">
                <a:latin typeface="Calibri"/>
                <a:cs typeface="Calibri"/>
              </a:rPr>
              <a:t>Key Results – All Demographics (comparing Racial groups within CRA)</a:t>
            </a:r>
            <a:endParaRPr lang="en-US">
              <a:cs typeface="Calibri" panose="020F0502020204030204" pitchFamily="34" charset="0"/>
            </a:endParaRPr>
          </a:p>
          <a:p>
            <a:endParaRPr lang="en-US">
              <a:latin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12" name="TextBox 11">
            <a:extLst>
              <a:ext uri="{FF2B5EF4-FFF2-40B4-BE49-F238E27FC236}">
                <a16:creationId xmlns:a16="http://schemas.microsoft.com/office/drawing/2014/main" id="{B036B99E-20E9-AE63-A0B6-2FC8FD574CE2}"/>
              </a:ext>
            </a:extLst>
          </p:cNvPr>
          <p:cNvSpPr txBox="1"/>
          <p:nvPr/>
        </p:nvSpPr>
        <p:spPr>
          <a:xfrm>
            <a:off x="7696200" y="977449"/>
            <a:ext cx="4439479" cy="58580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700" u="sng">
                <a:cs typeface="Calibri"/>
              </a:rPr>
              <a:t>Table explanation</a:t>
            </a:r>
            <a:endParaRPr lang="en-US" sz="1700">
              <a:ea typeface="Calibri"/>
              <a:cs typeface="Calibri"/>
            </a:endParaRPr>
          </a:p>
          <a:p>
            <a:pPr>
              <a:spcAft>
                <a:spcPts val="800"/>
              </a:spcAft>
            </a:pPr>
            <a:r>
              <a:rPr lang="en-US" sz="1700">
                <a:ea typeface="Calibri"/>
                <a:cs typeface="Calibri"/>
              </a:rPr>
              <a:t>The table displays a comparison of CRA scores for racial groups across 11 psychosocial factors in 2022. Results are shown in a heat map format with green highlighting strengths and orange indicating areas for improvement.</a:t>
            </a:r>
          </a:p>
          <a:p>
            <a:pPr>
              <a:spcAft>
                <a:spcPts val="800"/>
              </a:spcAft>
            </a:pPr>
            <a:r>
              <a:rPr lang="en-US" sz="1700" u="sng">
                <a:ea typeface="Calibri"/>
                <a:cs typeface="Calibri"/>
              </a:rPr>
              <a:t>Analysis</a:t>
            </a:r>
            <a:br>
              <a:rPr lang="en-US" sz="1700">
                <a:ea typeface="Calibri"/>
                <a:cs typeface="Calibri"/>
              </a:rPr>
            </a:br>
            <a:r>
              <a:rPr lang="en-US" sz="1700">
                <a:ea typeface="Calibri"/>
                <a:cs typeface="Calibri"/>
              </a:rPr>
              <a:t>All racial groups score high for Clear Leadership and Expectations, Civility and Respect and Protection of Physical Safety. Racialized, non-Indigenous employees score higher than non-racialized, non-Indigenous employees on all psychosocial factors, except Psychological Support and Protection of Physical Safety, where they score the same. The largest gap between the two groups is in Organizational Culture. Among racial groups, overall, Black and South Asian employees have the highest scores. Employees from multiple racialized groups and from a racialized group </a:t>
            </a:r>
            <a:r>
              <a:rPr lang="en-US" sz="1700" err="1">
                <a:ea typeface="Calibri"/>
                <a:cs typeface="Calibri"/>
              </a:rPr>
              <a:t>n.i.e</a:t>
            </a:r>
            <a:r>
              <a:rPr lang="en-US" sz="1700">
                <a:ea typeface="Calibri"/>
                <a:cs typeface="Calibri"/>
              </a:rPr>
              <a:t>. have the lowest scores.</a:t>
            </a:r>
          </a:p>
        </p:txBody>
      </p:sp>
      <p:pic>
        <p:nvPicPr>
          <p:cNvPr id="7" name="Picture 6">
            <a:extLst>
              <a:ext uri="{FF2B5EF4-FFF2-40B4-BE49-F238E27FC236}">
                <a16:creationId xmlns:a16="http://schemas.microsoft.com/office/drawing/2014/main" id="{1202CDBF-AE80-7AA1-EAEE-72DCEA11793E}"/>
              </a:ext>
            </a:extLst>
          </p:cNvPr>
          <p:cNvPicPr>
            <a:picLocks noChangeAspect="1"/>
          </p:cNvPicPr>
          <p:nvPr/>
        </p:nvPicPr>
        <p:blipFill>
          <a:blip r:embed="rId3"/>
          <a:stretch>
            <a:fillRect/>
          </a:stretch>
        </p:blipFill>
        <p:spPr>
          <a:xfrm>
            <a:off x="56986" y="989179"/>
            <a:ext cx="7638550" cy="5054645"/>
          </a:xfrm>
          <a:prstGeom prst="rect">
            <a:avLst/>
          </a:prstGeom>
        </p:spPr>
      </p:pic>
    </p:spTree>
    <p:extLst>
      <p:ext uri="{BB962C8B-B14F-4D97-AF65-F5344CB8AC3E}">
        <p14:creationId xmlns:p14="http://schemas.microsoft.com/office/powerpoint/2010/main" val="3845715621"/>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2"/>
            <a:ext cx="2133600" cy="365125"/>
          </a:xfrm>
        </p:spPr>
        <p:txBody>
          <a:bodyPr/>
          <a:lstStyle/>
          <a:p>
            <a:fld id="{32D4B517-E49B-41B6-9DBC-23634E0F1CDC}" type="slidenum">
              <a:rPr lang="en-CA" dirty="0" smtClean="0"/>
              <a:pPr/>
              <a:t>14</a:t>
            </a:fld>
            <a:endParaRPr lang="en-CA"/>
          </a:p>
        </p:txBody>
      </p:sp>
      <p:sp>
        <p:nvSpPr>
          <p:cNvPr id="3" name="Text Placeholder 2"/>
          <p:cNvSpPr>
            <a:spLocks noGrp="1"/>
          </p:cNvSpPr>
          <p:nvPr>
            <p:ph type="body" sz="quarter" idx="11"/>
          </p:nvPr>
        </p:nvSpPr>
        <p:spPr>
          <a:xfrm>
            <a:off x="39758" y="327400"/>
            <a:ext cx="9399717" cy="658891"/>
          </a:xfrm>
        </p:spPr>
        <p:txBody>
          <a:bodyPr lIns="0" tIns="0" rIns="0" bIns="0" anchor="t">
            <a:normAutofit/>
          </a:bodyPr>
          <a:lstStyle/>
          <a:p>
            <a:r>
              <a:rPr lang="en-US">
                <a:latin typeface="Calibri"/>
                <a:cs typeface="Calibri"/>
              </a:rPr>
              <a:t>Key Results – Trend over Time (Executives in Public Service)</a:t>
            </a:r>
          </a:p>
        </p:txBody>
      </p:sp>
      <p:sp>
        <p:nvSpPr>
          <p:cNvPr id="4" name="Content Placeholder 3"/>
          <p:cNvSpPr>
            <a:spLocks noGrp="1"/>
          </p:cNvSpPr>
          <p:nvPr>
            <p:ph idx="10"/>
          </p:nvPr>
        </p:nvSpPr>
        <p:spPr>
          <a:xfrm>
            <a:off x="8303237" y="1279203"/>
            <a:ext cx="3648311" cy="5293147"/>
          </a:xfrm>
        </p:spPr>
        <p:txBody>
          <a:bodyPr lIns="0" tIns="0" rIns="0" bIns="0" anchor="t"/>
          <a:lstStyle/>
          <a:p>
            <a:endParaRPr lang="en-US"/>
          </a:p>
          <a:p>
            <a:endParaRPr lang="en-US"/>
          </a:p>
        </p:txBody>
      </p:sp>
      <p:sp>
        <p:nvSpPr>
          <p:cNvPr id="12" name="TextBox 11">
            <a:extLst>
              <a:ext uri="{FF2B5EF4-FFF2-40B4-BE49-F238E27FC236}">
                <a16:creationId xmlns:a16="http://schemas.microsoft.com/office/drawing/2014/main" id="{B036B99E-20E9-AE63-A0B6-2FC8FD574CE2}"/>
              </a:ext>
            </a:extLst>
          </p:cNvPr>
          <p:cNvSpPr txBox="1"/>
          <p:nvPr/>
        </p:nvSpPr>
        <p:spPr>
          <a:xfrm>
            <a:off x="7843545" y="1175619"/>
            <a:ext cx="4296273" cy="49039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a:cs typeface="Calibri"/>
              </a:rPr>
              <a:t>Graph explanation</a:t>
            </a:r>
            <a:endParaRPr lang="en-US">
              <a:ea typeface="Calibri"/>
              <a:cs typeface="Calibri"/>
            </a:endParaRPr>
          </a:p>
          <a:p>
            <a:pPr>
              <a:spcAft>
                <a:spcPts val="800"/>
              </a:spcAft>
            </a:pPr>
            <a:r>
              <a:rPr lang="en-US">
                <a:ea typeface="Calibri"/>
                <a:cs typeface="Calibri"/>
              </a:rPr>
              <a:t>The graph displays a comparison over time of scores for executives across the public service for 11 psychosocial factors. Graph results correspond with the </a:t>
            </a:r>
            <a:r>
              <a:rPr lang="en-US" err="1">
                <a:ea typeface="Calibri"/>
                <a:cs typeface="Calibri"/>
              </a:rPr>
              <a:t>colours</a:t>
            </a:r>
            <a:r>
              <a:rPr lang="en-US">
                <a:ea typeface="Calibri"/>
                <a:cs typeface="Calibri"/>
              </a:rPr>
              <a:t> indicated by the year above it (2019 in light blue, 2020 in grey and 2022 in dark blue). </a:t>
            </a:r>
          </a:p>
          <a:p>
            <a:pPr>
              <a:spcAft>
                <a:spcPts val="800"/>
              </a:spcAft>
            </a:pPr>
            <a:r>
              <a:rPr lang="en-US" u="sng">
                <a:ea typeface="Calibri"/>
                <a:cs typeface="Calibri"/>
              </a:rPr>
              <a:t>Analysis</a:t>
            </a:r>
            <a:br>
              <a:rPr lang="en-US">
                <a:ea typeface="Calibri"/>
                <a:cs typeface="Calibri"/>
              </a:rPr>
            </a:br>
            <a:r>
              <a:rPr lang="en-US">
                <a:ea typeface="Calibri"/>
                <a:cs typeface="Calibri"/>
              </a:rPr>
              <a:t>Scores indicate a downward trend for most psychosocial factors, with the sharpest declines in Workload Management, Balance and Protection of Physical Safety, respectively 9, 7 and 6 percentage points lower in 2022 than in 2019. The decline in Workload Management is particularly noteworthy given how low the score was already in 2019. </a:t>
            </a:r>
          </a:p>
        </p:txBody>
      </p:sp>
      <p:pic>
        <p:nvPicPr>
          <p:cNvPr id="5" name="Picture 4">
            <a:extLst>
              <a:ext uri="{FF2B5EF4-FFF2-40B4-BE49-F238E27FC236}">
                <a16:creationId xmlns:a16="http://schemas.microsoft.com/office/drawing/2014/main" id="{47B89CF3-9729-BC79-622A-B8F25DE3245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3099" y="983434"/>
            <a:ext cx="7641636" cy="5454471"/>
          </a:xfrm>
          <a:prstGeom prst="rect">
            <a:avLst/>
          </a:prstGeom>
        </p:spPr>
      </p:pic>
      <p:sp>
        <p:nvSpPr>
          <p:cNvPr id="7" name="TextBox 6">
            <a:extLst>
              <a:ext uri="{FF2B5EF4-FFF2-40B4-BE49-F238E27FC236}">
                <a16:creationId xmlns:a16="http://schemas.microsoft.com/office/drawing/2014/main" id="{A765CACD-B63F-E680-AD1F-BC6E652BC068}"/>
              </a:ext>
            </a:extLst>
          </p:cNvPr>
          <p:cNvSpPr txBox="1"/>
          <p:nvPr/>
        </p:nvSpPr>
        <p:spPr>
          <a:xfrm>
            <a:off x="38281" y="6160009"/>
            <a:ext cx="6686619" cy="1128514"/>
          </a:xfrm>
          <a:prstGeom prst="rect">
            <a:avLst/>
          </a:prstGeom>
          <a:noFill/>
        </p:spPr>
        <p:txBody>
          <a:bodyPr wrap="square" lIns="91440" tIns="45720" rIns="91440" bIns="45720" rtlCol="0" anchor="t">
            <a:spAutoFit/>
          </a:bodyPr>
          <a:lstStyle/>
          <a:p>
            <a:pPr>
              <a:spcAft>
                <a:spcPts val="800"/>
              </a:spcAft>
            </a:pPr>
            <a:endParaRPr lang="en-US" sz="1200">
              <a:highlight>
                <a:srgbClr val="FFFF00"/>
              </a:highlight>
              <a:ea typeface="Calibri"/>
              <a:cs typeface="Calibri"/>
            </a:endParaRPr>
          </a:p>
          <a:p>
            <a:pPr>
              <a:spcAft>
                <a:spcPts val="800"/>
              </a:spcAft>
            </a:pPr>
            <a:r>
              <a:rPr lang="en-US" sz="1200" i="1" u="sng">
                <a:cs typeface="Calibri"/>
              </a:rPr>
              <a:t>Note</a:t>
            </a:r>
            <a:r>
              <a:rPr lang="en-US" sz="1200">
                <a:cs typeface="Calibri"/>
              </a:rPr>
              <a:t>: </a:t>
            </a:r>
            <a:r>
              <a:rPr lang="en-US" sz="1200" i="1">
                <a:cs typeface="Calibri"/>
              </a:rPr>
              <a:t>results for Psychological Support are only available for 2020 and 2022, as the questions on which they are based were introduced in the 2020 PSES. </a:t>
            </a:r>
            <a:endParaRPr lang="en-US" sz="1200" i="1">
              <a:ea typeface="Calibri"/>
              <a:cs typeface="Calibri"/>
            </a:endParaRPr>
          </a:p>
          <a:p>
            <a:endParaRPr lang="en-CA"/>
          </a:p>
        </p:txBody>
      </p:sp>
    </p:spTree>
    <p:extLst>
      <p:ext uri="{BB962C8B-B14F-4D97-AF65-F5344CB8AC3E}">
        <p14:creationId xmlns:p14="http://schemas.microsoft.com/office/powerpoint/2010/main" val="87485622"/>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2"/>
            <a:ext cx="2133600" cy="365125"/>
          </a:xfrm>
        </p:spPr>
        <p:txBody>
          <a:bodyPr/>
          <a:lstStyle/>
          <a:p>
            <a:fld id="{32D4B517-E49B-41B6-9DBC-23634E0F1CDC}" type="slidenum">
              <a:rPr lang="en-CA" dirty="0" smtClean="0"/>
              <a:pPr/>
              <a:t>15</a:t>
            </a:fld>
            <a:endParaRPr lang="en-CA"/>
          </a:p>
        </p:txBody>
      </p:sp>
      <p:sp>
        <p:nvSpPr>
          <p:cNvPr id="3" name="Text Placeholder 2"/>
          <p:cNvSpPr>
            <a:spLocks noGrp="1"/>
          </p:cNvSpPr>
          <p:nvPr>
            <p:ph type="body" sz="quarter" idx="11"/>
          </p:nvPr>
        </p:nvSpPr>
        <p:spPr>
          <a:xfrm>
            <a:off x="39758" y="327400"/>
            <a:ext cx="11911790" cy="658891"/>
          </a:xfrm>
        </p:spPr>
        <p:txBody>
          <a:bodyPr lIns="0" tIns="0" rIns="0" bIns="0" anchor="t">
            <a:normAutofit/>
          </a:bodyPr>
          <a:lstStyle/>
          <a:p>
            <a:r>
              <a:rPr lang="en-US">
                <a:latin typeface="Calibri"/>
                <a:cs typeface="Calibri"/>
              </a:rPr>
              <a:t>Key Results – Trend over Time (Client contact </a:t>
            </a:r>
            <a:r>
              <a:rPr lang="en-US" err="1">
                <a:latin typeface="Calibri"/>
                <a:cs typeface="Calibri"/>
              </a:rPr>
              <a:t>centre</a:t>
            </a:r>
            <a:r>
              <a:rPr lang="en-US">
                <a:latin typeface="Calibri"/>
                <a:cs typeface="Calibri"/>
              </a:rPr>
              <a:t> employees in CRA)</a:t>
            </a:r>
          </a:p>
        </p:txBody>
      </p:sp>
      <p:sp>
        <p:nvSpPr>
          <p:cNvPr id="4" name="Content Placeholder 3"/>
          <p:cNvSpPr>
            <a:spLocks noGrp="1"/>
          </p:cNvSpPr>
          <p:nvPr>
            <p:ph idx="10"/>
          </p:nvPr>
        </p:nvSpPr>
        <p:spPr>
          <a:xfrm>
            <a:off x="8303237" y="1279203"/>
            <a:ext cx="3648311" cy="5293147"/>
          </a:xfrm>
        </p:spPr>
        <p:txBody>
          <a:bodyPr lIns="0" tIns="0" rIns="0" bIns="0" anchor="t"/>
          <a:lstStyle/>
          <a:p>
            <a:endParaRPr lang="en-US"/>
          </a:p>
          <a:p>
            <a:endParaRPr lang="en-US"/>
          </a:p>
        </p:txBody>
      </p:sp>
      <p:sp>
        <p:nvSpPr>
          <p:cNvPr id="12" name="TextBox 11">
            <a:extLst>
              <a:ext uri="{FF2B5EF4-FFF2-40B4-BE49-F238E27FC236}">
                <a16:creationId xmlns:a16="http://schemas.microsoft.com/office/drawing/2014/main" id="{B036B99E-20E9-AE63-A0B6-2FC8FD574CE2}"/>
              </a:ext>
            </a:extLst>
          </p:cNvPr>
          <p:cNvSpPr txBox="1"/>
          <p:nvPr/>
        </p:nvSpPr>
        <p:spPr>
          <a:xfrm>
            <a:off x="7843545" y="1175619"/>
            <a:ext cx="4296273" cy="43499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a:cs typeface="Calibri"/>
              </a:rPr>
              <a:t>Graph explanation</a:t>
            </a:r>
            <a:endParaRPr lang="en-US">
              <a:ea typeface="Calibri"/>
              <a:cs typeface="Calibri"/>
            </a:endParaRPr>
          </a:p>
          <a:p>
            <a:pPr>
              <a:spcAft>
                <a:spcPts val="800"/>
              </a:spcAft>
            </a:pPr>
            <a:r>
              <a:rPr lang="en-US">
                <a:ea typeface="Calibri"/>
                <a:cs typeface="Calibri"/>
              </a:rPr>
              <a:t>The graph displays a comparison over time of scores for Client contact </a:t>
            </a:r>
            <a:r>
              <a:rPr lang="en-US" err="1">
                <a:ea typeface="Calibri"/>
                <a:cs typeface="Calibri"/>
              </a:rPr>
              <a:t>centre</a:t>
            </a:r>
            <a:r>
              <a:rPr lang="en-US">
                <a:ea typeface="Calibri"/>
                <a:cs typeface="Calibri"/>
              </a:rPr>
              <a:t> employees across CRA for 11 psychosocial factors. Graph results correspond with the </a:t>
            </a:r>
            <a:r>
              <a:rPr lang="en-US" err="1">
                <a:ea typeface="Calibri"/>
                <a:cs typeface="Calibri"/>
              </a:rPr>
              <a:t>colours</a:t>
            </a:r>
            <a:r>
              <a:rPr lang="en-US">
                <a:ea typeface="Calibri"/>
                <a:cs typeface="Calibri"/>
              </a:rPr>
              <a:t> indicated by the year above it (2019 in light blue, 2020 in grey and 2022 in dark blue). </a:t>
            </a:r>
          </a:p>
          <a:p>
            <a:pPr>
              <a:spcAft>
                <a:spcPts val="800"/>
              </a:spcAft>
            </a:pPr>
            <a:r>
              <a:rPr lang="en-US" u="sng">
                <a:ea typeface="Calibri"/>
                <a:cs typeface="Calibri"/>
              </a:rPr>
              <a:t>Analysis</a:t>
            </a:r>
            <a:br>
              <a:rPr lang="en-US">
                <a:ea typeface="Calibri"/>
                <a:cs typeface="Calibri"/>
              </a:rPr>
            </a:br>
            <a:r>
              <a:rPr lang="en-US">
                <a:ea typeface="Calibri"/>
                <a:cs typeface="Calibri"/>
              </a:rPr>
              <a:t>Scores indicate an upward trend for all psychosocial factors, with the sharpest increases in Growth and Development, Recognition and Reward and Protection of Physical Safety, all 10 percentage points higher in 2022 than in 2019. </a:t>
            </a:r>
          </a:p>
        </p:txBody>
      </p:sp>
      <p:sp>
        <p:nvSpPr>
          <p:cNvPr id="7" name="TextBox 6">
            <a:extLst>
              <a:ext uri="{FF2B5EF4-FFF2-40B4-BE49-F238E27FC236}">
                <a16:creationId xmlns:a16="http://schemas.microsoft.com/office/drawing/2014/main" id="{A765CACD-B63F-E680-AD1F-BC6E652BC068}"/>
              </a:ext>
            </a:extLst>
          </p:cNvPr>
          <p:cNvSpPr txBox="1"/>
          <p:nvPr/>
        </p:nvSpPr>
        <p:spPr>
          <a:xfrm>
            <a:off x="38281" y="6160009"/>
            <a:ext cx="6686619" cy="1128514"/>
          </a:xfrm>
          <a:prstGeom prst="rect">
            <a:avLst/>
          </a:prstGeom>
          <a:noFill/>
        </p:spPr>
        <p:txBody>
          <a:bodyPr wrap="square" lIns="91440" tIns="45720" rIns="91440" bIns="45720" rtlCol="0" anchor="t">
            <a:spAutoFit/>
          </a:bodyPr>
          <a:lstStyle/>
          <a:p>
            <a:pPr>
              <a:spcAft>
                <a:spcPts val="800"/>
              </a:spcAft>
            </a:pPr>
            <a:endParaRPr lang="en-US" sz="1200">
              <a:highlight>
                <a:srgbClr val="FFFF00"/>
              </a:highlight>
              <a:ea typeface="Calibri"/>
              <a:cs typeface="Calibri"/>
            </a:endParaRPr>
          </a:p>
          <a:p>
            <a:pPr>
              <a:spcAft>
                <a:spcPts val="800"/>
              </a:spcAft>
            </a:pPr>
            <a:r>
              <a:rPr lang="en-US" sz="1200" i="1" u="sng">
                <a:cs typeface="Calibri"/>
              </a:rPr>
              <a:t>Note</a:t>
            </a:r>
            <a:r>
              <a:rPr lang="en-US" sz="1200">
                <a:cs typeface="Calibri"/>
              </a:rPr>
              <a:t>: </a:t>
            </a:r>
            <a:r>
              <a:rPr lang="en-US" sz="1200" i="1">
                <a:cs typeface="Calibri"/>
              </a:rPr>
              <a:t>results for Psychological Support are only available for 2020 and 2022, as the questions on which they are based were introduced in the 2020 PSES. </a:t>
            </a:r>
            <a:endParaRPr lang="en-US" sz="1200" i="1">
              <a:ea typeface="Calibri"/>
              <a:cs typeface="Calibri"/>
            </a:endParaRPr>
          </a:p>
          <a:p>
            <a:endParaRPr lang="en-CA"/>
          </a:p>
        </p:txBody>
      </p:sp>
      <p:pic>
        <p:nvPicPr>
          <p:cNvPr id="8" name="Picture 7">
            <a:extLst>
              <a:ext uri="{FF2B5EF4-FFF2-40B4-BE49-F238E27FC236}">
                <a16:creationId xmlns:a16="http://schemas.microsoft.com/office/drawing/2014/main" id="{949DC26E-3EA4-2C01-2D22-D46EAC2D2962}"/>
              </a:ext>
            </a:extLst>
          </p:cNvPr>
          <p:cNvPicPr>
            <a:picLocks noChangeAspect="1"/>
          </p:cNvPicPr>
          <p:nvPr/>
        </p:nvPicPr>
        <p:blipFill>
          <a:blip r:embed="rId3"/>
          <a:stretch>
            <a:fillRect/>
          </a:stretch>
        </p:blipFill>
        <p:spPr>
          <a:xfrm>
            <a:off x="52182" y="1043076"/>
            <a:ext cx="7834675" cy="5168991"/>
          </a:xfrm>
          <a:prstGeom prst="rect">
            <a:avLst/>
          </a:prstGeom>
        </p:spPr>
      </p:pic>
    </p:spTree>
    <p:extLst>
      <p:ext uri="{BB962C8B-B14F-4D97-AF65-F5344CB8AC3E}">
        <p14:creationId xmlns:p14="http://schemas.microsoft.com/office/powerpoint/2010/main" val="363256491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16</a:t>
            </a:fld>
            <a:endParaRPr lang="en-CA"/>
          </a:p>
        </p:txBody>
      </p:sp>
      <p:sp>
        <p:nvSpPr>
          <p:cNvPr id="3" name="Text Placeholder 2"/>
          <p:cNvSpPr>
            <a:spLocks noGrp="1"/>
          </p:cNvSpPr>
          <p:nvPr>
            <p:ph type="body" sz="quarter" idx="11"/>
          </p:nvPr>
        </p:nvSpPr>
        <p:spPr>
          <a:xfrm>
            <a:off x="39756" y="338663"/>
            <a:ext cx="11996931" cy="658891"/>
          </a:xfrm>
        </p:spPr>
        <p:txBody>
          <a:bodyPr lIns="0" tIns="0" rIns="0" bIns="0" anchor="t">
            <a:normAutofit fontScale="92500"/>
          </a:bodyPr>
          <a:lstStyle/>
          <a:p>
            <a:r>
              <a:rPr lang="en-US" sz="3000">
                <a:latin typeface="Calibri"/>
                <a:cs typeface="Calibri"/>
              </a:rPr>
              <a:t>Key Results – Interdepartmental Comparison (results for Persons with a disability)</a:t>
            </a:r>
            <a:endParaRPr lang="en-US" sz="3000">
              <a:cs typeface="Calibri" panose="020F0502020204030204" pitchFamily="34" charset="0"/>
            </a:endParaRPr>
          </a:p>
          <a:p>
            <a:endParaRPr lang="en-US">
              <a:latin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12" name="TextBox 11">
            <a:extLst>
              <a:ext uri="{FF2B5EF4-FFF2-40B4-BE49-F238E27FC236}">
                <a16:creationId xmlns:a16="http://schemas.microsoft.com/office/drawing/2014/main" id="{B036B99E-20E9-AE63-A0B6-2FC8FD574CE2}"/>
              </a:ext>
            </a:extLst>
          </p:cNvPr>
          <p:cNvSpPr txBox="1"/>
          <p:nvPr/>
        </p:nvSpPr>
        <p:spPr>
          <a:xfrm>
            <a:off x="7684942" y="986573"/>
            <a:ext cx="4475855" cy="56887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50" u="sng">
                <a:cs typeface="Calibri"/>
              </a:rPr>
              <a:t>Table explanation</a:t>
            </a:r>
            <a:endParaRPr lang="en-US" sz="1650">
              <a:ea typeface="Calibri"/>
              <a:cs typeface="Calibri"/>
            </a:endParaRPr>
          </a:p>
          <a:p>
            <a:pPr>
              <a:spcAft>
                <a:spcPts val="800"/>
              </a:spcAft>
            </a:pPr>
            <a:r>
              <a:rPr lang="en-US" sz="1650">
                <a:ea typeface="Calibri"/>
                <a:cs typeface="Calibri"/>
              </a:rPr>
              <a:t>The table displays a comparison of scores for persons with a disability (PWD) in separate agencies under the Enforcement and Regulatory mandate, large and very large organizations only, across 11 psychosocial factors in 2022. Results are shown in a heat map format with green highlighting strengths and red indicating weaknesses.</a:t>
            </a:r>
          </a:p>
          <a:p>
            <a:pPr>
              <a:spcAft>
                <a:spcPts val="800"/>
              </a:spcAft>
            </a:pPr>
            <a:r>
              <a:rPr lang="en-US" sz="1650" u="sng">
                <a:ea typeface="Calibri"/>
                <a:cs typeface="Calibri"/>
              </a:rPr>
              <a:t>Analysis</a:t>
            </a:r>
            <a:br>
              <a:rPr lang="en-US" sz="1650">
                <a:ea typeface="Calibri"/>
                <a:cs typeface="Calibri"/>
              </a:rPr>
            </a:br>
            <a:r>
              <a:rPr lang="en-US" sz="1650">
                <a:ea typeface="Calibri"/>
                <a:cs typeface="Calibri"/>
              </a:rPr>
              <a:t>In 2022, scores for PWD were much lower than for non-PWD in both organizations across all factors. The largest gaps in scores between PWD and non-PWD employees at CRA were in Psychological Protection and Growth and Development. However, PWD in CRA had much higher scores than PWD in the Canadian Food Inspection Agency (CFIA) across all factors, except for Involvement and Influence, where the score for CRA PWD was only 3 percentage points higher than for CFIA PWD. </a:t>
            </a:r>
          </a:p>
        </p:txBody>
      </p:sp>
      <p:pic>
        <p:nvPicPr>
          <p:cNvPr id="7" name="Picture 6">
            <a:extLst>
              <a:ext uri="{FF2B5EF4-FFF2-40B4-BE49-F238E27FC236}">
                <a16:creationId xmlns:a16="http://schemas.microsoft.com/office/drawing/2014/main" id="{CE0A35CA-B421-37F0-27E2-92B085BE6635}"/>
              </a:ext>
            </a:extLst>
          </p:cNvPr>
          <p:cNvPicPr>
            <a:picLocks noChangeAspect="1"/>
          </p:cNvPicPr>
          <p:nvPr/>
        </p:nvPicPr>
        <p:blipFill>
          <a:blip r:embed="rId3"/>
          <a:stretch>
            <a:fillRect/>
          </a:stretch>
        </p:blipFill>
        <p:spPr>
          <a:xfrm>
            <a:off x="31203" y="997554"/>
            <a:ext cx="7715123" cy="5138954"/>
          </a:xfrm>
          <a:prstGeom prst="rect">
            <a:avLst/>
          </a:prstGeom>
        </p:spPr>
      </p:pic>
    </p:spTree>
    <p:extLst>
      <p:ext uri="{BB962C8B-B14F-4D97-AF65-F5344CB8AC3E}">
        <p14:creationId xmlns:p14="http://schemas.microsoft.com/office/powerpoint/2010/main" val="363058887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dirty="0" smtClean="0"/>
              <a:pPr/>
              <a:t>17</a:t>
            </a:fld>
            <a:endParaRPr lang="en-CA"/>
          </a:p>
        </p:txBody>
      </p:sp>
      <p:sp>
        <p:nvSpPr>
          <p:cNvPr id="3" name="Text Placeholder 2"/>
          <p:cNvSpPr>
            <a:spLocks noGrp="1"/>
          </p:cNvSpPr>
          <p:nvPr>
            <p:ph type="body" sz="quarter" idx="11"/>
          </p:nvPr>
        </p:nvSpPr>
        <p:spPr>
          <a:xfrm>
            <a:off x="39756" y="331319"/>
            <a:ext cx="13090236" cy="658891"/>
          </a:xfrm>
        </p:spPr>
        <p:txBody>
          <a:bodyPr lIns="0" tIns="0" rIns="0" bIns="0" anchor="t">
            <a:normAutofit/>
          </a:bodyPr>
          <a:lstStyle/>
          <a:p>
            <a:r>
              <a:rPr lang="en-US">
                <a:latin typeface="Calibri"/>
                <a:cs typeface="Calibri"/>
              </a:rPr>
              <a:t>Key Results – Intradepartmental Comparison (Official Language results)</a:t>
            </a:r>
            <a:endParaRPr lang="en-US">
              <a:cs typeface="Calibri" panose="020F0502020204030204" pitchFamily="34" charset="0"/>
            </a:endParaRPr>
          </a:p>
          <a:p>
            <a:endParaRPr lang="en-US">
              <a:latin typeface="Calibri"/>
              <a:cs typeface="Calibri"/>
            </a:endParaRPr>
          </a:p>
        </p:txBody>
      </p:sp>
      <p:sp>
        <p:nvSpPr>
          <p:cNvPr id="4" name="Content Placeholder 3"/>
          <p:cNvSpPr>
            <a:spLocks noGrp="1"/>
          </p:cNvSpPr>
          <p:nvPr>
            <p:ph idx="10"/>
          </p:nvPr>
        </p:nvSpPr>
        <p:spPr>
          <a:xfrm>
            <a:off x="8303236" y="1279203"/>
            <a:ext cx="3648310" cy="5293146"/>
          </a:xfrm>
        </p:spPr>
        <p:txBody>
          <a:bodyPr lIns="0" tIns="0" rIns="0" bIns="0" anchor="t"/>
          <a:lstStyle/>
          <a:p>
            <a:endParaRPr lang="en-US"/>
          </a:p>
          <a:p>
            <a:endParaRPr lang="en-US"/>
          </a:p>
        </p:txBody>
      </p:sp>
      <p:sp>
        <p:nvSpPr>
          <p:cNvPr id="12" name="TextBox 11">
            <a:extLst>
              <a:ext uri="{FF2B5EF4-FFF2-40B4-BE49-F238E27FC236}">
                <a16:creationId xmlns:a16="http://schemas.microsoft.com/office/drawing/2014/main" id="{B036B99E-20E9-AE63-A0B6-2FC8FD574CE2}"/>
              </a:ext>
            </a:extLst>
          </p:cNvPr>
          <p:cNvSpPr txBox="1"/>
          <p:nvPr/>
        </p:nvSpPr>
        <p:spPr>
          <a:xfrm>
            <a:off x="7741091" y="990089"/>
            <a:ext cx="4475629" cy="53655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u="sng">
                <a:cs typeface="Calibri"/>
              </a:rPr>
              <a:t>Table explanation</a:t>
            </a:r>
            <a:endParaRPr lang="en-US" sz="1600">
              <a:ea typeface="Calibri"/>
              <a:cs typeface="Calibri"/>
            </a:endParaRPr>
          </a:p>
          <a:p>
            <a:pPr>
              <a:spcAft>
                <a:spcPts val="800"/>
              </a:spcAft>
            </a:pPr>
            <a:r>
              <a:rPr lang="en-US" sz="1600">
                <a:ea typeface="Calibri"/>
                <a:cs typeface="Calibri"/>
              </a:rPr>
              <a:t>The table displays official language scores for two directorates in the Collections and Verifications Branch across 11 psychosocial factors in 2022. The organization structure is shown in a dropdown of each level selected (CRA, Branches, Collections and Verifications Branch, Directorates). Results are shown in a heat map format with green highlighting strengths and red indicating areas for improvement.</a:t>
            </a:r>
          </a:p>
          <a:p>
            <a:pPr>
              <a:spcAft>
                <a:spcPts val="800"/>
              </a:spcAft>
            </a:pPr>
            <a:r>
              <a:rPr lang="en-US" sz="1600" u="sng">
                <a:ea typeface="Calibri"/>
                <a:cs typeface="Calibri"/>
              </a:rPr>
              <a:t>Analysis</a:t>
            </a:r>
            <a:br>
              <a:rPr lang="en-US" sz="1600">
                <a:ea typeface="Calibri"/>
                <a:cs typeface="Calibri"/>
              </a:rPr>
            </a:br>
            <a:r>
              <a:rPr lang="en-US" sz="1600">
                <a:ea typeface="Calibri"/>
                <a:cs typeface="Calibri"/>
              </a:rPr>
              <a:t>At CRA, in its Branches, and in the Collections &amp; Verification Branch in particular, scores by OL are generally slightly higher for anglophones. The picture is more varied in the directorates. In the Business Compliance Directorate, francophones score markedly lower than anglophones on Workload Management and Civility and Respect, but score higher, though only slightly, on several factors. In the Individual Compliance Directorate, anglophones score higher across the board, with sizable gaps on numerous factors.</a:t>
            </a:r>
          </a:p>
        </p:txBody>
      </p:sp>
      <p:pic>
        <p:nvPicPr>
          <p:cNvPr id="7" name="Picture 6">
            <a:extLst>
              <a:ext uri="{FF2B5EF4-FFF2-40B4-BE49-F238E27FC236}">
                <a16:creationId xmlns:a16="http://schemas.microsoft.com/office/drawing/2014/main" id="{A3D2FEA5-C7F5-2685-33CB-88B72406ABAA}"/>
              </a:ext>
            </a:extLst>
          </p:cNvPr>
          <p:cNvPicPr>
            <a:picLocks noChangeAspect="1"/>
          </p:cNvPicPr>
          <p:nvPr/>
        </p:nvPicPr>
        <p:blipFill>
          <a:blip r:embed="rId3"/>
          <a:stretch>
            <a:fillRect/>
          </a:stretch>
        </p:blipFill>
        <p:spPr>
          <a:xfrm>
            <a:off x="17467" y="990089"/>
            <a:ext cx="7713058" cy="5092574"/>
          </a:xfrm>
          <a:prstGeom prst="rect">
            <a:avLst/>
          </a:prstGeom>
        </p:spPr>
      </p:pic>
    </p:spTree>
    <p:extLst>
      <p:ext uri="{BB962C8B-B14F-4D97-AF65-F5344CB8AC3E}">
        <p14:creationId xmlns:p14="http://schemas.microsoft.com/office/powerpoint/2010/main" val="240732454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6A99A62-3515-4220-A5AC-1737AEDF9BA9}"/>
              </a:ext>
            </a:extLst>
          </p:cNvPr>
          <p:cNvSpPr>
            <a:spLocks noGrp="1"/>
          </p:cNvSpPr>
          <p:nvPr>
            <p:ph type="body" sz="quarter" idx="11"/>
          </p:nvPr>
        </p:nvSpPr>
        <p:spPr>
          <a:xfrm>
            <a:off x="266007" y="271356"/>
            <a:ext cx="7990234" cy="762001"/>
          </a:xfrm>
        </p:spPr>
        <p:txBody>
          <a:bodyPr/>
          <a:lstStyle/>
          <a:p>
            <a:r>
              <a:rPr lang="en-US"/>
              <a:t>Contact</a:t>
            </a:r>
            <a:endParaRPr lang="en-CA"/>
          </a:p>
        </p:txBody>
      </p:sp>
      <p:sp>
        <p:nvSpPr>
          <p:cNvPr id="22" name="Content Placeholder 2"/>
          <p:cNvSpPr txBox="1">
            <a:spLocks/>
          </p:cNvSpPr>
          <p:nvPr/>
        </p:nvSpPr>
        <p:spPr>
          <a:xfrm>
            <a:off x="2971800" y="1674562"/>
            <a:ext cx="7077074" cy="312460"/>
          </a:xfrm>
          <a:prstGeom prst="rect">
            <a:avLst/>
          </a:prstGeom>
        </p:spPr>
        <p:txBody>
          <a:bodyPr vert="horz" lIns="91440" tIns="45720" rIns="91440" bIns="45720" rtlCol="0" anchor="t">
            <a:noAutofit/>
          </a:bodyPr>
          <a:lstStyle>
            <a:lvl1pPr marL="457200" indent="-457200" algn="l" defTabSz="914400" rtl="0" eaLnBrk="1" latinLnBrk="0" hangingPunct="1">
              <a:spcBef>
                <a:spcPct val="20000"/>
              </a:spcBef>
              <a:buClr>
                <a:schemeClr val="accent1"/>
              </a:buClr>
              <a:buFont typeface="Wingdings" pitchFamily="2" charset="2"/>
              <a:buChar char="§"/>
              <a:defRPr sz="2800" kern="120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a:solidFill>
                  <a:srgbClr val="262626"/>
                </a:solidFill>
                <a:latin typeface="+mn-lt"/>
                <a:cs typeface="Arial"/>
                <a:hlinkClick r:id="rId5"/>
              </a:rPr>
              <a:t>GCMentalHealth@tbs-sct.gc.ca</a:t>
            </a:r>
            <a:endParaRPr lang="en-US" sz="2400">
              <a:solidFill>
                <a:srgbClr val="262626"/>
              </a:solidFill>
              <a:latin typeface="+mn-lt"/>
            </a:endParaRPr>
          </a:p>
        </p:txBody>
      </p:sp>
      <p:sp>
        <p:nvSpPr>
          <p:cNvPr id="23" name="Content Placeholder 2"/>
          <p:cNvSpPr txBox="1">
            <a:spLocks/>
          </p:cNvSpPr>
          <p:nvPr/>
        </p:nvSpPr>
        <p:spPr>
          <a:xfrm>
            <a:off x="2971801" y="2768148"/>
            <a:ext cx="7596707" cy="935692"/>
          </a:xfrm>
          <a:prstGeom prst="rect">
            <a:avLst/>
          </a:prstGeom>
        </p:spPr>
        <p:txBody>
          <a:bodyPr vert="horz" lIns="91440" tIns="45720" rIns="91440" bIns="45720" rtlCol="0" anchor="t">
            <a:noAutofit/>
          </a:bodyPr>
          <a:lstStyle>
            <a:lvl1pPr marL="457200" indent="-457200" algn="l" defTabSz="914400" rtl="0" eaLnBrk="1" latinLnBrk="0" hangingPunct="1">
              <a:spcBef>
                <a:spcPct val="20000"/>
              </a:spcBef>
              <a:buClr>
                <a:schemeClr val="accent1"/>
              </a:buClr>
              <a:buFont typeface="Wingdings" pitchFamily="2" charset="2"/>
              <a:buChar char="§"/>
              <a:defRPr sz="2800" kern="120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a:solidFill>
                  <a:srgbClr val="262626"/>
                </a:solidFill>
                <a:latin typeface="+mn-lt"/>
                <a:cs typeface="Arial"/>
                <a:hlinkClick r:id="rId6"/>
              </a:rPr>
              <a:t>Intranet.Canada.ca/GCMentalHealth</a:t>
            </a:r>
            <a:endParaRPr lang="en-US" sz="2400">
              <a:solidFill>
                <a:srgbClr val="262626"/>
              </a:solidFill>
              <a:latin typeface="+mn-lt"/>
            </a:endParaRPr>
          </a:p>
          <a:p>
            <a:pPr marL="0" indent="0">
              <a:buNone/>
            </a:pPr>
            <a:r>
              <a:rPr lang="en-US" sz="2400">
                <a:solidFill>
                  <a:srgbClr val="262626"/>
                </a:solidFill>
                <a:latin typeface="+mn-lt"/>
                <a:cs typeface="Arial"/>
                <a:hlinkClick r:id="rId7"/>
              </a:rPr>
              <a:t>Canada.ca/GCMentalHealth</a:t>
            </a:r>
            <a:endParaRPr lang="en-US" sz="2400">
              <a:solidFill>
                <a:srgbClr val="262626"/>
              </a:solidFill>
              <a:latin typeface="+mn-lt"/>
            </a:endParaRPr>
          </a:p>
          <a:p>
            <a:pPr marL="0" indent="0">
              <a:buNone/>
            </a:pPr>
            <a:endParaRPr lang="en-US" sz="2400">
              <a:solidFill>
                <a:srgbClr val="262626"/>
              </a:solidFill>
              <a:latin typeface="+mn-lt"/>
            </a:endParaRPr>
          </a:p>
          <a:p>
            <a:pPr marL="0" indent="0">
              <a:buNone/>
            </a:pPr>
            <a:endParaRPr lang="en-US" sz="2400">
              <a:solidFill>
                <a:srgbClr val="262626"/>
              </a:solidFill>
              <a:latin typeface="+mn-lt"/>
            </a:endParaRPr>
          </a:p>
        </p:txBody>
      </p:sp>
      <p:sp>
        <p:nvSpPr>
          <p:cNvPr id="24" name="Content Placeholder 2"/>
          <p:cNvSpPr txBox="1">
            <a:spLocks/>
          </p:cNvSpPr>
          <p:nvPr/>
        </p:nvSpPr>
        <p:spPr>
          <a:xfrm>
            <a:off x="2971801" y="4328736"/>
            <a:ext cx="6973695" cy="312460"/>
          </a:xfrm>
          <a:prstGeom prst="rect">
            <a:avLst/>
          </a:prstGeom>
        </p:spPr>
        <p:txBody>
          <a:bodyPr vert="horz" lIns="91440" tIns="45720" rIns="91440" bIns="45720" rtlCol="0" anchor="t">
            <a:noAutofit/>
          </a:bodyPr>
          <a:lstStyle>
            <a:lvl1pPr marL="457200" indent="-457200" algn="l" defTabSz="914400" rtl="0" eaLnBrk="1" latinLnBrk="0" hangingPunct="1">
              <a:spcBef>
                <a:spcPct val="20000"/>
              </a:spcBef>
              <a:buClr>
                <a:schemeClr val="accent1"/>
              </a:buClr>
              <a:buFont typeface="Wingdings" pitchFamily="2" charset="2"/>
              <a:buChar char="§"/>
              <a:defRPr sz="2800" kern="120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400">
                <a:solidFill>
                  <a:srgbClr val="262626"/>
                </a:solidFill>
                <a:latin typeface="Calibri"/>
                <a:cs typeface="Calibri"/>
                <a:hlinkClick r:id="rId8"/>
              </a:rPr>
              <a:t>GCExchange</a:t>
            </a:r>
          </a:p>
        </p:txBody>
      </p:sp>
      <p:grpSp>
        <p:nvGrpSpPr>
          <p:cNvPr id="8" name="Group 7">
            <a:extLst>
              <a:ext uri="{FF2B5EF4-FFF2-40B4-BE49-F238E27FC236}">
                <a16:creationId xmlns:a16="http://schemas.microsoft.com/office/drawing/2014/main" id="{E101FC48-D765-4CC8-BF15-0ADDD2F28A82}"/>
              </a:ext>
            </a:extLst>
          </p:cNvPr>
          <p:cNvGrpSpPr/>
          <p:nvPr/>
        </p:nvGrpSpPr>
        <p:grpSpPr>
          <a:xfrm>
            <a:off x="2143125" y="1524001"/>
            <a:ext cx="762000" cy="762000"/>
            <a:chOff x="619125" y="1524001"/>
            <a:chExt cx="762000" cy="762000"/>
          </a:xfrm>
        </p:grpSpPr>
        <p:sp>
          <p:nvSpPr>
            <p:cNvPr id="5" name="Oval 4"/>
            <p:cNvSpPr/>
            <p:nvPr>
              <p:custDataLst>
                <p:tags r:id="rId3"/>
              </p:custDataLst>
            </p:nvPr>
          </p:nvSpPr>
          <p:spPr>
            <a:xfrm>
              <a:off x="619125" y="1524001"/>
              <a:ext cx="762000" cy="762000"/>
            </a:xfrm>
            <a:prstGeom prst="ellipse">
              <a:avLst/>
            </a:prstGeom>
            <a:solidFill>
              <a:srgbClr val="0051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1" descr="Envelope Icon">
              <a:extLst>
                <a:ext uri="{FF2B5EF4-FFF2-40B4-BE49-F238E27FC236}">
                  <a16:creationId xmlns:a16="http://schemas.microsoft.com/office/drawing/2014/main" id="{FF2A025F-9C49-417B-9C03-2DECB749AC50}"/>
                </a:ext>
              </a:extLst>
            </p:cNvPr>
            <p:cNvSpPr>
              <a:spLocks noEditPoints="1"/>
            </p:cNvSpPr>
            <p:nvPr/>
          </p:nvSpPr>
          <p:spPr bwMode="auto">
            <a:xfrm>
              <a:off x="805631" y="1767115"/>
              <a:ext cx="407265" cy="289657"/>
            </a:xfrm>
            <a:custGeom>
              <a:avLst/>
              <a:gdLst>
                <a:gd name="T0" fmla="*/ 139 w 143"/>
                <a:gd name="T1" fmla="*/ 4 h 112"/>
                <a:gd name="T2" fmla="*/ 130 w 143"/>
                <a:gd name="T3" fmla="*/ 0 h 112"/>
                <a:gd name="T4" fmla="*/ 13 w 143"/>
                <a:gd name="T5" fmla="*/ 0 h 112"/>
                <a:gd name="T6" fmla="*/ 3 w 143"/>
                <a:gd name="T7" fmla="*/ 4 h 112"/>
                <a:gd name="T8" fmla="*/ 0 w 143"/>
                <a:gd name="T9" fmla="*/ 14 h 112"/>
                <a:gd name="T10" fmla="*/ 4 w 143"/>
                <a:gd name="T11" fmla="*/ 25 h 112"/>
                <a:gd name="T12" fmla="*/ 14 w 143"/>
                <a:gd name="T13" fmla="*/ 34 h 112"/>
                <a:gd name="T14" fmla="*/ 30 w 143"/>
                <a:gd name="T15" fmla="*/ 46 h 112"/>
                <a:gd name="T16" fmla="*/ 51 w 143"/>
                <a:gd name="T17" fmla="*/ 60 h 112"/>
                <a:gd name="T18" fmla="*/ 54 w 143"/>
                <a:gd name="T19" fmla="*/ 63 h 112"/>
                <a:gd name="T20" fmla="*/ 59 w 143"/>
                <a:gd name="T21" fmla="*/ 66 h 112"/>
                <a:gd name="T22" fmla="*/ 63 w 143"/>
                <a:gd name="T23" fmla="*/ 68 h 112"/>
                <a:gd name="T24" fmla="*/ 67 w 143"/>
                <a:gd name="T25" fmla="*/ 70 h 112"/>
                <a:gd name="T26" fmla="*/ 71 w 143"/>
                <a:gd name="T27" fmla="*/ 71 h 112"/>
                <a:gd name="T28" fmla="*/ 71 w 143"/>
                <a:gd name="T29" fmla="*/ 71 h 112"/>
                <a:gd name="T30" fmla="*/ 71 w 143"/>
                <a:gd name="T31" fmla="*/ 71 h 112"/>
                <a:gd name="T32" fmla="*/ 75 w 143"/>
                <a:gd name="T33" fmla="*/ 70 h 112"/>
                <a:gd name="T34" fmla="*/ 80 w 143"/>
                <a:gd name="T35" fmla="*/ 68 h 112"/>
                <a:gd name="T36" fmla="*/ 84 w 143"/>
                <a:gd name="T37" fmla="*/ 66 h 112"/>
                <a:gd name="T38" fmla="*/ 88 w 143"/>
                <a:gd name="T39" fmla="*/ 63 h 112"/>
                <a:gd name="T40" fmla="*/ 92 w 143"/>
                <a:gd name="T41" fmla="*/ 60 h 112"/>
                <a:gd name="T42" fmla="*/ 129 w 143"/>
                <a:gd name="T43" fmla="*/ 34 h 112"/>
                <a:gd name="T44" fmla="*/ 139 w 143"/>
                <a:gd name="T45" fmla="*/ 25 h 112"/>
                <a:gd name="T46" fmla="*/ 143 w 143"/>
                <a:gd name="T47" fmla="*/ 13 h 112"/>
                <a:gd name="T48" fmla="*/ 139 w 143"/>
                <a:gd name="T49" fmla="*/ 4 h 112"/>
                <a:gd name="T50" fmla="*/ 135 w 143"/>
                <a:gd name="T51" fmla="*/ 43 h 112"/>
                <a:gd name="T52" fmla="*/ 95 w 143"/>
                <a:gd name="T53" fmla="*/ 70 h 112"/>
                <a:gd name="T54" fmla="*/ 88 w 143"/>
                <a:gd name="T55" fmla="*/ 76 h 112"/>
                <a:gd name="T56" fmla="*/ 80 w 143"/>
                <a:gd name="T57" fmla="*/ 79 h 112"/>
                <a:gd name="T58" fmla="*/ 71 w 143"/>
                <a:gd name="T59" fmla="*/ 81 h 112"/>
                <a:gd name="T60" fmla="*/ 71 w 143"/>
                <a:gd name="T61" fmla="*/ 81 h 112"/>
                <a:gd name="T62" fmla="*/ 71 w 143"/>
                <a:gd name="T63" fmla="*/ 81 h 112"/>
                <a:gd name="T64" fmla="*/ 63 w 143"/>
                <a:gd name="T65" fmla="*/ 79 h 112"/>
                <a:gd name="T66" fmla="*/ 55 w 143"/>
                <a:gd name="T67" fmla="*/ 76 h 112"/>
                <a:gd name="T68" fmla="*/ 48 w 143"/>
                <a:gd name="T69" fmla="*/ 70 h 112"/>
                <a:gd name="T70" fmla="*/ 8 w 143"/>
                <a:gd name="T71" fmla="*/ 43 h 112"/>
                <a:gd name="T72" fmla="*/ 0 w 143"/>
                <a:gd name="T73" fmla="*/ 36 h 112"/>
                <a:gd name="T74" fmla="*/ 0 w 143"/>
                <a:gd name="T75" fmla="*/ 99 h 112"/>
                <a:gd name="T76" fmla="*/ 4 w 143"/>
                <a:gd name="T77" fmla="*/ 108 h 112"/>
                <a:gd name="T78" fmla="*/ 13 w 143"/>
                <a:gd name="T79" fmla="*/ 112 h 112"/>
                <a:gd name="T80" fmla="*/ 130 w 143"/>
                <a:gd name="T81" fmla="*/ 112 h 112"/>
                <a:gd name="T82" fmla="*/ 139 w 143"/>
                <a:gd name="T83" fmla="*/ 108 h 112"/>
                <a:gd name="T84" fmla="*/ 143 w 143"/>
                <a:gd name="T85" fmla="*/ 99 h 112"/>
                <a:gd name="T86" fmla="*/ 143 w 143"/>
                <a:gd name="T87" fmla="*/ 36 h 112"/>
                <a:gd name="T88" fmla="*/ 135 w 143"/>
                <a:gd name="T89" fmla="*/ 4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 h="112">
                  <a:moveTo>
                    <a:pt x="139" y="4"/>
                  </a:moveTo>
                  <a:cubicBezTo>
                    <a:pt x="136" y="1"/>
                    <a:pt x="133" y="0"/>
                    <a:pt x="130" y="0"/>
                  </a:cubicBezTo>
                  <a:cubicBezTo>
                    <a:pt x="13" y="0"/>
                    <a:pt x="13" y="0"/>
                    <a:pt x="13" y="0"/>
                  </a:cubicBezTo>
                  <a:cubicBezTo>
                    <a:pt x="9" y="0"/>
                    <a:pt x="6" y="1"/>
                    <a:pt x="3" y="4"/>
                  </a:cubicBezTo>
                  <a:cubicBezTo>
                    <a:pt x="1" y="7"/>
                    <a:pt x="0" y="10"/>
                    <a:pt x="0" y="14"/>
                  </a:cubicBezTo>
                  <a:cubicBezTo>
                    <a:pt x="0" y="18"/>
                    <a:pt x="2" y="21"/>
                    <a:pt x="4" y="25"/>
                  </a:cubicBezTo>
                  <a:cubicBezTo>
                    <a:pt x="7" y="29"/>
                    <a:pt x="10" y="32"/>
                    <a:pt x="14" y="34"/>
                  </a:cubicBezTo>
                  <a:cubicBezTo>
                    <a:pt x="16" y="36"/>
                    <a:pt x="21" y="39"/>
                    <a:pt x="30" y="46"/>
                  </a:cubicBezTo>
                  <a:cubicBezTo>
                    <a:pt x="39" y="52"/>
                    <a:pt x="46" y="57"/>
                    <a:pt x="51" y="60"/>
                  </a:cubicBezTo>
                  <a:cubicBezTo>
                    <a:pt x="51" y="61"/>
                    <a:pt x="53" y="61"/>
                    <a:pt x="54" y="63"/>
                  </a:cubicBezTo>
                  <a:cubicBezTo>
                    <a:pt x="56" y="64"/>
                    <a:pt x="57" y="65"/>
                    <a:pt x="59" y="66"/>
                  </a:cubicBezTo>
                  <a:cubicBezTo>
                    <a:pt x="60" y="66"/>
                    <a:pt x="61" y="67"/>
                    <a:pt x="63" y="68"/>
                  </a:cubicBezTo>
                  <a:cubicBezTo>
                    <a:pt x="64" y="69"/>
                    <a:pt x="66" y="70"/>
                    <a:pt x="67" y="70"/>
                  </a:cubicBezTo>
                  <a:cubicBezTo>
                    <a:pt x="69" y="71"/>
                    <a:pt x="70" y="71"/>
                    <a:pt x="71" y="71"/>
                  </a:cubicBezTo>
                  <a:cubicBezTo>
                    <a:pt x="71" y="71"/>
                    <a:pt x="71" y="71"/>
                    <a:pt x="71" y="71"/>
                  </a:cubicBezTo>
                  <a:cubicBezTo>
                    <a:pt x="71" y="71"/>
                    <a:pt x="71" y="71"/>
                    <a:pt x="71" y="71"/>
                  </a:cubicBezTo>
                  <a:cubicBezTo>
                    <a:pt x="73" y="71"/>
                    <a:pt x="74" y="71"/>
                    <a:pt x="75" y="70"/>
                  </a:cubicBezTo>
                  <a:cubicBezTo>
                    <a:pt x="77" y="70"/>
                    <a:pt x="78" y="69"/>
                    <a:pt x="80" y="68"/>
                  </a:cubicBezTo>
                  <a:cubicBezTo>
                    <a:pt x="82" y="67"/>
                    <a:pt x="83" y="66"/>
                    <a:pt x="84" y="66"/>
                  </a:cubicBezTo>
                  <a:cubicBezTo>
                    <a:pt x="85" y="65"/>
                    <a:pt x="87" y="64"/>
                    <a:pt x="88" y="63"/>
                  </a:cubicBezTo>
                  <a:cubicBezTo>
                    <a:pt x="90" y="61"/>
                    <a:pt x="91" y="61"/>
                    <a:pt x="92" y="60"/>
                  </a:cubicBezTo>
                  <a:cubicBezTo>
                    <a:pt x="97" y="57"/>
                    <a:pt x="109" y="48"/>
                    <a:pt x="129" y="34"/>
                  </a:cubicBezTo>
                  <a:cubicBezTo>
                    <a:pt x="133" y="32"/>
                    <a:pt x="136" y="28"/>
                    <a:pt x="139" y="25"/>
                  </a:cubicBezTo>
                  <a:cubicBezTo>
                    <a:pt x="141" y="21"/>
                    <a:pt x="143" y="17"/>
                    <a:pt x="143" y="13"/>
                  </a:cubicBezTo>
                  <a:cubicBezTo>
                    <a:pt x="143" y="9"/>
                    <a:pt x="141" y="6"/>
                    <a:pt x="139" y="4"/>
                  </a:cubicBezTo>
                  <a:close/>
                  <a:moveTo>
                    <a:pt x="135" y="43"/>
                  </a:moveTo>
                  <a:cubicBezTo>
                    <a:pt x="117" y="55"/>
                    <a:pt x="104" y="64"/>
                    <a:pt x="95" y="70"/>
                  </a:cubicBezTo>
                  <a:cubicBezTo>
                    <a:pt x="92" y="73"/>
                    <a:pt x="90" y="74"/>
                    <a:pt x="88" y="76"/>
                  </a:cubicBezTo>
                  <a:cubicBezTo>
                    <a:pt x="86" y="77"/>
                    <a:pt x="83" y="78"/>
                    <a:pt x="80" y="79"/>
                  </a:cubicBezTo>
                  <a:cubicBezTo>
                    <a:pt x="77" y="81"/>
                    <a:pt x="74" y="81"/>
                    <a:pt x="71" y="81"/>
                  </a:cubicBezTo>
                  <a:cubicBezTo>
                    <a:pt x="71" y="81"/>
                    <a:pt x="71" y="81"/>
                    <a:pt x="71" y="81"/>
                  </a:cubicBezTo>
                  <a:cubicBezTo>
                    <a:pt x="71" y="81"/>
                    <a:pt x="71" y="81"/>
                    <a:pt x="71" y="81"/>
                  </a:cubicBezTo>
                  <a:cubicBezTo>
                    <a:pt x="69" y="81"/>
                    <a:pt x="66" y="81"/>
                    <a:pt x="63" y="79"/>
                  </a:cubicBezTo>
                  <a:cubicBezTo>
                    <a:pt x="59" y="78"/>
                    <a:pt x="57" y="77"/>
                    <a:pt x="55" y="76"/>
                  </a:cubicBezTo>
                  <a:cubicBezTo>
                    <a:pt x="53" y="74"/>
                    <a:pt x="51" y="73"/>
                    <a:pt x="48" y="70"/>
                  </a:cubicBezTo>
                  <a:cubicBezTo>
                    <a:pt x="40" y="65"/>
                    <a:pt x="27" y="56"/>
                    <a:pt x="8" y="43"/>
                  </a:cubicBezTo>
                  <a:cubicBezTo>
                    <a:pt x="5" y="41"/>
                    <a:pt x="2" y="39"/>
                    <a:pt x="0" y="36"/>
                  </a:cubicBezTo>
                  <a:cubicBezTo>
                    <a:pt x="0" y="99"/>
                    <a:pt x="0" y="99"/>
                    <a:pt x="0" y="99"/>
                  </a:cubicBezTo>
                  <a:cubicBezTo>
                    <a:pt x="0" y="103"/>
                    <a:pt x="1" y="106"/>
                    <a:pt x="4" y="108"/>
                  </a:cubicBezTo>
                  <a:cubicBezTo>
                    <a:pt x="6" y="111"/>
                    <a:pt x="9" y="112"/>
                    <a:pt x="13" y="112"/>
                  </a:cubicBezTo>
                  <a:cubicBezTo>
                    <a:pt x="130" y="112"/>
                    <a:pt x="130" y="112"/>
                    <a:pt x="130" y="112"/>
                  </a:cubicBezTo>
                  <a:cubicBezTo>
                    <a:pt x="133" y="112"/>
                    <a:pt x="136" y="111"/>
                    <a:pt x="139" y="108"/>
                  </a:cubicBezTo>
                  <a:cubicBezTo>
                    <a:pt x="141" y="106"/>
                    <a:pt x="143" y="103"/>
                    <a:pt x="143" y="99"/>
                  </a:cubicBezTo>
                  <a:cubicBezTo>
                    <a:pt x="143" y="36"/>
                    <a:pt x="143" y="36"/>
                    <a:pt x="143" y="36"/>
                  </a:cubicBezTo>
                  <a:cubicBezTo>
                    <a:pt x="140" y="38"/>
                    <a:pt x="138" y="41"/>
                    <a:pt x="135" y="4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grpSp>
        <p:nvGrpSpPr>
          <p:cNvPr id="9" name="Group 8">
            <a:extLst>
              <a:ext uri="{FF2B5EF4-FFF2-40B4-BE49-F238E27FC236}">
                <a16:creationId xmlns:a16="http://schemas.microsoft.com/office/drawing/2014/main" id="{849E8930-A832-4593-A79A-1B6F4847CCFE}"/>
              </a:ext>
            </a:extLst>
          </p:cNvPr>
          <p:cNvGrpSpPr/>
          <p:nvPr/>
        </p:nvGrpSpPr>
        <p:grpSpPr>
          <a:xfrm>
            <a:off x="2143125" y="2857501"/>
            <a:ext cx="762000" cy="762000"/>
            <a:chOff x="619125" y="2857501"/>
            <a:chExt cx="762000" cy="762000"/>
          </a:xfrm>
        </p:grpSpPr>
        <p:sp>
          <p:nvSpPr>
            <p:cNvPr id="17" name="Oval 16"/>
            <p:cNvSpPr/>
            <p:nvPr>
              <p:custDataLst>
                <p:tags r:id="rId2"/>
              </p:custDataLst>
            </p:nvPr>
          </p:nvSpPr>
          <p:spPr>
            <a:xfrm>
              <a:off x="619125" y="2857501"/>
              <a:ext cx="762000" cy="762000"/>
            </a:xfrm>
            <a:prstGeom prst="ellipse">
              <a:avLst/>
            </a:prstGeom>
            <a:solidFill>
              <a:srgbClr val="0051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46" descr="Browser Icon">
              <a:extLst>
                <a:ext uri="{FF2B5EF4-FFF2-40B4-BE49-F238E27FC236}">
                  <a16:creationId xmlns:a16="http://schemas.microsoft.com/office/drawing/2014/main" id="{A3D505FC-9F11-4C71-9B1F-C8528A0E0E16}"/>
                </a:ext>
              </a:extLst>
            </p:cNvPr>
            <p:cNvSpPr>
              <a:spLocks noEditPoints="1"/>
            </p:cNvSpPr>
            <p:nvPr/>
          </p:nvSpPr>
          <p:spPr bwMode="auto">
            <a:xfrm>
              <a:off x="795902" y="3068960"/>
              <a:ext cx="409607" cy="351154"/>
            </a:xfrm>
            <a:custGeom>
              <a:avLst/>
              <a:gdLst>
                <a:gd name="T0" fmla="*/ 9031 w 25287"/>
                <a:gd name="T1" fmla="*/ 1806 h 21675"/>
                <a:gd name="T2" fmla="*/ 10837 w 25287"/>
                <a:gd name="T3" fmla="*/ 1806 h 21675"/>
                <a:gd name="T4" fmla="*/ 10837 w 25287"/>
                <a:gd name="T5" fmla="*/ 3612 h 21675"/>
                <a:gd name="T6" fmla="*/ 9031 w 25287"/>
                <a:gd name="T7" fmla="*/ 3612 h 21675"/>
                <a:gd name="T8" fmla="*/ 9031 w 25287"/>
                <a:gd name="T9" fmla="*/ 1806 h 21675"/>
                <a:gd name="T10" fmla="*/ 5419 w 25287"/>
                <a:gd name="T11" fmla="*/ 1806 h 21675"/>
                <a:gd name="T12" fmla="*/ 7225 w 25287"/>
                <a:gd name="T13" fmla="*/ 1806 h 21675"/>
                <a:gd name="T14" fmla="*/ 7225 w 25287"/>
                <a:gd name="T15" fmla="*/ 3612 h 21675"/>
                <a:gd name="T16" fmla="*/ 5419 w 25287"/>
                <a:gd name="T17" fmla="*/ 3612 h 21675"/>
                <a:gd name="T18" fmla="*/ 5419 w 25287"/>
                <a:gd name="T19" fmla="*/ 1806 h 21675"/>
                <a:gd name="T20" fmla="*/ 1806 w 25287"/>
                <a:gd name="T21" fmla="*/ 1806 h 21675"/>
                <a:gd name="T22" fmla="*/ 3612 w 25287"/>
                <a:gd name="T23" fmla="*/ 1806 h 21675"/>
                <a:gd name="T24" fmla="*/ 3612 w 25287"/>
                <a:gd name="T25" fmla="*/ 3612 h 21675"/>
                <a:gd name="T26" fmla="*/ 1806 w 25287"/>
                <a:gd name="T27" fmla="*/ 3612 h 21675"/>
                <a:gd name="T28" fmla="*/ 1806 w 25287"/>
                <a:gd name="T29" fmla="*/ 1806 h 21675"/>
                <a:gd name="T30" fmla="*/ 23481 w 25287"/>
                <a:gd name="T31" fmla="*/ 19868 h 21675"/>
                <a:gd name="T32" fmla="*/ 1806 w 25287"/>
                <a:gd name="T33" fmla="*/ 19868 h 21675"/>
                <a:gd name="T34" fmla="*/ 1806 w 25287"/>
                <a:gd name="T35" fmla="*/ 5419 h 21675"/>
                <a:gd name="T36" fmla="*/ 23481 w 25287"/>
                <a:gd name="T37" fmla="*/ 5419 h 21675"/>
                <a:gd name="T38" fmla="*/ 23481 w 25287"/>
                <a:gd name="T39" fmla="*/ 19868 h 21675"/>
                <a:gd name="T40" fmla="*/ 23481 w 25287"/>
                <a:gd name="T41" fmla="*/ 3612 h 21675"/>
                <a:gd name="T42" fmla="*/ 12644 w 25287"/>
                <a:gd name="T43" fmla="*/ 3612 h 21675"/>
                <a:gd name="T44" fmla="*/ 12644 w 25287"/>
                <a:gd name="T45" fmla="*/ 1806 h 21675"/>
                <a:gd name="T46" fmla="*/ 23481 w 25287"/>
                <a:gd name="T47" fmla="*/ 1806 h 21675"/>
                <a:gd name="T48" fmla="*/ 23481 w 25287"/>
                <a:gd name="T49" fmla="*/ 3612 h 21675"/>
                <a:gd name="T50" fmla="*/ 25287 w 25287"/>
                <a:gd name="T51" fmla="*/ 1806 h 21675"/>
                <a:gd name="T52" fmla="*/ 23481 w 25287"/>
                <a:gd name="T53" fmla="*/ 0 h 21675"/>
                <a:gd name="T54" fmla="*/ 1806 w 25287"/>
                <a:gd name="T55" fmla="*/ 0 h 21675"/>
                <a:gd name="T56" fmla="*/ 0 w 25287"/>
                <a:gd name="T57" fmla="*/ 1806 h 21675"/>
                <a:gd name="T58" fmla="*/ 0 w 25287"/>
                <a:gd name="T59" fmla="*/ 19868 h 21675"/>
                <a:gd name="T60" fmla="*/ 1806 w 25287"/>
                <a:gd name="T61" fmla="*/ 21675 h 21675"/>
                <a:gd name="T62" fmla="*/ 23481 w 25287"/>
                <a:gd name="T63" fmla="*/ 21675 h 21675"/>
                <a:gd name="T64" fmla="*/ 25287 w 25287"/>
                <a:gd name="T65" fmla="*/ 19868 h 21675"/>
                <a:gd name="T66" fmla="*/ 25287 w 25287"/>
                <a:gd name="T67" fmla="*/ 1806 h 21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287" h="21675">
                  <a:moveTo>
                    <a:pt x="9031" y="1806"/>
                  </a:moveTo>
                  <a:lnTo>
                    <a:pt x="10837" y="1806"/>
                  </a:lnTo>
                  <a:lnTo>
                    <a:pt x="10837" y="3612"/>
                  </a:lnTo>
                  <a:lnTo>
                    <a:pt x="9031" y="3612"/>
                  </a:lnTo>
                  <a:lnTo>
                    <a:pt x="9031" y="1806"/>
                  </a:lnTo>
                  <a:close/>
                  <a:moveTo>
                    <a:pt x="5419" y="1806"/>
                  </a:moveTo>
                  <a:lnTo>
                    <a:pt x="7225" y="1806"/>
                  </a:lnTo>
                  <a:lnTo>
                    <a:pt x="7225" y="3612"/>
                  </a:lnTo>
                  <a:lnTo>
                    <a:pt x="5419" y="3612"/>
                  </a:lnTo>
                  <a:lnTo>
                    <a:pt x="5419" y="1806"/>
                  </a:lnTo>
                  <a:close/>
                  <a:moveTo>
                    <a:pt x="1806" y="1806"/>
                  </a:moveTo>
                  <a:lnTo>
                    <a:pt x="3612" y="1806"/>
                  </a:lnTo>
                  <a:lnTo>
                    <a:pt x="3612" y="3612"/>
                  </a:lnTo>
                  <a:lnTo>
                    <a:pt x="1806" y="3612"/>
                  </a:lnTo>
                  <a:lnTo>
                    <a:pt x="1806" y="1806"/>
                  </a:lnTo>
                  <a:close/>
                  <a:moveTo>
                    <a:pt x="23481" y="19868"/>
                  </a:moveTo>
                  <a:lnTo>
                    <a:pt x="1806" y="19868"/>
                  </a:lnTo>
                  <a:lnTo>
                    <a:pt x="1806" y="5419"/>
                  </a:lnTo>
                  <a:lnTo>
                    <a:pt x="23481" y="5419"/>
                  </a:lnTo>
                  <a:lnTo>
                    <a:pt x="23481" y="19868"/>
                  </a:lnTo>
                  <a:close/>
                  <a:moveTo>
                    <a:pt x="23481" y="3612"/>
                  </a:moveTo>
                  <a:lnTo>
                    <a:pt x="12644" y="3612"/>
                  </a:lnTo>
                  <a:lnTo>
                    <a:pt x="12644" y="1806"/>
                  </a:lnTo>
                  <a:lnTo>
                    <a:pt x="23481" y="1806"/>
                  </a:lnTo>
                  <a:lnTo>
                    <a:pt x="23481" y="3612"/>
                  </a:lnTo>
                  <a:close/>
                  <a:moveTo>
                    <a:pt x="25287" y="1806"/>
                  </a:moveTo>
                  <a:cubicBezTo>
                    <a:pt x="25287" y="808"/>
                    <a:pt x="24479" y="0"/>
                    <a:pt x="23481" y="0"/>
                  </a:cubicBezTo>
                  <a:lnTo>
                    <a:pt x="1806" y="0"/>
                  </a:lnTo>
                  <a:cubicBezTo>
                    <a:pt x="809" y="0"/>
                    <a:pt x="0" y="808"/>
                    <a:pt x="0" y="1806"/>
                  </a:cubicBezTo>
                  <a:lnTo>
                    <a:pt x="0" y="19868"/>
                  </a:lnTo>
                  <a:cubicBezTo>
                    <a:pt x="0" y="20866"/>
                    <a:pt x="809" y="21675"/>
                    <a:pt x="1806" y="21675"/>
                  </a:cubicBezTo>
                  <a:lnTo>
                    <a:pt x="23481" y="21675"/>
                  </a:lnTo>
                  <a:cubicBezTo>
                    <a:pt x="24479" y="21675"/>
                    <a:pt x="25287" y="20866"/>
                    <a:pt x="25287" y="19868"/>
                  </a:cubicBezTo>
                  <a:lnTo>
                    <a:pt x="25287" y="1806"/>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a:p>
          </p:txBody>
        </p:sp>
      </p:grpSp>
      <p:sp>
        <p:nvSpPr>
          <p:cNvPr id="18" name="Oval 17"/>
          <p:cNvSpPr/>
          <p:nvPr>
            <p:custDataLst>
              <p:tags r:id="rId1"/>
            </p:custDataLst>
          </p:nvPr>
        </p:nvSpPr>
        <p:spPr>
          <a:xfrm>
            <a:off x="2143125" y="4191000"/>
            <a:ext cx="762000" cy="762000"/>
          </a:xfrm>
          <a:prstGeom prst="ellipse">
            <a:avLst/>
          </a:prstGeom>
          <a:solidFill>
            <a:srgbClr val="0051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0328B322-3817-408D-BBD0-3A6558612DCF}"/>
              </a:ext>
            </a:extLst>
          </p:cNvPr>
          <p:cNvSpPr>
            <a:spLocks noGrp="1"/>
          </p:cNvSpPr>
          <p:nvPr>
            <p:ph type="sldNum" sz="quarter" idx="12"/>
          </p:nvPr>
        </p:nvSpPr>
        <p:spPr/>
        <p:txBody>
          <a:bodyPr/>
          <a:lstStyle/>
          <a:p>
            <a:fld id="{32D4B517-E49B-41B6-9DBC-23634E0F1CDC}" type="slidenum">
              <a:rPr lang="en-CA" smtClean="0"/>
              <a:t>18</a:t>
            </a:fld>
            <a:endParaRPr lang="en-CA"/>
          </a:p>
        </p:txBody>
      </p:sp>
      <p:pic>
        <p:nvPicPr>
          <p:cNvPr id="2" name="Graphic 1" descr="Online meeting outline">
            <a:extLst>
              <a:ext uri="{FF2B5EF4-FFF2-40B4-BE49-F238E27FC236}">
                <a16:creationId xmlns:a16="http://schemas.microsoft.com/office/drawing/2014/main" id="{0F5975B8-7978-05A2-251B-5EEB51353B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242193" y="4286018"/>
            <a:ext cx="562709" cy="562709"/>
          </a:xfrm>
          <a:prstGeom prst="rect">
            <a:avLst/>
          </a:prstGeom>
        </p:spPr>
      </p:pic>
    </p:spTree>
    <p:extLst>
      <p:ext uri="{BB962C8B-B14F-4D97-AF65-F5344CB8AC3E}">
        <p14:creationId xmlns:p14="http://schemas.microsoft.com/office/powerpoint/2010/main" val="412184810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3DD2CB-5073-4840-9131-650BA5E31C6B}"/>
              </a:ext>
            </a:extLst>
          </p:cNvPr>
          <p:cNvSpPr>
            <a:spLocks noGrp="1"/>
          </p:cNvSpPr>
          <p:nvPr>
            <p:ph type="sldNum" sz="quarter" idx="12"/>
          </p:nvPr>
        </p:nvSpPr>
        <p:spPr/>
        <p:txBody>
          <a:bodyPr/>
          <a:lstStyle/>
          <a:p>
            <a:fld id="{32D4B517-E49B-41B6-9DBC-23634E0F1CDC}" type="slidenum">
              <a:rPr lang="en-CA" smtClean="0"/>
              <a:t>19</a:t>
            </a:fld>
            <a:endParaRPr lang="en-CA"/>
          </a:p>
        </p:txBody>
      </p:sp>
      <p:sp>
        <p:nvSpPr>
          <p:cNvPr id="3" name="Text Placeholder 2">
            <a:extLst>
              <a:ext uri="{FF2B5EF4-FFF2-40B4-BE49-F238E27FC236}">
                <a16:creationId xmlns:a16="http://schemas.microsoft.com/office/drawing/2014/main" id="{FA2D81A4-1D47-4720-9A2B-F162641EB577}"/>
              </a:ext>
            </a:extLst>
          </p:cNvPr>
          <p:cNvSpPr>
            <a:spLocks noGrp="1"/>
          </p:cNvSpPr>
          <p:nvPr>
            <p:ph type="body" sz="quarter" idx="11"/>
          </p:nvPr>
        </p:nvSpPr>
        <p:spPr>
          <a:xfrm>
            <a:off x="271548" y="10158"/>
            <a:ext cx="8877993" cy="878670"/>
          </a:xfrm>
        </p:spPr>
        <p:txBody>
          <a:bodyPr/>
          <a:lstStyle/>
          <a:p>
            <a:pPr>
              <a:spcBef>
                <a:spcPts val="0"/>
              </a:spcBef>
            </a:pPr>
            <a:r>
              <a:rPr lang="en-US"/>
              <a:t>Annex A – National Standard of Canada for </a:t>
            </a:r>
          </a:p>
          <a:p>
            <a:pPr>
              <a:spcBef>
                <a:spcPts val="0"/>
              </a:spcBef>
            </a:pPr>
            <a:r>
              <a:rPr lang="en-US"/>
              <a:t>Psychological Health and Safety in the Workplace </a:t>
            </a:r>
          </a:p>
          <a:p>
            <a:pPr>
              <a:spcBef>
                <a:spcPts val="0"/>
              </a:spcBef>
            </a:pPr>
            <a:endParaRPr lang="en-CA" sz="2400"/>
          </a:p>
        </p:txBody>
      </p:sp>
      <p:sp>
        <p:nvSpPr>
          <p:cNvPr id="4" name="Content Placeholder 3">
            <a:extLst>
              <a:ext uri="{FF2B5EF4-FFF2-40B4-BE49-F238E27FC236}">
                <a16:creationId xmlns:a16="http://schemas.microsoft.com/office/drawing/2014/main" id="{52D2EC23-F554-49AB-BDFF-DD64D0394770}"/>
              </a:ext>
            </a:extLst>
          </p:cNvPr>
          <p:cNvSpPr>
            <a:spLocks noGrp="1"/>
          </p:cNvSpPr>
          <p:nvPr>
            <p:ph idx="10"/>
          </p:nvPr>
        </p:nvSpPr>
        <p:spPr>
          <a:xfrm>
            <a:off x="2549076" y="1409552"/>
            <a:ext cx="4103842" cy="1738199"/>
          </a:xfrm>
        </p:spPr>
        <p:txBody>
          <a:bodyPr/>
          <a:lstStyle/>
          <a:p>
            <a:pPr marL="342900" indent="-342900">
              <a:buFont typeface="Arial" panose="020B0604020202020204" pitchFamily="34" charset="0"/>
              <a:buChar char="•"/>
            </a:pPr>
            <a:r>
              <a:rPr lang="en-US">
                <a:solidFill>
                  <a:schemeClr val="tx2"/>
                </a:solidFill>
                <a:latin typeface="Calibri"/>
                <a:cs typeface="Calibri"/>
              </a:rPr>
              <a:t>A voluntary set of guidelines, tools and resources for organizations to systemically promote mental health and prevent psychological harm</a:t>
            </a:r>
          </a:p>
        </p:txBody>
      </p:sp>
      <p:sp>
        <p:nvSpPr>
          <p:cNvPr id="6" name="TextBox 5">
            <a:extLst>
              <a:ext uri="{FF2B5EF4-FFF2-40B4-BE49-F238E27FC236}">
                <a16:creationId xmlns:a16="http://schemas.microsoft.com/office/drawing/2014/main" id="{1A789397-2F19-4C29-A397-F83206736575}"/>
              </a:ext>
            </a:extLst>
          </p:cNvPr>
          <p:cNvSpPr txBox="1"/>
          <p:nvPr/>
        </p:nvSpPr>
        <p:spPr>
          <a:xfrm>
            <a:off x="2797555" y="3710251"/>
            <a:ext cx="3159298" cy="461665"/>
          </a:xfrm>
          <a:prstGeom prst="rect">
            <a:avLst/>
          </a:prstGeom>
          <a:noFill/>
        </p:spPr>
        <p:txBody>
          <a:bodyPr wrap="square">
            <a:spAutoFit/>
          </a:bodyPr>
          <a:lstStyle/>
          <a:p>
            <a:pPr>
              <a:spcAft>
                <a:spcPts val="1200"/>
              </a:spcAft>
            </a:pPr>
            <a:r>
              <a:rPr lang="en-US" sz="2400" b="1">
                <a:solidFill>
                  <a:schemeClr val="tx2"/>
                </a:solidFill>
                <a:latin typeface="Calibri"/>
                <a:cs typeface="Calibri"/>
              </a:rPr>
              <a:t>13 psychosocial factors</a:t>
            </a:r>
          </a:p>
        </p:txBody>
      </p:sp>
      <p:graphicFrame>
        <p:nvGraphicFramePr>
          <p:cNvPr id="5" name="Table 4">
            <a:extLst>
              <a:ext uri="{FF2B5EF4-FFF2-40B4-BE49-F238E27FC236}">
                <a16:creationId xmlns:a16="http://schemas.microsoft.com/office/drawing/2014/main" id="{6B289246-4401-709F-7BB2-603FF04D69C3}"/>
              </a:ext>
            </a:extLst>
          </p:cNvPr>
          <p:cNvGraphicFramePr>
            <a:graphicFrameLocks noGrp="1"/>
          </p:cNvGraphicFramePr>
          <p:nvPr/>
        </p:nvGraphicFramePr>
        <p:xfrm>
          <a:off x="1981200" y="4205819"/>
          <a:ext cx="8135944" cy="2295536"/>
        </p:xfrm>
        <a:graphic>
          <a:graphicData uri="http://schemas.openxmlformats.org/drawingml/2006/table">
            <a:tbl>
              <a:tblPr>
                <a:tableStyleId>{2D5ABB26-0587-4C30-8999-92F81FD0307C}</a:tableStyleId>
              </a:tblPr>
              <a:tblGrid>
                <a:gridCol w="4478344">
                  <a:extLst>
                    <a:ext uri="{9D8B030D-6E8A-4147-A177-3AD203B41FA5}">
                      <a16:colId xmlns:a16="http://schemas.microsoft.com/office/drawing/2014/main" val="1916664283"/>
                    </a:ext>
                  </a:extLst>
                </a:gridCol>
                <a:gridCol w="3657600">
                  <a:extLst>
                    <a:ext uri="{9D8B030D-6E8A-4147-A177-3AD203B41FA5}">
                      <a16:colId xmlns:a16="http://schemas.microsoft.com/office/drawing/2014/main" val="3887454021"/>
                    </a:ext>
                  </a:extLst>
                </a:gridCol>
              </a:tblGrid>
              <a:tr h="318565">
                <a:tc>
                  <a:txBody>
                    <a:bodyPr/>
                    <a:lstStyle/>
                    <a:p>
                      <a:r>
                        <a:rPr lang="en-US" sz="1800" b="0" kern="1200">
                          <a:solidFill>
                            <a:schemeClr val="tx2"/>
                          </a:solidFill>
                          <a:effectLst/>
                        </a:rPr>
                        <a:t>1. Psychological support</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kern="1200">
                          <a:solidFill>
                            <a:schemeClr val="tx2"/>
                          </a:solidFill>
                          <a:effectLst/>
                        </a:rPr>
                        <a:t>​8. Involvement and influence</a:t>
                      </a:r>
                      <a:endParaRPr lang="en-US" b="0">
                        <a:solidFill>
                          <a:schemeClr val="tx2"/>
                        </a:solidFil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27100880"/>
                  </a:ext>
                </a:extLst>
              </a:tr>
              <a:tr h="318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2. Organizational culture</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b="0" kern="1200">
                          <a:solidFill>
                            <a:schemeClr val="tx2"/>
                          </a:solidFill>
                          <a:effectLst/>
                        </a:rPr>
                        <a:t>9. Workload management</a:t>
                      </a:r>
                      <a:endParaRPr lang="en-US" b="0">
                        <a:solidFill>
                          <a:schemeClr val="tx2"/>
                        </a:solidFil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4014214"/>
                  </a:ext>
                </a:extLst>
              </a:tr>
              <a:tr h="318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schemeClr val="tx2"/>
                          </a:solidFill>
                          <a:effectLst/>
                          <a:uLnTx/>
                          <a:uFillTx/>
                        </a:rPr>
                        <a:t>3. Clear leadership &amp; expectations</a:t>
                      </a:r>
                      <a:endParaRPr kumimoji="0" lang="en-US" sz="1800" b="0" i="0" u="none" strike="noStrike" kern="1200" cap="none" spc="0" normalizeH="0" baseline="0" noProof="0">
                        <a:ln>
                          <a:noFill/>
                        </a:ln>
                        <a:solidFill>
                          <a:schemeClr val="tx2"/>
                        </a:solidFill>
                        <a:effectLst/>
                        <a:uLnTx/>
                        <a:uFillTx/>
                        <a:latin typeface="Calibri"/>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10. Engagement​</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475020"/>
                  </a:ext>
                </a:extLst>
              </a:tr>
              <a:tr h="318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a:ln>
                            <a:noFill/>
                          </a:ln>
                          <a:solidFill>
                            <a:schemeClr val="tx2"/>
                          </a:solidFill>
                          <a:effectLst/>
                          <a:uLnTx/>
                          <a:uFillTx/>
                        </a:rPr>
                        <a:t>4. Civility and respect</a:t>
                      </a:r>
                      <a:endParaRPr kumimoji="0" lang="en-US" sz="1800" b="0" i="0" u="none" strike="noStrike" kern="1200" cap="none" spc="0" normalizeH="0" baseline="0" noProof="0">
                        <a:ln>
                          <a:noFill/>
                        </a:ln>
                        <a:solidFill>
                          <a:schemeClr val="tx2"/>
                        </a:solidFill>
                        <a:effectLst/>
                        <a:uLnTx/>
                        <a:uFillTx/>
                        <a:latin typeface="Calibri"/>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latin typeface="+mn-lt"/>
                          <a:ea typeface="+mn-ea"/>
                          <a:cs typeface="+mn-cs"/>
                        </a:rPr>
                        <a:t>11. Balance​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38296575"/>
                  </a:ext>
                </a:extLst>
              </a:tr>
              <a:tr h="3518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latin typeface="+mn-lt"/>
                          <a:ea typeface="+mn-ea"/>
                          <a:cs typeface="+mn-cs"/>
                        </a:rPr>
                        <a:t>5. Psychological competencies &amp; requirements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12. Psychological protection​</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83301493"/>
                  </a:ext>
                </a:extLst>
              </a:tr>
              <a:tr h="3509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6. </a:t>
                      </a:r>
                      <a:r>
                        <a:rPr lang="en-US" sz="1800" b="0" kern="1200">
                          <a:solidFill>
                            <a:schemeClr val="tx2"/>
                          </a:solidFill>
                          <a:effectLst/>
                          <a:latin typeface="+mn-lt"/>
                          <a:ea typeface="+mn-ea"/>
                          <a:cs typeface="+mn-cs"/>
                        </a:rPr>
                        <a:t>Growth and development</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13. Protection of physical safety</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91731532"/>
                  </a:ext>
                </a:extLst>
              </a:tr>
              <a:tr h="3185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tx2"/>
                          </a:solidFill>
                          <a:effectLst/>
                        </a:rPr>
                        <a:t>7. Recognition and reward</a:t>
                      </a:r>
                      <a:endParaRPr lang="en-US" sz="1800" b="0" kern="1200">
                        <a:solidFill>
                          <a:schemeClr val="tx2"/>
                        </a:solidFill>
                        <a:effectLst/>
                        <a:latin typeface="+mn-lt"/>
                        <a:ea typeface="+mn-ea"/>
                        <a:cs typeface="+mn-cs"/>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b="0">
                        <a:solidFill>
                          <a:schemeClr val="tx2"/>
                        </a:solidFil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00248210"/>
                  </a:ext>
                </a:extLst>
              </a:tr>
            </a:tbl>
          </a:graphicData>
        </a:graphic>
      </p:graphicFrame>
      <p:pic>
        <p:nvPicPr>
          <p:cNvPr id="7" name="Picture 6" descr="Title page of the National Standard Canada for &#10;Psychological Health and Safety in the Workplace &#10;">
            <a:extLst>
              <a:ext uri="{FF2B5EF4-FFF2-40B4-BE49-F238E27FC236}">
                <a16:creationId xmlns:a16="http://schemas.microsoft.com/office/drawing/2014/main" id="{F8F24A16-9D40-BC0F-2B56-78E16F2663B3}"/>
              </a:ext>
            </a:extLst>
          </p:cNvPr>
          <p:cNvPicPr>
            <a:picLocks noChangeAspect="1"/>
          </p:cNvPicPr>
          <p:nvPr/>
        </p:nvPicPr>
        <p:blipFill>
          <a:blip r:embed="rId2"/>
          <a:stretch>
            <a:fillRect/>
          </a:stretch>
        </p:blipFill>
        <p:spPr>
          <a:xfrm>
            <a:off x="7174774" y="960521"/>
            <a:ext cx="2350227" cy="3025179"/>
          </a:xfrm>
          <a:prstGeom prst="rect">
            <a:avLst/>
          </a:prstGeom>
        </p:spPr>
      </p:pic>
      <p:sp>
        <p:nvSpPr>
          <p:cNvPr id="8" name="TextBox 8">
            <a:extLst>
              <a:ext uri="{FF2B5EF4-FFF2-40B4-BE49-F238E27FC236}">
                <a16:creationId xmlns:a16="http://schemas.microsoft.com/office/drawing/2014/main" id="{16603B29-68D2-E37C-253F-B0A2CD292961}"/>
              </a:ext>
            </a:extLst>
          </p:cNvPr>
          <p:cNvSpPr txBox="1"/>
          <p:nvPr/>
        </p:nvSpPr>
        <p:spPr>
          <a:xfrm>
            <a:off x="9498755" y="918637"/>
            <a:ext cx="1169246" cy="85561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i="1">
                <a:solidFill>
                  <a:srgbClr val="002060"/>
                </a:solidFill>
                <a:cs typeface="Calibri"/>
              </a:rPr>
              <a:t>Image description: Title page of the National Standard Canada for </a:t>
            </a:r>
          </a:p>
          <a:p>
            <a:r>
              <a:rPr lang="en-US" sz="800" i="1">
                <a:solidFill>
                  <a:srgbClr val="002060"/>
                </a:solidFill>
                <a:cs typeface="Calibri"/>
              </a:rPr>
              <a:t>Psychological Health and Safety in the Workplace </a:t>
            </a:r>
            <a:endParaRPr lang="en-US" sz="800">
              <a:solidFill>
                <a:srgbClr val="000000"/>
              </a:solidFill>
              <a:cs typeface="Calibri"/>
            </a:endParaRPr>
          </a:p>
        </p:txBody>
      </p:sp>
    </p:spTree>
    <p:extLst>
      <p:ext uri="{BB962C8B-B14F-4D97-AF65-F5344CB8AC3E}">
        <p14:creationId xmlns:p14="http://schemas.microsoft.com/office/powerpoint/2010/main" val="3404791958"/>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356351"/>
            <a:ext cx="2133600" cy="365125"/>
          </a:xfrm>
        </p:spPr>
        <p:txBody>
          <a:bodyPr/>
          <a:lstStyle/>
          <a:p>
            <a:fld id="{32D4B517-E49B-41B6-9DBC-23634E0F1CDC}" type="slidenum">
              <a:rPr lang="en-CA" smtClean="0"/>
              <a:pPr/>
              <a:t>20</a:t>
            </a:fld>
            <a:endParaRPr lang="en-CA"/>
          </a:p>
        </p:txBody>
      </p:sp>
      <p:sp>
        <p:nvSpPr>
          <p:cNvPr id="4" name="Text Placeholder 2">
            <a:extLst>
              <a:ext uri="{FF2B5EF4-FFF2-40B4-BE49-F238E27FC236}">
                <a16:creationId xmlns:a16="http://schemas.microsoft.com/office/drawing/2014/main" id="{29C32AEF-54FB-45AB-BDE9-26438E49B1DD}"/>
              </a:ext>
            </a:extLst>
          </p:cNvPr>
          <p:cNvSpPr>
            <a:spLocks noGrp="1"/>
          </p:cNvSpPr>
          <p:nvPr>
            <p:ph type="body" sz="quarter" idx="11"/>
          </p:nvPr>
        </p:nvSpPr>
        <p:spPr>
          <a:xfrm>
            <a:off x="271549" y="8408"/>
            <a:ext cx="8861368" cy="789999"/>
          </a:xfrm>
        </p:spPr>
        <p:txBody>
          <a:bodyPr lIns="0" tIns="0" rIns="0" bIns="0" anchor="t"/>
          <a:lstStyle/>
          <a:p>
            <a:pPr>
              <a:spcBef>
                <a:spcPts val="600"/>
              </a:spcBef>
            </a:pPr>
            <a:r>
              <a:rPr lang="en-US">
                <a:latin typeface="Calibri"/>
                <a:cs typeface="Calibri"/>
              </a:rPr>
              <a:t>Annex B</a:t>
            </a:r>
            <a:r>
              <a:rPr lang="en-US"/>
              <a:t> –</a:t>
            </a:r>
            <a:r>
              <a:rPr lang="en-US">
                <a:latin typeface="Calibri"/>
                <a:cs typeface="Calibri"/>
              </a:rPr>
              <a:t> Disaggregation: Demographic and Employment Categories </a:t>
            </a:r>
          </a:p>
        </p:txBody>
      </p:sp>
      <p:sp>
        <p:nvSpPr>
          <p:cNvPr id="8" name="Content Placeholder 7">
            <a:extLst>
              <a:ext uri="{FF2B5EF4-FFF2-40B4-BE49-F238E27FC236}">
                <a16:creationId xmlns:a16="http://schemas.microsoft.com/office/drawing/2014/main" id="{AF04A0F4-E0A3-4F12-B922-C1BF93E00EB9}"/>
              </a:ext>
            </a:extLst>
          </p:cNvPr>
          <p:cNvSpPr>
            <a:spLocks noGrp="1"/>
          </p:cNvSpPr>
          <p:nvPr>
            <p:ph idx="10"/>
          </p:nvPr>
        </p:nvSpPr>
        <p:spPr/>
        <p:txBody>
          <a:bodyPr lIns="0" tIns="0" rIns="0" bIns="0" anchor="t"/>
          <a:lstStyle/>
          <a:p>
            <a:endParaRPr lang="en-US">
              <a:cs typeface="Calibri"/>
            </a:endParaRPr>
          </a:p>
          <a:p>
            <a:endParaRPr lang="en-US">
              <a:solidFill>
                <a:schemeClr val="tx2"/>
              </a:solidFill>
              <a:cs typeface="Calibri"/>
            </a:endParaRPr>
          </a:p>
        </p:txBody>
      </p:sp>
      <p:graphicFrame>
        <p:nvGraphicFramePr>
          <p:cNvPr id="3" name="Table 2">
            <a:extLst>
              <a:ext uri="{FF2B5EF4-FFF2-40B4-BE49-F238E27FC236}">
                <a16:creationId xmlns:a16="http://schemas.microsoft.com/office/drawing/2014/main" id="{587E080F-8BA1-0E63-269C-ACC2786F9D54}"/>
              </a:ext>
            </a:extLst>
          </p:cNvPr>
          <p:cNvGraphicFramePr>
            <a:graphicFrameLocks noGrp="1"/>
          </p:cNvGraphicFramePr>
          <p:nvPr>
            <p:extLst>
              <p:ext uri="{D42A27DB-BD31-4B8C-83A1-F6EECF244321}">
                <p14:modId xmlns:p14="http://schemas.microsoft.com/office/powerpoint/2010/main" val="2872550907"/>
              </p:ext>
            </p:extLst>
          </p:nvPr>
        </p:nvGraphicFramePr>
        <p:xfrm>
          <a:off x="2574996" y="1611158"/>
          <a:ext cx="7256382" cy="3964929"/>
        </p:xfrm>
        <a:graphic>
          <a:graphicData uri="http://schemas.openxmlformats.org/drawingml/2006/table">
            <a:tbl>
              <a:tblPr firstRow="1" bandRow="1">
                <a:tableStyleId>{5C22544A-7EE6-4342-B048-85BDC9FD1C3A}</a:tableStyleId>
              </a:tblPr>
              <a:tblGrid>
                <a:gridCol w="7256382">
                  <a:extLst>
                    <a:ext uri="{9D8B030D-6E8A-4147-A177-3AD203B41FA5}">
                      <a16:colId xmlns:a16="http://schemas.microsoft.com/office/drawing/2014/main" val="1879919370"/>
                    </a:ext>
                  </a:extLst>
                </a:gridCol>
              </a:tblGrid>
              <a:tr h="589491">
                <a:tc>
                  <a:txBody>
                    <a:bodyPr/>
                    <a:lstStyle/>
                    <a:p>
                      <a:pPr lvl="0" algn="ctr">
                        <a:buNone/>
                      </a:pPr>
                      <a:r>
                        <a:rPr lang="en-US" sz="2600" b="1" i="0" u="none" strike="noStrike" baseline="0" noProof="0">
                          <a:solidFill>
                            <a:srgbClr val="002060"/>
                          </a:solidFill>
                          <a:latin typeface="+mn-lt"/>
                        </a:rPr>
                        <a:t>Gender, 2SLGBTQIA+ and Age</a:t>
                      </a:r>
                    </a:p>
                  </a:txBody>
                  <a:tcPr>
                    <a:solidFill>
                      <a:schemeClr val="bg2">
                        <a:lumMod val="85000"/>
                      </a:schemeClr>
                    </a:solidFill>
                  </a:tcPr>
                </a:tc>
                <a:extLst>
                  <a:ext uri="{0D108BD9-81ED-4DB2-BD59-A6C34878D82A}">
                    <a16:rowId xmlns:a16="http://schemas.microsoft.com/office/drawing/2014/main" val="791611478"/>
                  </a:ext>
                </a:extLst>
              </a:tr>
              <a:tr h="589490">
                <a:tc>
                  <a:txBody>
                    <a:bodyPr/>
                    <a:lstStyle/>
                    <a:p>
                      <a:pPr lvl="0" algn="ctr">
                        <a:buNone/>
                      </a:pPr>
                      <a:r>
                        <a:rPr lang="en-US" sz="2600" b="1">
                          <a:solidFill>
                            <a:srgbClr val="002060"/>
                          </a:solidFill>
                          <a:latin typeface="+mn-lt"/>
                        </a:rPr>
                        <a:t>Official Language and Province or Territory of Work</a:t>
                      </a:r>
                    </a:p>
                  </a:txBody>
                  <a:tcPr>
                    <a:solidFill>
                      <a:schemeClr val="bg2">
                        <a:lumMod val="85000"/>
                      </a:schemeClr>
                    </a:solidFill>
                  </a:tcPr>
                </a:tc>
                <a:extLst>
                  <a:ext uri="{0D108BD9-81ED-4DB2-BD59-A6C34878D82A}">
                    <a16:rowId xmlns:a16="http://schemas.microsoft.com/office/drawing/2014/main" val="2353215704"/>
                  </a:ext>
                </a:extLst>
              </a:tr>
              <a:tr h="1017478">
                <a:tc>
                  <a:txBody>
                    <a:bodyPr/>
                    <a:lstStyle/>
                    <a:p>
                      <a:pPr lvl="0" algn="ctr">
                        <a:buNone/>
                      </a:pPr>
                      <a:r>
                        <a:rPr lang="en-US" sz="2600" b="1">
                          <a:solidFill>
                            <a:srgbClr val="002060"/>
                          </a:solidFill>
                          <a:latin typeface="+mn-lt"/>
                        </a:rPr>
                        <a:t>Indigenous Peoples, Persons with Disabilities and Racial Groups</a:t>
                      </a:r>
                    </a:p>
                  </a:txBody>
                  <a:tcPr>
                    <a:solidFill>
                      <a:schemeClr val="bg2">
                        <a:lumMod val="85000"/>
                      </a:schemeClr>
                    </a:solidFill>
                  </a:tcPr>
                </a:tc>
                <a:extLst>
                  <a:ext uri="{0D108BD9-81ED-4DB2-BD59-A6C34878D82A}">
                    <a16:rowId xmlns:a16="http://schemas.microsoft.com/office/drawing/2014/main" val="804046523"/>
                  </a:ext>
                </a:extLst>
              </a:tr>
              <a:tr h="589490">
                <a:tc>
                  <a:txBody>
                    <a:bodyPr/>
                    <a:lstStyle/>
                    <a:p>
                      <a:pPr lvl="0" algn="ctr">
                        <a:buNone/>
                      </a:pPr>
                      <a:r>
                        <a:rPr lang="en-US" sz="2600" b="1">
                          <a:solidFill>
                            <a:srgbClr val="002060"/>
                          </a:solidFill>
                          <a:latin typeface="+mn-lt"/>
                        </a:rPr>
                        <a:t>Employment Type, Location, Tenure and Schedule</a:t>
                      </a:r>
                    </a:p>
                  </a:txBody>
                  <a:tcPr>
                    <a:solidFill>
                      <a:schemeClr val="bg2">
                        <a:lumMod val="85000"/>
                      </a:schemeClr>
                    </a:solidFill>
                  </a:tcPr>
                </a:tc>
                <a:extLst>
                  <a:ext uri="{0D108BD9-81ED-4DB2-BD59-A6C34878D82A}">
                    <a16:rowId xmlns:a16="http://schemas.microsoft.com/office/drawing/2014/main" val="2272292889"/>
                  </a:ext>
                </a:extLst>
              </a:tr>
              <a:tr h="589490">
                <a:tc>
                  <a:txBody>
                    <a:bodyPr/>
                    <a:lstStyle/>
                    <a:p>
                      <a:pPr lvl="0" algn="ctr">
                        <a:buNone/>
                      </a:pPr>
                      <a:r>
                        <a:rPr lang="en-US" sz="2600" b="1">
                          <a:solidFill>
                            <a:srgbClr val="002060"/>
                          </a:solidFill>
                          <a:latin typeface="+mn-lt"/>
                        </a:rPr>
                        <a:t>Employment Role and Characteristics</a:t>
                      </a:r>
                    </a:p>
                  </a:txBody>
                  <a:tcPr>
                    <a:solidFill>
                      <a:schemeClr val="bg2">
                        <a:lumMod val="85000"/>
                      </a:schemeClr>
                    </a:solidFill>
                  </a:tcPr>
                </a:tc>
                <a:extLst>
                  <a:ext uri="{0D108BD9-81ED-4DB2-BD59-A6C34878D82A}">
                    <a16:rowId xmlns:a16="http://schemas.microsoft.com/office/drawing/2014/main" val="838160555"/>
                  </a:ext>
                </a:extLst>
              </a:tr>
              <a:tr h="589490">
                <a:tc>
                  <a:txBody>
                    <a:bodyPr/>
                    <a:lstStyle/>
                    <a:p>
                      <a:pPr lvl="0" algn="ctr">
                        <a:buNone/>
                      </a:pPr>
                      <a:r>
                        <a:rPr lang="en-US" sz="2600" b="1">
                          <a:solidFill>
                            <a:srgbClr val="002060"/>
                          </a:solidFill>
                          <a:latin typeface="+mn-lt"/>
                        </a:rPr>
                        <a:t>Organization Characteristics</a:t>
                      </a:r>
                    </a:p>
                  </a:txBody>
                  <a:tcPr>
                    <a:solidFill>
                      <a:schemeClr val="bg2">
                        <a:lumMod val="85000"/>
                      </a:schemeClr>
                    </a:solidFill>
                  </a:tcPr>
                </a:tc>
                <a:extLst>
                  <a:ext uri="{0D108BD9-81ED-4DB2-BD59-A6C34878D82A}">
                    <a16:rowId xmlns:a16="http://schemas.microsoft.com/office/drawing/2014/main" val="3429448062"/>
                  </a:ext>
                </a:extLst>
              </a:tr>
            </a:tbl>
          </a:graphicData>
        </a:graphic>
      </p:graphicFrame>
    </p:spTree>
    <p:extLst>
      <p:ext uri="{BB962C8B-B14F-4D97-AF65-F5344CB8AC3E}">
        <p14:creationId xmlns:p14="http://schemas.microsoft.com/office/powerpoint/2010/main" val="410518769"/>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6756366|-13593164|-13155766|-3334100|-3351552|Treasury Board&quot;,&quot;Id&quot;:&quot;64c9293b4137313b6c7092e7&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 name="E_IMGDECORATIVE" val="1"/>
  <p:tag name="E_TABJUMP" val=""/>
</p:tagLst>
</file>

<file path=ppt/tags/tag3.xml><?xml version="1.0" encoding="utf-8"?>
<p:tagLst xmlns:a="http://schemas.openxmlformats.org/drawingml/2006/main" xmlns:r="http://schemas.openxmlformats.org/officeDocument/2006/relationships" xmlns:p="http://schemas.openxmlformats.org/presentationml/2006/main">
  <p:tag name="ENGAGECOLOR" val="{}"/>
</p:tagLst>
</file>

<file path=ppt/tags/tag4.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 name="E_IMGDECORATIVE" val="1"/>
  <p:tag name="E_TABJUMP" val=""/>
</p:tagLst>
</file>

<file path=ppt/tags/tag5.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 name="E_IMGDECORATIVE" val="1"/>
  <p:tag name="E_TABJUMP" val=""/>
</p:tagLst>
</file>

<file path=ppt/tags/tag6.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 name="E_IMGDECORATIVE" val="1"/>
  <p:tag name="E_TABJUMP" val=""/>
</p:tagLst>
</file>

<file path=ppt/tags/tag7.xml><?xml version="1.0" encoding="utf-8"?>
<p:tagLst xmlns:a="http://schemas.openxmlformats.org/drawingml/2006/main" xmlns:r="http://schemas.openxmlformats.org/officeDocument/2006/relationships" xmlns:p="http://schemas.openxmlformats.org/presentationml/2006/main">
  <p:tag name="ENGAGECOLOR" val="{}"/>
</p:tagLst>
</file>

<file path=ppt/tags/tag8.xml><?xml version="1.0" encoding="utf-8"?>
<p:tagLst xmlns:a="http://schemas.openxmlformats.org/drawingml/2006/main" xmlns:r="http://schemas.openxmlformats.org/officeDocument/2006/relationships" xmlns:p="http://schemas.openxmlformats.org/presentationml/2006/main">
  <p:tag name="ENGAGECOLOR" val="{}"/>
</p:tagLst>
</file>

<file path=ppt/tags/tag9.xml><?xml version="1.0" encoding="utf-8"?>
<p:tagLst xmlns:a="http://schemas.openxmlformats.org/drawingml/2006/main" xmlns:r="http://schemas.openxmlformats.org/officeDocument/2006/relationships" xmlns:p="http://schemas.openxmlformats.org/presentationml/2006/main">
  <p:tag name="ENGAGECOLOR" val="{}"/>
</p:tagLst>
</file>

<file path=ppt/tags/tag10.xml><?xml version="1.0" encoding="utf-8"?>
<p:tagLst xmlns:a="http://schemas.openxmlformats.org/drawingml/2006/main" xmlns:r="http://schemas.openxmlformats.org/officeDocument/2006/relationships" xmlns:p="http://schemas.openxmlformats.org/presentationml/2006/main">
  <p:tag name="ENGAGECOLOR" val="{}"/>
</p:tagLst>
</file>

<file path=ppt/tags/tag11.xml><?xml version="1.0" encoding="utf-8"?>
<p:tagLst xmlns:a="http://schemas.openxmlformats.org/drawingml/2006/main" xmlns:r="http://schemas.openxmlformats.org/officeDocument/2006/relationships" xmlns:p="http://schemas.openxmlformats.org/presentationml/2006/main">
  <p:tag name="ENGAGECOLOR" val="{}"/>
</p:tagLst>
</file>

<file path=ppt/tags/tag12.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3.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4.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quot;OutlineColor&quot;:{&quot;ColorIndex&quot;:1,&quot;ColorModifier&quot;:0,&quot;BrightnessModifier&quot;:0}}"/>
</p:tagLst>
</file>

<file path=ppt/tags/tag15.xml><?xml version="1.0" encoding="utf-8"?>
<p:tagLst xmlns:a="http://schemas.openxmlformats.org/drawingml/2006/main" xmlns:r="http://schemas.openxmlformats.org/officeDocument/2006/relationships" xmlns:p="http://schemas.openxmlformats.org/presentationml/2006/main">
  <p:tag name="ENGAGECOLOR" val="{&quot;OutlineColor&quot;:{&quot;ColorIndex&quot;:1,&quot;ColorModifier&quot;:0,&quot;BrightnessModifier&quot;:0}}"/>
</p:tagLst>
</file>

<file path=ppt/tags/tag16.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7.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8.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heme/theme1.xml><?xml version="1.0" encoding="utf-8"?>
<a:theme xmlns:a="http://schemas.openxmlformats.org/drawingml/2006/main" name="Office Theme">
  <a:themeElements>
    <a:clrScheme name="TBS-SCT NEW">
      <a:dk1>
        <a:sysClr val="windowText" lastClr="000000"/>
      </a:dk1>
      <a:lt1>
        <a:sysClr val="window" lastClr="FFFFFF"/>
      </a:lt1>
      <a:dk2>
        <a:srgbClr val="004D71"/>
      </a:dk2>
      <a:lt2>
        <a:srgbClr val="FFFFFF"/>
      </a:lt2>
      <a:accent1>
        <a:srgbClr val="004D71"/>
      </a:accent1>
      <a:accent2>
        <a:srgbClr val="3095B4"/>
      </a:accent2>
      <a:accent3>
        <a:srgbClr val="333E48"/>
      </a:accent3>
      <a:accent4>
        <a:srgbClr val="63CECA"/>
      </a:accent4>
      <a:accent5>
        <a:srgbClr val="CD202C"/>
      </a:accent5>
      <a:accent6>
        <a:srgbClr val="CFDE00"/>
      </a:accent6>
      <a:hlink>
        <a:srgbClr val="0415FF"/>
      </a:hlink>
      <a:folHlink>
        <a:srgbClr val="FF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AB46169C8B3B41A1C607B4BA5910F5" ma:contentTypeVersion="13" ma:contentTypeDescription="Create a new document." ma:contentTypeScope="" ma:versionID="5929f0fb661fc31fb1126612cef4d5ff">
  <xsd:schema xmlns:xsd="http://www.w3.org/2001/XMLSchema" xmlns:xs="http://www.w3.org/2001/XMLSchema" xmlns:p="http://schemas.microsoft.com/office/2006/metadata/properties" xmlns:ns2="f4760878-658a-4717-bbd4-0fd9c09fbb13" xmlns:ns3="333deaec-d058-40a9-abe6-0c73236db011" xmlns:ns4="b77277c2-9dc1-48dd-9285-4a1b79aa80d3" targetNamespace="http://schemas.microsoft.com/office/2006/metadata/properties" ma:root="true" ma:fieldsID="584f37d0b1ba255655260ce2826bcd95" ns2:_="" ns3:_="" ns4:_="">
    <xsd:import namespace="f4760878-658a-4717-bbd4-0fd9c09fbb13"/>
    <xsd:import namespace="333deaec-d058-40a9-abe6-0c73236db011"/>
    <xsd:import namespace="b77277c2-9dc1-48dd-9285-4a1b79aa80d3"/>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4:GCDocs_x0020_File_x0020_Path" minOccurs="0"/>
                <xsd:element ref="ns4:NodeID"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760878-658a-4717-bbd4-0fd9c09fbb1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9" nillable="true" ma:displayName="Taxonomy Catch All Column" ma:hidden="true" ma:list="{5106dc7e-1a11-4146-8a9c-05aac3c47814}" ma:internalName="TaxCatchAll" ma:showField="CatchAllData" ma:web="f4760878-658a-4717-bbd4-0fd9c09fbb1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33deaec-d058-40a9-abe6-0c73236db01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6bf3204f-aabd-4e28-9088-5d29a8bcebff"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77277c2-9dc1-48dd-9285-4a1b79aa80d3" elementFormDefault="qualified">
    <xsd:import namespace="http://schemas.microsoft.com/office/2006/documentManagement/types"/>
    <xsd:import namespace="http://schemas.microsoft.com/office/infopath/2007/PartnerControls"/>
    <xsd:element name="GCDocs_x0020_File_x0020_Path" ma:index="15" nillable="true" ma:displayName="GCDocs File Path" ma:internalName="GCDocs_x0020_File_x0020_Path">
      <xsd:simpleType>
        <xsd:restriction base="dms:Note"/>
      </xsd:simpleType>
    </xsd:element>
    <xsd:element name="NodeID" ma:index="16" nillable="true" ma:displayName="NodeID" ma:internalName="NodeID">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0FC9958D441543BE67FA11E002536F" ma:contentTypeVersion="13" ma:contentTypeDescription="Crée un document." ma:contentTypeScope="" ma:versionID="7ede5c1d1b75ee81b946fb6196c832c3">
  <xsd:schema xmlns:xsd="http://www.w3.org/2001/XMLSchema" xmlns:xs="http://www.w3.org/2001/XMLSchema" xmlns:p="http://schemas.microsoft.com/office/2006/metadata/properties" xmlns:ns2="0d6345e5-1cf7-473e-87c6-102aa3c56c75" xmlns:ns3="d14e2f15-b647-4ecf-94ca-2628f5150f37" targetNamespace="http://schemas.microsoft.com/office/2006/metadata/properties" ma:root="true" ma:fieldsID="863d9d3589eff8540578ff7184ee7038" ns2:_="" ns3:_="">
    <xsd:import namespace="0d6345e5-1cf7-473e-87c6-102aa3c56c75"/>
    <xsd:import namespace="d14e2f15-b647-4ecf-94ca-2628f5150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345e5-1cf7-473e-87c6-102aa3c56c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5af47b69-c9b1-4764-9e67-26b8361a465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4e2f15-b647-4ecf-94ca-2628f5150f3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4874f3-4ad8-41e3-89d8-df442dada7e2}" ma:internalName="TaxCatchAll" ma:showField="CatchAllData" ma:web="d14e2f15-b647-4ecf-94ca-2628f5150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0d6345e5-1cf7-473e-87c6-102aa3c56c75">
      <Terms xmlns="http://schemas.microsoft.com/office/infopath/2007/PartnerControls"/>
    </lcf76f155ced4ddcb4097134ff3c332f>
    <TaxCatchAll xmlns="d14e2f15-b647-4ecf-94ca-2628f5150f37" xsi:nil="true"/>
  </documentManagement>
</p:properties>
</file>

<file path=customXml/itemProps1.xml><?xml version="1.0" encoding="utf-8"?>
<ds:datastoreItem xmlns:ds="http://schemas.openxmlformats.org/officeDocument/2006/customXml" ds:itemID="{6A4562BD-CC7D-40A0-9B81-1DBCCA32EE4D}">
  <ds:schemaRefs>
    <ds:schemaRef ds:uri="333deaec-d058-40a9-abe6-0c73236db011"/>
    <ds:schemaRef ds:uri="b77277c2-9dc1-48dd-9285-4a1b79aa80d3"/>
    <ds:schemaRef ds:uri="f4760878-658a-4717-bbd4-0fd9c09fbb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8F8D1BB-9324-4E58-BBA4-48DE897B833F}">
  <ds:schemaRefs>
    <ds:schemaRef ds:uri="http://schemas.microsoft.com/sharepoint/v3/contenttype/forms"/>
  </ds:schemaRefs>
</ds:datastoreItem>
</file>

<file path=customXml/itemProps3.xml><?xml version="1.0" encoding="utf-8"?>
<ds:datastoreItem xmlns:ds="http://schemas.openxmlformats.org/officeDocument/2006/customXml" ds:itemID="{E67BF00A-BF79-4648-B93A-D893EB71D93E}"/>
</file>

<file path=customXml/itemProps4.xml><?xml version="1.0" encoding="utf-8"?>
<ds:datastoreItem xmlns:ds="http://schemas.openxmlformats.org/officeDocument/2006/customXml" ds:itemID="{A30ECAA4-6493-4CE9-A89A-35B5222882BB}">
  <ds:schemaRefs>
    <ds:schemaRef ds:uri="333deaec-d058-40a9-abe6-0c73236db011"/>
    <ds:schemaRef ds:uri="b77277c2-9dc1-48dd-9285-4a1b79aa80d3"/>
    <ds:schemaRef ds:uri="f4760878-658a-4717-bbd4-0fd9c09fbb1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16</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Federal Public Service Workplace Mental Health Dashboard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TBS-SCT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Perrier, Matthew C.</dc:creator>
  <cp:revision>1</cp:revision>
  <cp:lastPrinted>2024-10-29T19:04:13Z</cp:lastPrinted>
  <dcterms:created xsi:type="dcterms:W3CDTF">2015-11-06T15:38:40Z</dcterms:created>
  <dcterms:modified xsi:type="dcterms:W3CDTF">2024-10-30T16:22:49Z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0ae614d2-e518-4ef1-a5c0-a3bc3a01a186</vt:lpwstr>
  </property>
  <property fmtid="{D5CDD505-2E9C-101B-9397-08002B2CF9AE}" pid="3" name="TBSSCTCLASSIFICATION">
    <vt:lpwstr>UNCLASSIFIED</vt:lpwstr>
  </property>
  <property fmtid="{D5CDD505-2E9C-101B-9397-08002B2CF9AE}" pid="4" name="SECCLASS">
    <vt:lpwstr>CLASSU</vt:lpwstr>
  </property>
  <property fmtid="{D5CDD505-2E9C-101B-9397-08002B2CF9AE}" pid="5" name="TBSSCTVISUALMARKINGNO">
    <vt:lpwstr>NO</vt:lpwstr>
  </property>
  <property fmtid="{D5CDD505-2E9C-101B-9397-08002B2CF9AE}" pid="6" name="ContentTypeId">
    <vt:lpwstr>0x0101009D0FC9958D441543BE67FA11E002536F</vt:lpwstr>
  </property>
  <property fmtid="{D5CDD505-2E9C-101B-9397-08002B2CF9AE}" pid="7" name="Order">
    <vt:r8>4200</vt:r8>
  </property>
  <property fmtid="{D5CDD505-2E9C-101B-9397-08002B2CF9AE}" pid="8" name="GCDocs File Path">
    <vt:lpwstr>Enterprise\Management Policies Development and Monitoring\People Management\Directive on Diversity\Committee Management\COE ON MENTAL HEALTH\Analysis, Measurement and Reporting\Federal Public Service Workplace Mental Health Dashboard\Outreach and Engagement\PRESENTATIONS\May 17, 2022 presentation to Human Resources Council</vt:lpwstr>
  </property>
  <property fmtid="{D5CDD505-2E9C-101B-9397-08002B2CF9AE}" pid="9" name="NodeID">
    <vt:lpwstr>54439296</vt:lpwstr>
  </property>
  <property fmtid="{D5CDD505-2E9C-101B-9397-08002B2CF9AE}" pid="10" name="_dlc_DocIdItemGuid">
    <vt:lpwstr>2c0a3829-e302-4add-971e-a308073cc612</vt:lpwstr>
  </property>
  <property fmtid="{D5CDD505-2E9C-101B-9397-08002B2CF9AE}" pid="11" name="MSIP_Label_3d0ca00b-3f0e-465a-aac7-1a6a22fcea40_Enabled">
    <vt:lpwstr>true</vt:lpwstr>
  </property>
  <property fmtid="{D5CDD505-2E9C-101B-9397-08002B2CF9AE}" pid="12" name="MSIP_Label_3d0ca00b-3f0e-465a-aac7-1a6a22fcea40_SetDate">
    <vt:lpwstr>2023-03-06T21:13:27Z</vt:lpwstr>
  </property>
  <property fmtid="{D5CDD505-2E9C-101B-9397-08002B2CF9AE}" pid="13" name="MSIP_Label_3d0ca00b-3f0e-465a-aac7-1a6a22fcea40_Method">
    <vt:lpwstr>Privileged</vt:lpwstr>
  </property>
  <property fmtid="{D5CDD505-2E9C-101B-9397-08002B2CF9AE}" pid="14" name="MSIP_Label_3d0ca00b-3f0e-465a-aac7-1a6a22fcea40_Name">
    <vt:lpwstr>3d0ca00b-3f0e-465a-aac7-1a6a22fcea40</vt:lpwstr>
  </property>
  <property fmtid="{D5CDD505-2E9C-101B-9397-08002B2CF9AE}" pid="15" name="MSIP_Label_3d0ca00b-3f0e-465a-aac7-1a6a22fcea40_SiteId">
    <vt:lpwstr>6397df10-4595-4047-9c4f-03311282152b</vt:lpwstr>
  </property>
  <property fmtid="{D5CDD505-2E9C-101B-9397-08002B2CF9AE}" pid="16" name="MSIP_Label_3d0ca00b-3f0e-465a-aac7-1a6a22fcea40_ActionId">
    <vt:lpwstr>893a73a0-a023-4921-87d0-ef260e9989b4</vt:lpwstr>
  </property>
  <property fmtid="{D5CDD505-2E9C-101B-9397-08002B2CF9AE}" pid="17" name="MSIP_Label_3d0ca00b-3f0e-465a-aac7-1a6a22fcea40_ContentBits">
    <vt:lpwstr>1</vt:lpwstr>
  </property>
  <property fmtid="{D5CDD505-2E9C-101B-9397-08002B2CF9AE}" pid="18" name="MediaServiceImageTags">
    <vt:lpwstr/>
  </property>
  <property fmtid="{D5CDD505-2E9C-101B-9397-08002B2CF9AE}" pid="19" name="xd_ProgID">
    <vt:lpwstr/>
  </property>
  <property fmtid="{D5CDD505-2E9C-101B-9397-08002B2CF9AE}" pid="20" name="ComplianceAssetId">
    <vt:lpwstr/>
  </property>
  <property fmtid="{D5CDD505-2E9C-101B-9397-08002B2CF9AE}" pid="21" name="TemplateUrl">
    <vt:lpwstr/>
  </property>
  <property fmtid="{D5CDD505-2E9C-101B-9397-08002B2CF9AE}" pid="22" name="_ExtendedDescription">
    <vt:lpwstr/>
  </property>
  <property fmtid="{D5CDD505-2E9C-101B-9397-08002B2CF9AE}" pid="23" name="TriggerFlowInfo">
    <vt:lpwstr/>
  </property>
  <property fmtid="{D5CDD505-2E9C-101B-9397-08002B2CF9AE}" pid="24" name="xd_Signature">
    <vt:bool>false</vt:bool>
  </property>
  <property fmtid="{D5CDD505-2E9C-101B-9397-08002B2CF9AE}" pid="25" name="SharedWithUsers">
    <vt:lpwstr>409;#SharingLinks.e8e1d128-93b7-4632-815b-ba542fab9f35.OrganizationEdit.8ea2b6d6-c466-4629-bf5e-2ea0e71dba4b;#88;#Perrault, Simon</vt:lpwstr>
  </property>
</Properties>
</file>